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9DBB-AB57-443A-92C0-C26FEA139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MMS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70624-1938-48BD-8C18-32EBAE88B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Media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92082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52C2-6B2D-4E43-B2BD-84C30C9A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2800" b="1" kern="0" spc="0" dirty="0">
                <a:solidFill>
                  <a:srgbClr val="333333"/>
                </a:solidFill>
                <a:latin typeface="Arial"/>
                <a:cs typeface="Arial"/>
                <a:sym typeface="Arial"/>
              </a:rPr>
              <a:t>Funzioni principali</a:t>
            </a:r>
            <a:endParaRPr lang="it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1F33-6686-4385-ABCD-43A8F854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2000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Ingest</a:t>
            </a:r>
            <a:r>
              <a:rPr lang="it-CH" sz="2000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dei Contenuti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2000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Asset management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2000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Funzioni di Editing/processing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2000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Workflow management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2000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Transcoding</a:t>
            </a:r>
            <a:r>
              <a:rPr lang="it-CH" sz="2000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</a:t>
            </a:r>
            <a:r>
              <a:rPr lang="it-CH" sz="2000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engine</a:t>
            </a:r>
            <a:endParaRPr lang="it-CH" sz="2000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2000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Interfacce multiple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2000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Possibile scenario di implementazione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81267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52C2-6B2D-4E43-B2BD-84C30C9A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2800" b="1" kern="0" spc="0" dirty="0" err="1">
                <a:solidFill>
                  <a:srgbClr val="333333"/>
                </a:solidFill>
                <a:latin typeface="Arial"/>
                <a:cs typeface="Arial"/>
                <a:sym typeface="Arial"/>
              </a:rPr>
              <a:t>Ingest</a:t>
            </a:r>
            <a:r>
              <a:rPr lang="it-CH" sz="2800" b="1" kern="0" spc="0" dirty="0">
                <a:solidFill>
                  <a:srgbClr val="333333"/>
                </a:solidFill>
                <a:latin typeface="Arial"/>
                <a:cs typeface="Arial"/>
                <a:sym typeface="Arial"/>
              </a:rPr>
              <a:t> dei Contenuti</a:t>
            </a:r>
            <a:endParaRPr lang="it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1F33-6686-4385-ABCD-43A8F854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Live Stream Cloud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Ingest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(UDP, RTP, SRT, HTTP HLS,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ecc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)</a:t>
            </a:r>
            <a:endParaRPr lang="it-CH" sz="2000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Direct HD SDI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Ingest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(to be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tested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)</a:t>
            </a:r>
            <a:endParaRPr lang="it-CH" sz="2000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H264, H265, …</a:t>
            </a:r>
            <a:endParaRPr lang="it-CH" sz="2000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Format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agnostic</a:t>
            </a:r>
            <a:endParaRPr lang="it-CH" sz="1637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Multi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resolution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ingest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</a:t>
            </a:r>
            <a:endParaRPr lang="it-CH" sz="2000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Scalabilità Live-VOD: illimitata (dipendente dall’HW)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Registrazione Live ridondata</a:t>
            </a:r>
            <a:endParaRPr lang="it-CH" sz="2000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Disponibilità dei contenuti per Editing/Export/Pubblicazione. </a:t>
            </a:r>
            <a:b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</a:b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Il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deploy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attuale dell’MMS è configurato per rendere disponibile il materiale intorno al minuto dal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real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time. Non è stato ancora verificato quanto possiamo spingerci al di sotto del minuto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7570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52C2-6B2D-4E43-B2BD-84C30C9A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2800" b="1" kern="0" spc="0" dirty="0">
                <a:solidFill>
                  <a:srgbClr val="333333"/>
                </a:solidFill>
                <a:latin typeface="Arial"/>
                <a:cs typeface="Arial"/>
                <a:sym typeface="Arial"/>
              </a:rPr>
              <a:t>Funzioni di Editing/processing</a:t>
            </a:r>
            <a:endParaRPr lang="it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1F33-6686-4385-ABCD-43A8F854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Cut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and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Concat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(Frame Accurate)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Face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detection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(ex: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thumbnails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generation) and learning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Face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recognition</a:t>
            </a:r>
            <a:endParaRPr lang="it-CH" sz="1637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Audio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extraction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/Processing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Slow Down (Video rallentato)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Picture in Picture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… qualunque altra funzionalità implementata da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ffmpeg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,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opencv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,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ImageMagick</a:t>
            </a:r>
            <a:endParaRPr lang="it-CH" sz="1637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pPr marL="628650" lvl="4" indent="-8655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None/>
            </a:pPr>
            <a:endParaRPr lang="it-CH" sz="1637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07295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52C2-6B2D-4E43-B2BD-84C30C9A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2800" b="1" kern="0" spc="0" dirty="0">
                <a:solidFill>
                  <a:srgbClr val="333333"/>
                </a:solidFill>
                <a:latin typeface="Arial"/>
                <a:cs typeface="Arial"/>
                <a:sym typeface="Arial"/>
              </a:rPr>
              <a:t>Workflow management</a:t>
            </a:r>
            <a:endParaRPr lang="it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1F33-6686-4385-ABCD-43A8F854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Workflow completamente definibili dall’utente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Libreria di Task disponibile ed estendibile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Esecuzione parallela di Workflow multipli (dipendente dall’HW)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Gestione di Task asincrona e ridondata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Definizione dei Workflow tramite API (per integrazione)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Definizione dei Workflow tramite Interfaccia Web (per utenti e amministratori)</a:t>
            </a:r>
          </a:p>
          <a:p>
            <a:pPr marL="628650" lvl="4" indent="-8655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None/>
            </a:pPr>
            <a:endParaRPr lang="it-CH" sz="1637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39962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52C2-6B2D-4E43-B2BD-84C30C9A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2800" b="1" kern="0" spc="0" dirty="0" err="1">
                <a:solidFill>
                  <a:srgbClr val="333333"/>
                </a:solidFill>
                <a:latin typeface="Arial"/>
                <a:cs typeface="Arial"/>
                <a:sym typeface="Arial"/>
              </a:rPr>
              <a:t>Transcoding</a:t>
            </a:r>
            <a:r>
              <a:rPr lang="it-CH" sz="2800" b="1" kern="0" spc="0" dirty="0">
                <a:solidFill>
                  <a:srgbClr val="333333"/>
                </a:solidFill>
                <a:latin typeface="Arial"/>
                <a:cs typeface="Arial"/>
                <a:sym typeface="Arial"/>
              </a:rPr>
              <a:t> </a:t>
            </a:r>
            <a:r>
              <a:rPr lang="it-CH" sz="2800" b="1" kern="0" spc="0" dirty="0" err="1">
                <a:solidFill>
                  <a:srgbClr val="333333"/>
                </a:solidFill>
                <a:latin typeface="Arial"/>
                <a:cs typeface="Arial"/>
                <a:sym typeface="Arial"/>
              </a:rPr>
              <a:t>engine</a:t>
            </a:r>
            <a:endParaRPr lang="it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1F33-6686-4385-ABCD-43A8F854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Indipendenza dal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Transcoder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: è possibile integrarsi con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Transcoder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di terze parti </a:t>
            </a:r>
          </a:p>
          <a:p>
            <a:pPr marL="1085850" lvl="5" indent="-19050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37"/>
              <a:buFont typeface="Arial"/>
              <a:buChar char="•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Nativo FFMPEG </a:t>
            </a:r>
          </a:p>
          <a:p>
            <a:pPr marL="1085850" lvl="5" indent="-19050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37"/>
              <a:buFont typeface="Arial"/>
              <a:buChar char="•"/>
            </a:pP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Telestream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Vantage</a:t>
            </a: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(via API)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H264/H265/… Input/Output 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MXF OP1a Input (necessaria licenza per Output)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Multi Output simultaneo (dipendente da ciò che è definito nei Workflow)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Ottimizzazione del carico dei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transcoder</a:t>
            </a:r>
            <a:endParaRPr lang="it-CH" sz="1637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Gestione di array di </a:t>
            </a:r>
            <a:r>
              <a:rPr lang="it-CH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transcoder</a:t>
            </a:r>
            <a:endParaRPr lang="it-CH" sz="1637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Gestione delle priorità e del carico</a:t>
            </a:r>
          </a:p>
          <a:p>
            <a:pPr marL="628650" lvl="4" indent="-8655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None/>
            </a:pPr>
            <a:endParaRPr lang="it-CH" sz="1637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61871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52C2-6B2D-4E43-B2BD-84C30C9A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2800" b="1" kern="0" spc="0" dirty="0">
                <a:solidFill>
                  <a:srgbClr val="333333"/>
                </a:solidFill>
                <a:latin typeface="Arial"/>
                <a:cs typeface="Arial"/>
                <a:sym typeface="Arial"/>
              </a:rPr>
              <a:t>Interfacce multiple</a:t>
            </a:r>
            <a:endParaRPr lang="it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1F33-6686-4385-ABCD-43A8F854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en-US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REST API (</a:t>
            </a:r>
            <a:r>
              <a:rPr lang="en-US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integrazione</a:t>
            </a:r>
            <a:r>
              <a:rPr lang="en-US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di </a:t>
            </a:r>
            <a:r>
              <a:rPr lang="en-US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tutte</a:t>
            </a:r>
            <a:r>
              <a:rPr lang="en-US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le </a:t>
            </a:r>
            <a:r>
              <a:rPr lang="en-US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funzioni</a:t>
            </a:r>
            <a:r>
              <a:rPr lang="en-US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)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en-US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Java MMS REST API Library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en-US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Java MMS Workflow Library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en-US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MP RSI </a:t>
            </a:r>
            <a:r>
              <a:rPr lang="en-US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integrato</a:t>
            </a:r>
            <a:r>
              <a:rPr lang="en-US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nativamente</a:t>
            </a:r>
            <a:endParaRPr lang="en-US" sz="1637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en-US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Secure Content delivery (token, TTL, max retries)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en-US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Users’ rights management (full Active Directory integration)</a:t>
            </a:r>
          </a:p>
          <a:p>
            <a:pPr marL="628650" lvl="4" indent="-19050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en-US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Gestione</a:t>
            </a:r>
            <a:r>
              <a:rPr lang="en-US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MMS </a:t>
            </a:r>
            <a:r>
              <a:rPr lang="en-US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tramite</a:t>
            </a:r>
            <a:r>
              <a:rPr lang="en-US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637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Interfaccia</a:t>
            </a:r>
            <a:r>
              <a:rPr lang="en-US" sz="1637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Web</a:t>
            </a:r>
          </a:p>
          <a:p>
            <a:pPr marL="628650" lvl="4" indent="-86550">
              <a:lnSpc>
                <a:spcPct val="150000"/>
              </a:lnSpc>
              <a:spcAft>
                <a:spcPts val="0"/>
              </a:spcAft>
              <a:buClr>
                <a:srgbClr val="787878"/>
              </a:buClr>
              <a:buSzPts val="1637"/>
              <a:buNone/>
            </a:pPr>
            <a:endParaRPr lang="it-CH" sz="1637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56327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52C2-6B2D-4E43-B2BD-84C30C9A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2800" b="1" kern="0" spc="0" dirty="0">
                <a:solidFill>
                  <a:srgbClr val="333333"/>
                </a:solidFill>
                <a:latin typeface="Arial"/>
                <a:cs typeface="Arial"/>
                <a:sym typeface="Arial"/>
              </a:rPr>
              <a:t>Possibile scenario di implementazione</a:t>
            </a:r>
            <a:endParaRPr lang="it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1F33-6686-4385-ABCD-43A8F854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lvl="4" indent="-190500">
              <a:lnSpc>
                <a:spcPct val="10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Engine servers</a:t>
            </a:r>
            <a:b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</a:br>
            <a: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Servizi forniti: API, Workflow Engine</a:t>
            </a:r>
            <a:b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</a:br>
            <a: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Dimensionamento: 2 server virtuali ognuno con 12 CPU, 8GB RAM (da valutare)</a:t>
            </a:r>
          </a:p>
          <a:p>
            <a:pPr marL="628650" lvl="4" indent="-190500">
              <a:lnSpc>
                <a:spcPct val="10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endParaRPr lang="it-CH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pPr marL="628650" lvl="4" indent="-190500">
              <a:lnSpc>
                <a:spcPct val="10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Transcoder</a:t>
            </a:r>
            <a: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servers</a:t>
            </a:r>
            <a:b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</a:br>
            <a: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Servizi forniti: </a:t>
            </a:r>
            <a:r>
              <a:rPr lang="it-CH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Transcoder</a:t>
            </a:r>
            <a: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 </a:t>
            </a:r>
            <a:r>
              <a:rPr lang="it-CH" kern="0" dirty="0" err="1">
                <a:solidFill>
                  <a:srgbClr val="787878"/>
                </a:solidFill>
                <a:latin typeface="Arial"/>
                <a:cs typeface="Arial"/>
                <a:sym typeface="Arial"/>
              </a:rPr>
              <a:t>engine</a:t>
            </a:r>
            <a:b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</a:br>
            <a: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Dimensionamento: 2 server virtuali ognuno con 24 CPU, 32GB RAM (da valutare)</a:t>
            </a:r>
          </a:p>
          <a:p>
            <a:pPr marL="628650" lvl="4" indent="-190500">
              <a:lnSpc>
                <a:spcPct val="10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endParaRPr lang="it-CH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pPr marL="628650" lvl="4" indent="-190500">
              <a:lnSpc>
                <a:spcPct val="10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Database servers</a:t>
            </a:r>
            <a:b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</a:br>
            <a: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Dimensionamento: 2 server virtuali ognuno con 10 CPU, 24GB RAM (da valutare). Poiché l’MMS non utilizza intensivamente il database, si consiglia di utilizzare i database di MP (già ben configurati ed in cluster) (*)</a:t>
            </a:r>
          </a:p>
          <a:p>
            <a:pPr marL="628650" lvl="4" indent="-190500">
              <a:lnSpc>
                <a:spcPct val="10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endParaRPr lang="it-CH" kern="0" dirty="0">
              <a:solidFill>
                <a:srgbClr val="787878"/>
              </a:solidFill>
              <a:latin typeface="Arial"/>
              <a:cs typeface="Arial"/>
              <a:sym typeface="Arial"/>
            </a:endParaRPr>
          </a:p>
          <a:p>
            <a:pPr marL="628650" lvl="4" indent="-190500">
              <a:lnSpc>
                <a:spcPct val="100000"/>
              </a:lnSpc>
              <a:spcAft>
                <a:spcPts val="0"/>
              </a:spcAft>
              <a:buClr>
                <a:srgbClr val="787878"/>
              </a:buClr>
              <a:buSzPts val="1637"/>
              <a:buFont typeface="Noto Sans Symbols"/>
              <a:buChar char="▪"/>
            </a:pPr>
            <a: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Web servers</a:t>
            </a:r>
            <a:b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</a:br>
            <a:r>
              <a:rPr lang="it-CH" kern="0" dirty="0">
                <a:solidFill>
                  <a:srgbClr val="787878"/>
                </a:solidFill>
                <a:latin typeface="Arial"/>
                <a:cs typeface="Arial"/>
                <a:sym typeface="Arial"/>
              </a:rPr>
              <a:t>Dimensionamento: 2 server virtuali ognuno con 10 CPU, 24GB RAM (da valutare). Poiché l’MMS non utilizza intensivamente il database e dato che le risorse necessarie all’interfaccia Web dell’MMS sono esigue, si consiglia di utilizzare gli stessi server virtuali per il Database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64914356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304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Noto Sans Symbols</vt:lpstr>
      <vt:lpstr>Wingdings 2</vt:lpstr>
      <vt:lpstr>View</vt:lpstr>
      <vt:lpstr>MMS</vt:lpstr>
      <vt:lpstr>Funzioni principali</vt:lpstr>
      <vt:lpstr>Ingest dei Contenuti</vt:lpstr>
      <vt:lpstr>Funzioni di Editing/processing</vt:lpstr>
      <vt:lpstr>Workflow management</vt:lpstr>
      <vt:lpstr>Transcoding engine</vt:lpstr>
      <vt:lpstr>Interfacce multiple</vt:lpstr>
      <vt:lpstr>Possibile scenario di implementazione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</dc:title>
  <dc:creator>Catrambone, Giuliano (RSI)</dc:creator>
  <cp:lastModifiedBy>Catrambone, Giuliano (RSI)</cp:lastModifiedBy>
  <cp:revision>2</cp:revision>
  <dcterms:created xsi:type="dcterms:W3CDTF">2019-10-10T14:24:55Z</dcterms:created>
  <dcterms:modified xsi:type="dcterms:W3CDTF">2019-10-10T14:35:30Z</dcterms:modified>
</cp:coreProperties>
</file>