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93" r:id="rId2"/>
    <p:sldId id="294" r:id="rId3"/>
    <p:sldId id="321" r:id="rId4"/>
    <p:sldId id="323" r:id="rId5"/>
    <p:sldId id="327" r:id="rId6"/>
    <p:sldId id="328" r:id="rId7"/>
    <p:sldId id="329" r:id="rId8"/>
    <p:sldId id="330" r:id="rId9"/>
    <p:sldId id="325" r:id="rId10"/>
    <p:sldId id="324" r:id="rId11"/>
    <p:sldId id="259" r:id="rId12"/>
    <p:sldId id="326" r:id="rId13"/>
    <p:sldId id="297" r:id="rId14"/>
  </p:sldIdLst>
  <p:sldSz cx="9144000" cy="6858000" type="screen4x3"/>
  <p:notesSz cx="6858000" cy="9144000"/>
  <p:embeddedFontLst>
    <p:embeddedFont>
      <p:font typeface="Calibri Light" panose="020F0302020204030204" pitchFamily="34" charset="0"/>
      <p:regular r:id="rId17"/>
      <p: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맑은 고딕" panose="020B0503020000020004" pitchFamily="34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82B3"/>
    <a:srgbClr val="6895C2"/>
    <a:srgbClr val="E2E2E2"/>
    <a:srgbClr val="6A77A4"/>
    <a:srgbClr val="F3A5A5"/>
    <a:srgbClr val="1A274A"/>
    <a:srgbClr val="EA5C5B"/>
    <a:srgbClr val="FFCC00"/>
    <a:srgbClr val="6A7538"/>
    <a:srgbClr val="592A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1" autoAdjust="0"/>
    <p:restoredTop sz="94767" autoAdjust="0"/>
  </p:normalViewPr>
  <p:slideViewPr>
    <p:cSldViewPr>
      <p:cViewPr>
        <p:scale>
          <a:sx n="60" d="100"/>
          <a:sy n="60" d="100"/>
        </p:scale>
        <p:origin x="1672" y="1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5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B32866-9928-44CF-AB06-2D37851190A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733C99-9821-4E4A-9634-CB66D37C4B7F}">
      <dgm:prSet phldrT="[Text]"/>
      <dgm:spPr/>
      <dgm:t>
        <a:bodyPr/>
        <a:lstStyle/>
        <a:p>
          <a:r>
            <a:rPr lang="en-US" dirty="0" smtClean="0"/>
            <a:t>developing cost</a:t>
          </a:r>
          <a:endParaRPr lang="en-US" dirty="0"/>
        </a:p>
      </dgm:t>
    </dgm:pt>
    <dgm:pt modelId="{11EE6825-BA0D-427C-9BE3-6D79D10F2B29}" type="parTrans" cxnId="{10F00C4B-8E98-433B-B78D-8720966B171B}">
      <dgm:prSet/>
      <dgm:spPr/>
      <dgm:t>
        <a:bodyPr/>
        <a:lstStyle/>
        <a:p>
          <a:endParaRPr lang="en-US"/>
        </a:p>
      </dgm:t>
    </dgm:pt>
    <dgm:pt modelId="{C79957E3-1C2F-44F5-BD63-355F95E7C675}" type="sibTrans" cxnId="{10F00C4B-8E98-433B-B78D-8720966B171B}">
      <dgm:prSet/>
      <dgm:spPr/>
      <dgm:t>
        <a:bodyPr/>
        <a:lstStyle/>
        <a:p>
          <a:endParaRPr lang="en-US"/>
        </a:p>
      </dgm:t>
    </dgm:pt>
    <dgm:pt modelId="{948DAA10-A768-44C8-9D85-86EDCFA978C8}">
      <dgm:prSet phldrT="[Text]"/>
      <dgm:spPr/>
      <dgm:t>
        <a:bodyPr/>
        <a:lstStyle/>
        <a:p>
          <a:r>
            <a:rPr lang="en-US" dirty="0" smtClean="0"/>
            <a:t>Current cost</a:t>
          </a:r>
          <a:endParaRPr lang="en-US" dirty="0"/>
        </a:p>
      </dgm:t>
    </dgm:pt>
    <dgm:pt modelId="{BA7C2B21-FF8F-4EDA-8F25-AB914EBC490A}" type="parTrans" cxnId="{897E0926-5F5E-4C11-B90A-F1C220B9A584}">
      <dgm:prSet/>
      <dgm:spPr/>
      <dgm:t>
        <a:bodyPr/>
        <a:lstStyle/>
        <a:p>
          <a:endParaRPr lang="en-US"/>
        </a:p>
      </dgm:t>
    </dgm:pt>
    <dgm:pt modelId="{AF54AA0F-4D15-4201-99CB-2E56FC88F65E}" type="sibTrans" cxnId="{897E0926-5F5E-4C11-B90A-F1C220B9A584}">
      <dgm:prSet/>
      <dgm:spPr/>
      <dgm:t>
        <a:bodyPr/>
        <a:lstStyle/>
        <a:p>
          <a:endParaRPr lang="en-US"/>
        </a:p>
      </dgm:t>
    </dgm:pt>
    <dgm:pt modelId="{4953F4D1-3039-4D8F-AA09-D1797FF5D418}">
      <dgm:prSet/>
      <dgm:spPr/>
      <dgm:t>
        <a:bodyPr/>
        <a:lstStyle/>
        <a:p>
          <a:r>
            <a:rPr lang="en-US" dirty="0" smtClean="0"/>
            <a:t>Branding and graphics </a:t>
          </a:r>
          <a:r>
            <a:rPr lang="en-US" b="1" dirty="0" smtClean="0">
              <a:solidFill>
                <a:schemeClr val="accent1">
                  <a:lumMod val="75000"/>
                </a:schemeClr>
              </a:solidFill>
            </a:rPr>
            <a:t>4000</a:t>
          </a:r>
          <a:endParaRPr lang="en-US" b="1" dirty="0">
            <a:solidFill>
              <a:schemeClr val="accent1">
                <a:lumMod val="75000"/>
              </a:schemeClr>
            </a:solidFill>
          </a:endParaRPr>
        </a:p>
      </dgm:t>
    </dgm:pt>
    <dgm:pt modelId="{790AC72C-4998-472F-84E5-DEFBC4CBF1B8}" type="parTrans" cxnId="{518DFD08-341C-48A8-BDEB-42A99A05E1BF}">
      <dgm:prSet/>
      <dgm:spPr/>
      <dgm:t>
        <a:bodyPr/>
        <a:lstStyle/>
        <a:p>
          <a:endParaRPr lang="en-US"/>
        </a:p>
      </dgm:t>
    </dgm:pt>
    <dgm:pt modelId="{AD3FDCC9-ECE5-4F46-BF52-6BFC17852B15}" type="sibTrans" cxnId="{518DFD08-341C-48A8-BDEB-42A99A05E1BF}">
      <dgm:prSet/>
      <dgm:spPr/>
      <dgm:t>
        <a:bodyPr/>
        <a:lstStyle/>
        <a:p>
          <a:endParaRPr lang="en-US"/>
        </a:p>
      </dgm:t>
    </dgm:pt>
    <dgm:pt modelId="{88F123E2-7688-4C02-BBE3-284681EBEBE9}">
      <dgm:prSet/>
      <dgm:spPr/>
      <dgm:t>
        <a:bodyPr/>
        <a:lstStyle/>
        <a:p>
          <a:r>
            <a:rPr lang="en-US" dirty="0" smtClean="0"/>
            <a:t>Development </a:t>
          </a:r>
          <a:r>
            <a:rPr lang="en-US" b="1" dirty="0" smtClean="0">
              <a:solidFill>
                <a:schemeClr val="accent1">
                  <a:lumMod val="75000"/>
                </a:schemeClr>
              </a:solidFill>
            </a:rPr>
            <a:t>5000</a:t>
          </a:r>
          <a:endParaRPr lang="en-US" b="1" dirty="0">
            <a:solidFill>
              <a:schemeClr val="accent1">
                <a:lumMod val="75000"/>
              </a:schemeClr>
            </a:solidFill>
          </a:endParaRPr>
        </a:p>
      </dgm:t>
    </dgm:pt>
    <dgm:pt modelId="{A6184510-C4B7-441B-82A1-14AA4D024B35}" type="parTrans" cxnId="{93DA9680-CD2C-44A5-A5D8-344DEB0DF642}">
      <dgm:prSet/>
      <dgm:spPr/>
      <dgm:t>
        <a:bodyPr/>
        <a:lstStyle/>
        <a:p>
          <a:endParaRPr lang="en-US"/>
        </a:p>
      </dgm:t>
    </dgm:pt>
    <dgm:pt modelId="{674A162F-AA31-42D9-B0B6-8A256F5B2D77}" type="sibTrans" cxnId="{93DA9680-CD2C-44A5-A5D8-344DEB0DF642}">
      <dgm:prSet/>
      <dgm:spPr/>
      <dgm:t>
        <a:bodyPr/>
        <a:lstStyle/>
        <a:p>
          <a:endParaRPr lang="en-US"/>
        </a:p>
      </dgm:t>
    </dgm:pt>
    <dgm:pt modelId="{9B4EDD84-0CB3-4302-887A-97626A7301E8}">
      <dgm:prSet/>
      <dgm:spPr/>
      <dgm:t>
        <a:bodyPr/>
        <a:lstStyle/>
        <a:p>
          <a:r>
            <a:rPr lang="en-US" dirty="0" smtClean="0"/>
            <a:t>Establishing an image site  </a:t>
          </a:r>
          <a:r>
            <a:rPr lang="en-US" b="1" dirty="0" smtClean="0">
              <a:solidFill>
                <a:schemeClr val="accent1">
                  <a:lumMod val="75000"/>
                </a:schemeClr>
              </a:solidFill>
            </a:rPr>
            <a:t>2000</a:t>
          </a:r>
          <a:endParaRPr lang="en-US" b="1" dirty="0">
            <a:solidFill>
              <a:schemeClr val="accent1">
                <a:lumMod val="75000"/>
              </a:schemeClr>
            </a:solidFill>
          </a:endParaRPr>
        </a:p>
      </dgm:t>
    </dgm:pt>
    <dgm:pt modelId="{100B3115-FBFD-4134-86DB-D39F74DCFC24}" type="parTrans" cxnId="{4EED3BA8-9611-4A53-9C8F-CF8ABA70EAED}">
      <dgm:prSet/>
      <dgm:spPr/>
      <dgm:t>
        <a:bodyPr/>
        <a:lstStyle/>
        <a:p>
          <a:endParaRPr lang="en-US"/>
        </a:p>
      </dgm:t>
    </dgm:pt>
    <dgm:pt modelId="{F4A6F776-288D-4F36-9CBA-86268E520E6A}" type="sibTrans" cxnId="{4EED3BA8-9611-4A53-9C8F-CF8ABA70EAED}">
      <dgm:prSet/>
      <dgm:spPr/>
      <dgm:t>
        <a:bodyPr/>
        <a:lstStyle/>
        <a:p>
          <a:endParaRPr lang="en-US"/>
        </a:p>
      </dgm:t>
    </dgm:pt>
    <dgm:pt modelId="{AB61694C-E07D-4443-BA9A-BACB10D2B206}">
      <dgm:prSet/>
      <dgm:spPr/>
      <dgm:t>
        <a:bodyPr/>
        <a:lstStyle/>
        <a:p>
          <a:r>
            <a:rPr lang="en-US" dirty="0" smtClean="0"/>
            <a:t>Servers  </a:t>
          </a:r>
          <a:r>
            <a:rPr lang="en-US" b="1" dirty="0" smtClean="0">
              <a:solidFill>
                <a:schemeClr val="accent1">
                  <a:lumMod val="75000"/>
                </a:schemeClr>
              </a:solidFill>
            </a:rPr>
            <a:t>400</a:t>
          </a:r>
          <a:endParaRPr lang="en-US" b="1" dirty="0">
            <a:solidFill>
              <a:schemeClr val="accent1">
                <a:lumMod val="75000"/>
              </a:schemeClr>
            </a:solidFill>
          </a:endParaRPr>
        </a:p>
      </dgm:t>
    </dgm:pt>
    <dgm:pt modelId="{D171A5B4-A575-4F3C-BB98-068F203D6062}" type="parTrans" cxnId="{F7500E9F-CE04-4CCE-96F8-C8232582C221}">
      <dgm:prSet/>
      <dgm:spPr/>
      <dgm:t>
        <a:bodyPr/>
        <a:lstStyle/>
        <a:p>
          <a:endParaRPr lang="en-US"/>
        </a:p>
      </dgm:t>
    </dgm:pt>
    <dgm:pt modelId="{FE9EC99C-A183-4979-9E81-E3063A40AA39}" type="sibTrans" cxnId="{F7500E9F-CE04-4CCE-96F8-C8232582C221}">
      <dgm:prSet/>
      <dgm:spPr/>
      <dgm:t>
        <a:bodyPr/>
        <a:lstStyle/>
        <a:p>
          <a:endParaRPr lang="en-US"/>
        </a:p>
      </dgm:t>
    </dgm:pt>
    <dgm:pt modelId="{2DBE2C87-8998-467F-8A99-DC147447CA25}">
      <dgm:prSet/>
      <dgm:spPr/>
      <dgm:t>
        <a:bodyPr/>
        <a:lstStyle/>
        <a:p>
          <a:endParaRPr lang="en-US" dirty="0"/>
        </a:p>
      </dgm:t>
    </dgm:pt>
    <dgm:pt modelId="{3BD7C4A7-841A-46CF-B3F3-43BC1CA40CBE}" type="parTrans" cxnId="{B883D699-79B8-43AC-839D-7737B91F02B9}">
      <dgm:prSet/>
      <dgm:spPr/>
      <dgm:t>
        <a:bodyPr/>
        <a:lstStyle/>
        <a:p>
          <a:endParaRPr lang="en-US"/>
        </a:p>
      </dgm:t>
    </dgm:pt>
    <dgm:pt modelId="{24864AF9-4DFE-4FD6-8011-E0DE47392A91}" type="sibTrans" cxnId="{B883D699-79B8-43AC-839D-7737B91F02B9}">
      <dgm:prSet/>
      <dgm:spPr/>
      <dgm:t>
        <a:bodyPr/>
        <a:lstStyle/>
        <a:p>
          <a:endParaRPr lang="en-US"/>
        </a:p>
      </dgm:t>
    </dgm:pt>
    <dgm:pt modelId="{C3D76543-A8C0-425D-B123-EBFC9016EC37}">
      <dgm:prSet/>
      <dgm:spPr/>
      <dgm:t>
        <a:bodyPr/>
        <a:lstStyle/>
        <a:p>
          <a:r>
            <a:rPr lang="en-US" dirty="0" smtClean="0"/>
            <a:t>Technical center and service </a:t>
          </a:r>
          <a:r>
            <a:rPr lang="en-US" b="1" dirty="0" smtClean="0">
              <a:solidFill>
                <a:schemeClr val="accent1">
                  <a:lumMod val="75000"/>
                </a:schemeClr>
              </a:solidFill>
            </a:rPr>
            <a:t>3000</a:t>
          </a:r>
          <a:endParaRPr lang="en-US" b="1" dirty="0">
            <a:solidFill>
              <a:schemeClr val="accent1">
                <a:lumMod val="75000"/>
              </a:schemeClr>
            </a:solidFill>
          </a:endParaRPr>
        </a:p>
      </dgm:t>
    </dgm:pt>
    <dgm:pt modelId="{150790D6-6504-472B-89A7-7ACE4437903E}" type="parTrans" cxnId="{69031058-ED9C-4D08-910A-6D0E8447F4BD}">
      <dgm:prSet/>
      <dgm:spPr/>
      <dgm:t>
        <a:bodyPr/>
        <a:lstStyle/>
        <a:p>
          <a:endParaRPr lang="en-US"/>
        </a:p>
      </dgm:t>
    </dgm:pt>
    <dgm:pt modelId="{47677143-4001-4E56-9AB4-35966BCC628F}" type="sibTrans" cxnId="{69031058-ED9C-4D08-910A-6D0E8447F4BD}">
      <dgm:prSet/>
      <dgm:spPr/>
      <dgm:t>
        <a:bodyPr/>
        <a:lstStyle/>
        <a:p>
          <a:endParaRPr lang="en-US"/>
        </a:p>
      </dgm:t>
    </dgm:pt>
    <dgm:pt modelId="{98DAAB6A-8971-45F3-B1EC-2D42492F2FCE}">
      <dgm:prSet/>
      <dgm:spPr/>
      <dgm:t>
        <a:bodyPr/>
        <a:lstStyle/>
        <a:p>
          <a:r>
            <a:rPr lang="en-US" dirty="0" smtClean="0"/>
            <a:t>Advertising agency </a:t>
          </a:r>
          <a:r>
            <a:rPr lang="en-US" b="1" dirty="0" smtClean="0">
              <a:solidFill>
                <a:schemeClr val="accent1">
                  <a:lumMod val="75000"/>
                </a:schemeClr>
              </a:solidFill>
            </a:rPr>
            <a:t>1500</a:t>
          </a:r>
          <a:endParaRPr lang="en-US" b="1" dirty="0">
            <a:solidFill>
              <a:schemeClr val="accent1">
                <a:lumMod val="75000"/>
              </a:schemeClr>
            </a:solidFill>
          </a:endParaRPr>
        </a:p>
      </dgm:t>
    </dgm:pt>
    <dgm:pt modelId="{4DB3C4C1-D9A9-4208-ADB8-0E7413D5911F}" type="parTrans" cxnId="{CCD9685A-53C6-4198-A1C4-62FA5724C940}">
      <dgm:prSet/>
      <dgm:spPr/>
      <dgm:t>
        <a:bodyPr/>
        <a:lstStyle/>
        <a:p>
          <a:endParaRPr lang="en-US"/>
        </a:p>
      </dgm:t>
    </dgm:pt>
    <dgm:pt modelId="{A2FE7018-C9FF-4A1D-A620-45C231CDD531}" type="sibTrans" cxnId="{CCD9685A-53C6-4198-A1C4-62FA5724C940}">
      <dgm:prSet/>
      <dgm:spPr/>
      <dgm:t>
        <a:bodyPr/>
        <a:lstStyle/>
        <a:p>
          <a:endParaRPr lang="en-US"/>
        </a:p>
      </dgm:t>
    </dgm:pt>
    <dgm:pt modelId="{5AB18BD6-0414-40BE-9161-80EDBA65A36A}" type="pres">
      <dgm:prSet presAssocID="{9EB32866-9928-44CF-AB06-2D37851190AE}" presName="linear" presStyleCnt="0">
        <dgm:presLayoutVars>
          <dgm:dir/>
          <dgm:animLvl val="lvl"/>
          <dgm:resizeHandles val="exact"/>
        </dgm:presLayoutVars>
      </dgm:prSet>
      <dgm:spPr/>
    </dgm:pt>
    <dgm:pt modelId="{B3722CE8-81BD-4CD1-82A5-EDCE8A813B5B}" type="pres">
      <dgm:prSet presAssocID="{20733C99-9821-4E4A-9634-CB66D37C4B7F}" presName="parentLin" presStyleCnt="0"/>
      <dgm:spPr/>
    </dgm:pt>
    <dgm:pt modelId="{CD8314BD-09CE-4F0D-9959-F6A9B901540C}" type="pres">
      <dgm:prSet presAssocID="{20733C99-9821-4E4A-9634-CB66D37C4B7F}" presName="parentLeftMargin" presStyleLbl="node1" presStyleIdx="0" presStyleCnt="2"/>
      <dgm:spPr/>
    </dgm:pt>
    <dgm:pt modelId="{6927B151-0613-4DDF-A073-FF10E5B0FB80}" type="pres">
      <dgm:prSet presAssocID="{20733C99-9821-4E4A-9634-CB66D37C4B7F}" presName="parentText" presStyleLbl="node1" presStyleIdx="0" presStyleCnt="2" custScaleX="94441" custLinFactNeighborX="-22750" custLinFactNeighborY="-905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38577A-187D-4F98-BF8B-41C7CE4853D8}" type="pres">
      <dgm:prSet presAssocID="{20733C99-9821-4E4A-9634-CB66D37C4B7F}" presName="negativeSpace" presStyleCnt="0"/>
      <dgm:spPr/>
    </dgm:pt>
    <dgm:pt modelId="{2A392A70-F1A6-4457-9B05-7AF71B5C6D14}" type="pres">
      <dgm:prSet presAssocID="{20733C99-9821-4E4A-9634-CB66D37C4B7F}" presName="childText" presStyleLbl="conFgAcc1" presStyleIdx="0" presStyleCnt="2" custScaleY="110907" custLinFactNeighborX="-7353" custLinFactNeighborY="-975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62A0DC-FD4D-4481-A84B-9A5BC7F8BE88}" type="pres">
      <dgm:prSet presAssocID="{C79957E3-1C2F-44F5-BD63-355F95E7C675}" presName="spaceBetweenRectangles" presStyleCnt="0"/>
      <dgm:spPr/>
    </dgm:pt>
    <dgm:pt modelId="{B2359CEC-D43E-4E23-A12E-922148E44A6E}" type="pres">
      <dgm:prSet presAssocID="{948DAA10-A768-44C8-9D85-86EDCFA978C8}" presName="parentLin" presStyleCnt="0"/>
      <dgm:spPr/>
    </dgm:pt>
    <dgm:pt modelId="{8BB19FA1-BA1B-4813-A7A9-D12594942237}" type="pres">
      <dgm:prSet presAssocID="{948DAA10-A768-44C8-9D85-86EDCFA978C8}" presName="parentLeftMargin" presStyleLbl="node1" presStyleIdx="0" presStyleCnt="2"/>
      <dgm:spPr/>
    </dgm:pt>
    <dgm:pt modelId="{EA463E6C-5B70-4A77-A1D8-E4A7158395E6}" type="pres">
      <dgm:prSet presAssocID="{948DAA10-A768-44C8-9D85-86EDCFA978C8}" presName="parentText" presStyleLbl="node1" presStyleIdx="1" presStyleCnt="2" custScaleX="94523" custLinFactY="-1286" custLinFactNeighborX="-2389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D0EEC6-216B-47B2-A641-74634A3B9CAD}" type="pres">
      <dgm:prSet presAssocID="{948DAA10-A768-44C8-9D85-86EDCFA978C8}" presName="negativeSpace" presStyleCnt="0"/>
      <dgm:spPr/>
    </dgm:pt>
    <dgm:pt modelId="{F3AF2C90-049C-46DF-BBF5-CE2ED50508CA}" type="pres">
      <dgm:prSet presAssocID="{948DAA10-A768-44C8-9D85-86EDCFA978C8}" presName="childText" presStyleLbl="conFgAcc1" presStyleIdx="1" presStyleCnt="2" custScaleY="86021" custLinFactY="-13240" custLinFactNeighborX="-7353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8F27386-FF01-4854-B712-62EA210A0363}" type="presOf" srcId="{98DAAB6A-8971-45F3-B1EC-2D42492F2FCE}" destId="{F3AF2C90-049C-46DF-BBF5-CE2ED50508CA}" srcOrd="0" destOrd="2" presId="urn:microsoft.com/office/officeart/2005/8/layout/list1"/>
    <dgm:cxn modelId="{41DFF87D-2B59-43A5-8407-CA1172F810A0}" type="presOf" srcId="{4953F4D1-3039-4D8F-AA09-D1797FF5D418}" destId="{2A392A70-F1A6-4457-9B05-7AF71B5C6D14}" srcOrd="0" destOrd="0" presId="urn:microsoft.com/office/officeart/2005/8/layout/list1"/>
    <dgm:cxn modelId="{4950DBE7-A2A7-4350-A64D-BD99101F90BA}" type="presOf" srcId="{88F123E2-7688-4C02-BBE3-284681EBEBE9}" destId="{2A392A70-F1A6-4457-9B05-7AF71B5C6D14}" srcOrd="0" destOrd="1" presId="urn:microsoft.com/office/officeart/2005/8/layout/list1"/>
    <dgm:cxn modelId="{69031058-ED9C-4D08-910A-6D0E8447F4BD}" srcId="{948DAA10-A768-44C8-9D85-86EDCFA978C8}" destId="{C3D76543-A8C0-425D-B123-EBFC9016EC37}" srcOrd="1" destOrd="0" parTransId="{150790D6-6504-472B-89A7-7ACE4437903E}" sibTransId="{47677143-4001-4E56-9AB4-35966BCC628F}"/>
    <dgm:cxn modelId="{D1EADA3B-6CCB-494D-824C-AD4316630937}" type="presOf" srcId="{20733C99-9821-4E4A-9634-CB66D37C4B7F}" destId="{CD8314BD-09CE-4F0D-9959-F6A9B901540C}" srcOrd="0" destOrd="0" presId="urn:microsoft.com/office/officeart/2005/8/layout/list1"/>
    <dgm:cxn modelId="{A24693FA-E65D-4D7A-8E35-7D4A068521AB}" type="presOf" srcId="{2DBE2C87-8998-467F-8A99-DC147447CA25}" destId="{F3AF2C90-049C-46DF-BBF5-CE2ED50508CA}" srcOrd="0" destOrd="3" presId="urn:microsoft.com/office/officeart/2005/8/layout/list1"/>
    <dgm:cxn modelId="{0FFD834A-F16F-4051-90D7-9F3E2B93EDCF}" type="presOf" srcId="{AB61694C-E07D-4443-BA9A-BACB10D2B206}" destId="{F3AF2C90-049C-46DF-BBF5-CE2ED50508CA}" srcOrd="0" destOrd="0" presId="urn:microsoft.com/office/officeart/2005/8/layout/list1"/>
    <dgm:cxn modelId="{3F7207A5-989D-4870-AA8D-3D4C87A71703}" type="presOf" srcId="{948DAA10-A768-44C8-9D85-86EDCFA978C8}" destId="{8BB19FA1-BA1B-4813-A7A9-D12594942237}" srcOrd="0" destOrd="0" presId="urn:microsoft.com/office/officeart/2005/8/layout/list1"/>
    <dgm:cxn modelId="{C2BA2C8C-0FCE-423A-A7AD-B5A3A7CEC3B4}" type="presOf" srcId="{948DAA10-A768-44C8-9D85-86EDCFA978C8}" destId="{EA463E6C-5B70-4A77-A1D8-E4A7158395E6}" srcOrd="1" destOrd="0" presId="urn:microsoft.com/office/officeart/2005/8/layout/list1"/>
    <dgm:cxn modelId="{518DFD08-341C-48A8-BDEB-42A99A05E1BF}" srcId="{20733C99-9821-4E4A-9634-CB66D37C4B7F}" destId="{4953F4D1-3039-4D8F-AA09-D1797FF5D418}" srcOrd="0" destOrd="0" parTransId="{790AC72C-4998-472F-84E5-DEFBC4CBF1B8}" sibTransId="{AD3FDCC9-ECE5-4F46-BF52-6BFC17852B15}"/>
    <dgm:cxn modelId="{CCD9685A-53C6-4198-A1C4-62FA5724C940}" srcId="{948DAA10-A768-44C8-9D85-86EDCFA978C8}" destId="{98DAAB6A-8971-45F3-B1EC-2D42492F2FCE}" srcOrd="2" destOrd="0" parTransId="{4DB3C4C1-D9A9-4208-ADB8-0E7413D5911F}" sibTransId="{A2FE7018-C9FF-4A1D-A620-45C231CDD531}"/>
    <dgm:cxn modelId="{10F00C4B-8E98-433B-B78D-8720966B171B}" srcId="{9EB32866-9928-44CF-AB06-2D37851190AE}" destId="{20733C99-9821-4E4A-9634-CB66D37C4B7F}" srcOrd="0" destOrd="0" parTransId="{11EE6825-BA0D-427C-9BE3-6D79D10F2B29}" sibTransId="{C79957E3-1C2F-44F5-BD63-355F95E7C675}"/>
    <dgm:cxn modelId="{F7500E9F-CE04-4CCE-96F8-C8232582C221}" srcId="{948DAA10-A768-44C8-9D85-86EDCFA978C8}" destId="{AB61694C-E07D-4443-BA9A-BACB10D2B206}" srcOrd="0" destOrd="0" parTransId="{D171A5B4-A575-4F3C-BB98-068F203D6062}" sibTransId="{FE9EC99C-A183-4979-9E81-E3063A40AA39}"/>
    <dgm:cxn modelId="{B883D699-79B8-43AC-839D-7737B91F02B9}" srcId="{948DAA10-A768-44C8-9D85-86EDCFA978C8}" destId="{2DBE2C87-8998-467F-8A99-DC147447CA25}" srcOrd="3" destOrd="0" parTransId="{3BD7C4A7-841A-46CF-B3F3-43BC1CA40CBE}" sibTransId="{24864AF9-4DFE-4FD6-8011-E0DE47392A91}"/>
    <dgm:cxn modelId="{BE60FE7D-5C14-43C2-AC84-75F091870AB4}" type="presOf" srcId="{9EB32866-9928-44CF-AB06-2D37851190AE}" destId="{5AB18BD6-0414-40BE-9161-80EDBA65A36A}" srcOrd="0" destOrd="0" presId="urn:microsoft.com/office/officeart/2005/8/layout/list1"/>
    <dgm:cxn modelId="{4EED3BA8-9611-4A53-9C8F-CF8ABA70EAED}" srcId="{20733C99-9821-4E4A-9634-CB66D37C4B7F}" destId="{9B4EDD84-0CB3-4302-887A-97626A7301E8}" srcOrd="2" destOrd="0" parTransId="{100B3115-FBFD-4134-86DB-D39F74DCFC24}" sibTransId="{F4A6F776-288D-4F36-9CBA-86268E520E6A}"/>
    <dgm:cxn modelId="{897E0926-5F5E-4C11-B90A-F1C220B9A584}" srcId="{9EB32866-9928-44CF-AB06-2D37851190AE}" destId="{948DAA10-A768-44C8-9D85-86EDCFA978C8}" srcOrd="1" destOrd="0" parTransId="{BA7C2B21-FF8F-4EDA-8F25-AB914EBC490A}" sibTransId="{AF54AA0F-4D15-4201-99CB-2E56FC88F65E}"/>
    <dgm:cxn modelId="{6CB751F5-AF2A-4561-B0F8-20B196E7EF83}" type="presOf" srcId="{9B4EDD84-0CB3-4302-887A-97626A7301E8}" destId="{2A392A70-F1A6-4457-9B05-7AF71B5C6D14}" srcOrd="0" destOrd="2" presId="urn:microsoft.com/office/officeart/2005/8/layout/list1"/>
    <dgm:cxn modelId="{93DA9680-CD2C-44A5-A5D8-344DEB0DF642}" srcId="{20733C99-9821-4E4A-9634-CB66D37C4B7F}" destId="{88F123E2-7688-4C02-BBE3-284681EBEBE9}" srcOrd="1" destOrd="0" parTransId="{A6184510-C4B7-441B-82A1-14AA4D024B35}" sibTransId="{674A162F-AA31-42D9-B0B6-8A256F5B2D77}"/>
    <dgm:cxn modelId="{76B9B32C-E841-454B-9BB8-2D04DB316D7E}" type="presOf" srcId="{C3D76543-A8C0-425D-B123-EBFC9016EC37}" destId="{F3AF2C90-049C-46DF-BBF5-CE2ED50508CA}" srcOrd="0" destOrd="1" presId="urn:microsoft.com/office/officeart/2005/8/layout/list1"/>
    <dgm:cxn modelId="{1506AC38-7464-4102-896E-4BE2FB340EA2}" type="presOf" srcId="{20733C99-9821-4E4A-9634-CB66D37C4B7F}" destId="{6927B151-0613-4DDF-A073-FF10E5B0FB80}" srcOrd="1" destOrd="0" presId="urn:microsoft.com/office/officeart/2005/8/layout/list1"/>
    <dgm:cxn modelId="{9A450202-4579-469A-91BA-52238F74A994}" type="presParOf" srcId="{5AB18BD6-0414-40BE-9161-80EDBA65A36A}" destId="{B3722CE8-81BD-4CD1-82A5-EDCE8A813B5B}" srcOrd="0" destOrd="0" presId="urn:microsoft.com/office/officeart/2005/8/layout/list1"/>
    <dgm:cxn modelId="{5C105B7B-9243-4A79-9B23-41BAAD550E3E}" type="presParOf" srcId="{B3722CE8-81BD-4CD1-82A5-EDCE8A813B5B}" destId="{CD8314BD-09CE-4F0D-9959-F6A9B901540C}" srcOrd="0" destOrd="0" presId="urn:microsoft.com/office/officeart/2005/8/layout/list1"/>
    <dgm:cxn modelId="{C56C323D-9230-4F13-B228-F2AE97EE3E93}" type="presParOf" srcId="{B3722CE8-81BD-4CD1-82A5-EDCE8A813B5B}" destId="{6927B151-0613-4DDF-A073-FF10E5B0FB80}" srcOrd="1" destOrd="0" presId="urn:microsoft.com/office/officeart/2005/8/layout/list1"/>
    <dgm:cxn modelId="{0F898EEC-EB17-4274-AF95-D5D696695825}" type="presParOf" srcId="{5AB18BD6-0414-40BE-9161-80EDBA65A36A}" destId="{4038577A-187D-4F98-BF8B-41C7CE4853D8}" srcOrd="1" destOrd="0" presId="urn:microsoft.com/office/officeart/2005/8/layout/list1"/>
    <dgm:cxn modelId="{5AC9020D-360F-477D-AD5A-40B9ED7362C7}" type="presParOf" srcId="{5AB18BD6-0414-40BE-9161-80EDBA65A36A}" destId="{2A392A70-F1A6-4457-9B05-7AF71B5C6D14}" srcOrd="2" destOrd="0" presId="urn:microsoft.com/office/officeart/2005/8/layout/list1"/>
    <dgm:cxn modelId="{7D3E2018-B2A0-40D9-85DB-460888AD2FB8}" type="presParOf" srcId="{5AB18BD6-0414-40BE-9161-80EDBA65A36A}" destId="{FF62A0DC-FD4D-4481-A84B-9A5BC7F8BE88}" srcOrd="3" destOrd="0" presId="urn:microsoft.com/office/officeart/2005/8/layout/list1"/>
    <dgm:cxn modelId="{1A8F1774-4286-4B2B-9247-31DD4D39A406}" type="presParOf" srcId="{5AB18BD6-0414-40BE-9161-80EDBA65A36A}" destId="{B2359CEC-D43E-4E23-A12E-922148E44A6E}" srcOrd="4" destOrd="0" presId="urn:microsoft.com/office/officeart/2005/8/layout/list1"/>
    <dgm:cxn modelId="{60E9DEC0-913D-453A-89FC-EBADE6CC028B}" type="presParOf" srcId="{B2359CEC-D43E-4E23-A12E-922148E44A6E}" destId="{8BB19FA1-BA1B-4813-A7A9-D12594942237}" srcOrd="0" destOrd="0" presId="urn:microsoft.com/office/officeart/2005/8/layout/list1"/>
    <dgm:cxn modelId="{DD02AF35-04FB-499B-A95F-8E7EBE62B457}" type="presParOf" srcId="{B2359CEC-D43E-4E23-A12E-922148E44A6E}" destId="{EA463E6C-5B70-4A77-A1D8-E4A7158395E6}" srcOrd="1" destOrd="0" presId="urn:microsoft.com/office/officeart/2005/8/layout/list1"/>
    <dgm:cxn modelId="{104504DC-28B8-4370-8F63-B06259AC1D40}" type="presParOf" srcId="{5AB18BD6-0414-40BE-9161-80EDBA65A36A}" destId="{4FD0EEC6-216B-47B2-A641-74634A3B9CAD}" srcOrd="5" destOrd="0" presId="urn:microsoft.com/office/officeart/2005/8/layout/list1"/>
    <dgm:cxn modelId="{3059E179-FCAA-40CB-93CA-280C76C97319}" type="presParOf" srcId="{5AB18BD6-0414-40BE-9161-80EDBA65A36A}" destId="{F3AF2C90-049C-46DF-BBF5-CE2ED50508C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392A70-F1A6-4457-9B05-7AF71B5C6D14}">
      <dsp:nvSpPr>
        <dsp:cNvPr id="0" name=""/>
        <dsp:cNvSpPr/>
      </dsp:nvSpPr>
      <dsp:spPr>
        <a:xfrm>
          <a:off x="0" y="328455"/>
          <a:ext cx="7512496" cy="226383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3053" tIns="479044" rIns="583053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Branding and graphics </a:t>
          </a:r>
          <a:r>
            <a:rPr lang="en-US" sz="2300" b="1" kern="1200" dirty="0" smtClean="0">
              <a:solidFill>
                <a:schemeClr val="accent1">
                  <a:lumMod val="75000"/>
                </a:schemeClr>
              </a:solidFill>
            </a:rPr>
            <a:t>4000</a:t>
          </a:r>
          <a:endParaRPr lang="en-US" sz="2300" b="1" kern="1200" dirty="0">
            <a:solidFill>
              <a:schemeClr val="accent1">
                <a:lumMod val="75000"/>
              </a:schemeClr>
            </a:solidFill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Development </a:t>
          </a:r>
          <a:r>
            <a:rPr lang="en-US" sz="2300" b="1" kern="1200" dirty="0" smtClean="0">
              <a:solidFill>
                <a:schemeClr val="accent1">
                  <a:lumMod val="75000"/>
                </a:schemeClr>
              </a:solidFill>
            </a:rPr>
            <a:t>5000</a:t>
          </a:r>
          <a:endParaRPr lang="en-US" sz="2300" b="1" kern="1200" dirty="0">
            <a:solidFill>
              <a:schemeClr val="accent1">
                <a:lumMod val="75000"/>
              </a:schemeClr>
            </a:solidFill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Establishing an image site  </a:t>
          </a:r>
          <a:r>
            <a:rPr lang="en-US" sz="2300" b="1" kern="1200" dirty="0" smtClean="0">
              <a:solidFill>
                <a:schemeClr val="accent1">
                  <a:lumMod val="75000"/>
                </a:schemeClr>
              </a:solidFill>
            </a:rPr>
            <a:t>2000</a:t>
          </a:r>
          <a:endParaRPr lang="en-US" sz="23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0" y="328455"/>
        <a:ext cx="7512496" cy="2263833"/>
      </dsp:txXfrm>
    </dsp:sp>
    <dsp:sp modelId="{6927B151-0613-4DDF-A073-FF10E5B0FB80}">
      <dsp:nvSpPr>
        <dsp:cNvPr id="0" name=""/>
        <dsp:cNvSpPr/>
      </dsp:nvSpPr>
      <dsp:spPr>
        <a:xfrm>
          <a:off x="290170" y="2"/>
          <a:ext cx="4966413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768" tIns="0" rIns="198768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developing cost</a:t>
          </a:r>
          <a:endParaRPr lang="en-US" sz="2300" kern="1200" dirty="0"/>
        </a:p>
      </dsp:txBody>
      <dsp:txXfrm>
        <a:off x="329078" y="38910"/>
        <a:ext cx="4888597" cy="719224"/>
      </dsp:txXfrm>
    </dsp:sp>
    <dsp:sp modelId="{F3AF2C90-049C-46DF-BBF5-CE2ED50508CA}">
      <dsp:nvSpPr>
        <dsp:cNvPr id="0" name=""/>
        <dsp:cNvSpPr/>
      </dsp:nvSpPr>
      <dsp:spPr>
        <a:xfrm>
          <a:off x="0" y="2553730"/>
          <a:ext cx="7512496" cy="21216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3053" tIns="479044" rIns="583053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Servers  </a:t>
          </a:r>
          <a:r>
            <a:rPr lang="en-US" sz="2300" b="1" kern="1200" dirty="0" smtClean="0">
              <a:solidFill>
                <a:schemeClr val="accent1">
                  <a:lumMod val="75000"/>
                </a:schemeClr>
              </a:solidFill>
            </a:rPr>
            <a:t>400</a:t>
          </a:r>
          <a:endParaRPr lang="en-US" sz="2300" b="1" kern="1200" dirty="0">
            <a:solidFill>
              <a:schemeClr val="accent1">
                <a:lumMod val="75000"/>
              </a:schemeClr>
            </a:solidFill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Technical center and service </a:t>
          </a:r>
          <a:r>
            <a:rPr lang="en-US" sz="2300" b="1" kern="1200" dirty="0" smtClean="0">
              <a:solidFill>
                <a:schemeClr val="accent1">
                  <a:lumMod val="75000"/>
                </a:schemeClr>
              </a:solidFill>
            </a:rPr>
            <a:t>3000</a:t>
          </a:r>
          <a:endParaRPr lang="en-US" sz="2300" b="1" kern="1200" dirty="0">
            <a:solidFill>
              <a:schemeClr val="accent1">
                <a:lumMod val="75000"/>
              </a:schemeClr>
            </a:solidFill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Advertising agency </a:t>
          </a:r>
          <a:r>
            <a:rPr lang="en-US" sz="2300" b="1" kern="1200" dirty="0" smtClean="0">
              <a:solidFill>
                <a:schemeClr val="accent1">
                  <a:lumMod val="75000"/>
                </a:schemeClr>
              </a:solidFill>
            </a:rPr>
            <a:t>1500</a:t>
          </a:r>
          <a:endParaRPr lang="en-US" sz="2300" b="1" kern="1200" dirty="0">
            <a:solidFill>
              <a:schemeClr val="accent1">
                <a:lumMod val="75000"/>
              </a:schemeClr>
            </a:solidFill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300" kern="1200" dirty="0"/>
        </a:p>
      </dsp:txBody>
      <dsp:txXfrm>
        <a:off x="0" y="2553730"/>
        <a:ext cx="7512496" cy="2121664"/>
      </dsp:txXfrm>
    </dsp:sp>
    <dsp:sp modelId="{EA463E6C-5B70-4A77-A1D8-E4A7158395E6}">
      <dsp:nvSpPr>
        <dsp:cNvPr id="0" name=""/>
        <dsp:cNvSpPr/>
      </dsp:nvSpPr>
      <dsp:spPr>
        <a:xfrm>
          <a:off x="285857" y="2072998"/>
          <a:ext cx="4970725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768" tIns="0" rIns="198768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Current cost</a:t>
          </a:r>
          <a:endParaRPr lang="en-US" sz="2300" kern="1200" dirty="0"/>
        </a:p>
      </dsp:txBody>
      <dsp:txXfrm>
        <a:off x="324765" y="2111906"/>
        <a:ext cx="4892909" cy="719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FBE2-2B8D-499C-81C9-2CD5B3EB8E93}" type="datetimeFigureOut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DD7E-3179-445A-81DB-781C4554AF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36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2637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323528" y="2060848"/>
            <a:ext cx="5832648" cy="15853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rgbClr val="7482B3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7157140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rgbClr val="7482B3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95536" y="1268760"/>
            <a:ext cx="8402525" cy="4881686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00834"/>
            <a:ext cx="2133600" cy="220641"/>
          </a:xfrm>
        </p:spPr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500834"/>
            <a:ext cx="2895600" cy="22064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00834"/>
            <a:ext cx="2133600" cy="220641"/>
          </a:xfrm>
        </p:spPr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395536" y="1268760"/>
            <a:ext cx="8402525" cy="4881686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395536" y="183820"/>
            <a:ext cx="7661196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rgbClr val="7482B3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4355976" y="2240868"/>
            <a:ext cx="3887370" cy="237626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000" kern="1200" baseline="0" dirty="0">
                <a:solidFill>
                  <a:srgbClr val="7482B3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9026"/>
            <a:ext cx="822960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62021"/>
            <a:ext cx="8229600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56" r:id="rId4"/>
    <p:sldLayoutId id="2147483650" r:id="rId5"/>
    <p:sldLayoutId id="2147483657" r:id="rId6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500" kern="1200">
          <a:solidFill>
            <a:sysClr val="windowText" lastClr="000000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5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971600" y="3645024"/>
            <a:ext cx="4491688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smart and innovative system for making appointments for small businesses from their personal website.</a:t>
            </a:r>
            <a:endParaRPr kumimoji="1" lang="en-US" altLang="ko-KR" sz="105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맑은 고딕" pitchFamily="50" charset="-127"/>
              <a:cs typeface="굴림" pitchFamily="50" charset="-12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6" t="15668" r="10291" b="23523"/>
          <a:stretch/>
        </p:blipFill>
        <p:spPr>
          <a:xfrm>
            <a:off x="107504" y="1203793"/>
            <a:ext cx="5904656" cy="22594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6444208" y="404664"/>
            <a:ext cx="27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Marketing &amp;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distribution </a:t>
            </a:r>
            <a:r>
              <a:rPr lang="en-US" sz="2400" b="1" dirty="0">
                <a:solidFill>
                  <a:schemeClr val="bg1"/>
                </a:solidFill>
              </a:rPr>
              <a:t>channels</a:t>
            </a:r>
            <a:endParaRPr lang="ko-KR" altLang="en-US" sz="2400" b="1" dirty="0">
              <a:solidFill>
                <a:schemeClr val="bg1"/>
              </a:solidFill>
              <a:latin typeface="+mj-lt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700808"/>
            <a:ext cx="64087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Clr>
                <a:srgbClr val="7482B3"/>
              </a:buClr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Low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distribution cost</a:t>
            </a:r>
            <a:r>
              <a:rPr lang="en-US" sz="2000" dirty="0">
                <a:solidFill>
                  <a:srgbClr val="7482B3"/>
                </a:solidFill>
              </a:rPr>
              <a:t>, as it is a digital distribution with no limit on the number of copies. </a:t>
            </a:r>
            <a:endParaRPr lang="en-US" sz="2000" dirty="0" smtClean="0">
              <a:solidFill>
                <a:srgbClr val="7482B3"/>
              </a:solidFill>
            </a:endParaRPr>
          </a:p>
          <a:p>
            <a:pPr algn="l">
              <a:buClr>
                <a:srgbClr val="7482B3"/>
              </a:buClr>
            </a:pPr>
            <a:endParaRPr lang="en-US" sz="2000" dirty="0" smtClean="0">
              <a:solidFill>
                <a:srgbClr val="7482B3"/>
              </a:solidFill>
            </a:endParaRPr>
          </a:p>
          <a:p>
            <a:pPr marL="342900" indent="-342900" algn="l">
              <a:buClr>
                <a:srgbClr val="7482B3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7482B3"/>
                </a:solidFill>
              </a:rPr>
              <a:t>Using </a:t>
            </a:r>
            <a:r>
              <a:rPr lang="en-US" sz="2000" dirty="0">
                <a:solidFill>
                  <a:srgbClr val="7482B3"/>
                </a:solidFill>
              </a:rPr>
              <a:t>digital distribution of the application is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efficient and appropriate</a:t>
            </a:r>
            <a:r>
              <a:rPr lang="en-US" sz="2000" dirty="0">
                <a:solidFill>
                  <a:srgbClr val="7482B3"/>
                </a:solidFill>
              </a:rPr>
              <a:t> to the nature of the product</a:t>
            </a:r>
            <a:r>
              <a:rPr lang="en-US" sz="2000" dirty="0" smtClean="0">
                <a:solidFill>
                  <a:srgbClr val="7482B3"/>
                </a:solidFill>
              </a:rPr>
              <a:t>.</a:t>
            </a:r>
          </a:p>
          <a:p>
            <a:pPr algn="l">
              <a:buClr>
                <a:srgbClr val="7482B3"/>
              </a:buClr>
            </a:pPr>
            <a:endParaRPr lang="en-US" sz="2000" dirty="0" smtClean="0">
              <a:solidFill>
                <a:srgbClr val="7482B3"/>
              </a:solidFill>
            </a:endParaRPr>
          </a:p>
          <a:p>
            <a:pPr marL="342900" indent="-342900" algn="l">
              <a:buClr>
                <a:srgbClr val="7482B3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7482B3"/>
                </a:solidFill>
              </a:rPr>
              <a:t>The </a:t>
            </a:r>
            <a:r>
              <a:rPr lang="en-US" sz="2000" dirty="0">
                <a:solidFill>
                  <a:srgbClr val="7482B3"/>
                </a:solidFill>
              </a:rPr>
              <a:t>use of digital distribution on the network constitutes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control </a:t>
            </a:r>
            <a:r>
              <a:rPr lang="en-US" sz="2000" dirty="0">
                <a:solidFill>
                  <a:srgbClr val="7482B3"/>
                </a:solidFill>
              </a:rPr>
              <a:t>over the distribution: stopping the distribution, prices, version updates, etc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139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6516216" y="404664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맑은 고딕" pitchFamily="50" charset="-127"/>
              </a:rPr>
              <a:t>Competitors</a:t>
            </a:r>
            <a:endParaRPr lang="ko-KR" altLang="en-US" sz="3600" b="1" dirty="0">
              <a:solidFill>
                <a:schemeClr val="bg1"/>
              </a:solidFill>
              <a:latin typeface="+mj-lt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885270"/>
            <a:ext cx="2952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6895C2"/>
                </a:solidFill>
              </a:rPr>
              <a:t>Q-FLOW</a:t>
            </a:r>
            <a:endParaRPr lang="he-IL" sz="3200" b="1" dirty="0" smtClean="0">
              <a:solidFill>
                <a:srgbClr val="6895C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60032" y="2443535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6895C2"/>
                </a:solidFill>
              </a:rPr>
              <a:t>GALI</a:t>
            </a:r>
            <a:endParaRPr lang="en-US" b="1" dirty="0" smtClean="0">
              <a:solidFill>
                <a:srgbClr val="6895C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811138"/>
            <a:ext cx="29523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American company. Applicable diary and customer management system. Their disadvantage compared to us is QFLOW does not offer extensive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experience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which will allow to measure the importance of the system in front of the customers of the business.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11960" y="3366865"/>
            <a:ext cx="288032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 application for smartphones and tablets. CALI is a strong competitor in this market but its main problem - it is application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based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only which does not allow those with old devices to support your business as well.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5400" dirty="0" smtClean="0"/>
              <a:t>team</a:t>
            </a:r>
            <a:endParaRPr lang="ko-KR" alt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491793"/>
            <a:ext cx="20882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895C2"/>
                </a:solidFill>
              </a:rPr>
              <a:t>Yarin </a:t>
            </a:r>
            <a:endParaRPr lang="en-US" sz="3200" b="1" dirty="0" smtClean="0">
              <a:solidFill>
                <a:srgbClr val="6895C2"/>
              </a:solidFill>
            </a:endParaRPr>
          </a:p>
          <a:p>
            <a:pPr algn="ctr"/>
            <a:r>
              <a:rPr lang="en-US" sz="3200" b="1" dirty="0" smtClean="0">
                <a:solidFill>
                  <a:srgbClr val="6895C2"/>
                </a:solidFill>
              </a:rPr>
              <a:t>Avraham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2880546"/>
            <a:ext cx="16561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Software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engineering student with experience in website development and applications. Responsible for product design and marketing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87824" y="1491793"/>
            <a:ext cx="22458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895C2"/>
                </a:solidFill>
              </a:rPr>
              <a:t>Wadeea </a:t>
            </a:r>
            <a:endParaRPr lang="en-US" sz="3200" b="1" dirty="0" smtClean="0">
              <a:solidFill>
                <a:srgbClr val="6895C2"/>
              </a:solidFill>
            </a:endParaRPr>
          </a:p>
          <a:p>
            <a:pPr algn="ctr"/>
            <a:r>
              <a:rPr lang="en-US" sz="3200" b="1" dirty="0" smtClean="0">
                <a:solidFill>
                  <a:srgbClr val="6895C2"/>
                </a:solidFill>
              </a:rPr>
              <a:t>Abu Koosh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0152" y="1491793"/>
            <a:ext cx="18946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895C2"/>
                </a:solidFill>
              </a:rPr>
              <a:t>Safaa</a:t>
            </a:r>
          </a:p>
          <a:p>
            <a:pPr algn="ctr"/>
            <a:r>
              <a:rPr lang="en-US" sz="3200" b="1" dirty="0" smtClean="0">
                <a:solidFill>
                  <a:srgbClr val="6895C2"/>
                </a:solidFill>
              </a:rPr>
              <a:t>azbarqa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82652" y="2880546"/>
            <a:ext cx="16561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Software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engineering student. Responsible for software code and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development.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59369" y="2815232"/>
            <a:ext cx="16561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- Software engineering student . Assistant for software code and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development, and responsible for communicating with the customers.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41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THANK</a:t>
            </a:r>
            <a:br>
              <a:rPr lang="en-US" altLang="ko-KR" dirty="0"/>
            </a:br>
            <a:r>
              <a:rPr lang="en-US" altLang="ko-KR" dirty="0"/>
              <a:t>YOU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79512" y="1474406"/>
            <a:ext cx="6192688" cy="3008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R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rgbClr val="6895C2"/>
                </a:solidFill>
              </a:rPr>
              <a:t>During the Corona period, governments required business owners to maintain guidelines to prevent the spread of the disease. Businesses around the world have realized that a solution needs to be found for a crowd of customers somewhere. There is currently no quality and effective solution to the problem of scheduling appointments. The main problem: High costs for developing private systems for any business and lack of support for all customers who use. Small businesses cannot afford a high investment in development. </a:t>
            </a:r>
            <a:endParaRPr kumimoji="1" lang="ko-KR" altLang="ko-KR" sz="1400" b="1" dirty="0">
              <a:solidFill>
                <a:srgbClr val="6895C2"/>
              </a:solidFill>
              <a:latin typeface="+mj-lt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60232" y="692696"/>
            <a:ext cx="2160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problem</a:t>
            </a:r>
            <a:endParaRPr lang="en-US" sz="4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6895C2"/>
                </a:solidFill>
              </a:rPr>
              <a:t>Target </a:t>
            </a:r>
            <a:r>
              <a:rPr lang="en-US" sz="2800" dirty="0" smtClean="0">
                <a:solidFill>
                  <a:srgbClr val="6895C2"/>
                </a:solidFill>
              </a:rPr>
              <a:t>Audience</a:t>
            </a:r>
            <a:r>
              <a:rPr lang="en-US" dirty="0"/>
              <a:t/>
            </a:r>
            <a:br>
              <a:rPr lang="en-US" dirty="0"/>
            </a:br>
            <a:r>
              <a:rPr lang="en-US" sz="1800" b="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The product is mainly aimed at small business owners, including: </a:t>
            </a:r>
            <a:endParaRPr lang="ko-KR" altLang="en-US" sz="1800" b="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76612"/>
            <a:ext cx="1556253" cy="15562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890975"/>
            <a:ext cx="1393046" cy="1672390"/>
          </a:xfrm>
          <a:prstGeom prst="rect">
            <a:avLst/>
          </a:prstGeom>
        </p:spPr>
      </p:pic>
      <p:pic>
        <p:nvPicPr>
          <p:cNvPr id="1026" name="Picture 2" descr="Massage Spa Logo Images, Stock Photos &amp; Vectors | Shutterstock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64" t="20416" r="19460" b="27385"/>
          <a:stretch/>
        </p:blipFill>
        <p:spPr bwMode="auto">
          <a:xfrm>
            <a:off x="6660232" y="1576613"/>
            <a:ext cx="1915075" cy="168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.pinimg.com/564x/83/79/68/83796847032812bb8057788a9f219776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5" t="7615" r="20677" b="5667"/>
          <a:stretch/>
        </p:blipFill>
        <p:spPr bwMode="auto">
          <a:xfrm>
            <a:off x="2123728" y="3899462"/>
            <a:ext cx="1761590" cy="1579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.pinimg.com/564x/9a/06/a3/9a06a3e2c0adec3671a479084bea7fae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18" t="20004" r="39236" b="57209"/>
          <a:stretch/>
        </p:blipFill>
        <p:spPr bwMode="auto">
          <a:xfrm>
            <a:off x="3499512" y="1485217"/>
            <a:ext cx="1901028" cy="2019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7584" y="3329298"/>
            <a:ext cx="1296144" cy="372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Hair Stylists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01954" y="3333542"/>
            <a:ext cx="1598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Driving School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76324" y="3332929"/>
            <a:ext cx="1803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Spa and Massage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95805" y="5559072"/>
            <a:ext cx="1756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Private Medicine 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98098" y="5557139"/>
            <a:ext cx="1296144" cy="372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Nail Builder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1196752"/>
            <a:ext cx="7056784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742950" lvl="1" indent="-285750">
              <a:lnSpc>
                <a:spcPct val="200000"/>
              </a:lnSpc>
              <a:buClr>
                <a:srgbClr val="7482B3"/>
              </a:buClr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7482B3"/>
                </a:solidFill>
              </a:rPr>
              <a:t>advanced </a:t>
            </a:r>
            <a:r>
              <a:rPr lang="en-US" sz="2000" b="1" dirty="0">
                <a:solidFill>
                  <a:srgbClr val="7482B3"/>
                </a:solidFill>
              </a:rPr>
              <a:t>business </a:t>
            </a:r>
            <a:r>
              <a:rPr lang="en-US" sz="2000" b="1" dirty="0" smtClean="0">
                <a:solidFill>
                  <a:srgbClr val="7482B3"/>
                </a:solidFill>
              </a:rPr>
              <a:t>schedule</a:t>
            </a:r>
            <a:endParaRPr lang="en-US" sz="2000" b="1" dirty="0">
              <a:solidFill>
                <a:srgbClr val="7482B3"/>
              </a:solidFill>
            </a:endParaRPr>
          </a:p>
          <a:p>
            <a:pPr marL="742950" lvl="1" indent="-285750">
              <a:lnSpc>
                <a:spcPct val="200000"/>
              </a:lnSpc>
              <a:buClr>
                <a:srgbClr val="7482B3"/>
              </a:buClr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7482B3"/>
                </a:solidFill>
              </a:rPr>
              <a:t>Automatic scheduling</a:t>
            </a:r>
          </a:p>
          <a:p>
            <a:pPr marL="742950" lvl="1" indent="-285750">
              <a:lnSpc>
                <a:spcPct val="200000"/>
              </a:lnSpc>
              <a:buClr>
                <a:srgbClr val="7482B3"/>
              </a:buClr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7482B3"/>
                </a:solidFill>
              </a:rPr>
              <a:t>Advanced </a:t>
            </a:r>
            <a:r>
              <a:rPr lang="en-US" sz="2000" b="1" dirty="0">
                <a:solidFill>
                  <a:srgbClr val="7482B3"/>
                </a:solidFill>
              </a:rPr>
              <a:t>management </a:t>
            </a:r>
            <a:r>
              <a:rPr lang="en-US" sz="2000" b="1" dirty="0" smtClean="0">
                <a:solidFill>
                  <a:srgbClr val="7482B3"/>
                </a:solidFill>
              </a:rPr>
              <a:t>panel  </a:t>
            </a:r>
          </a:p>
          <a:p>
            <a:pPr marL="742950" lvl="1" indent="-285750">
              <a:lnSpc>
                <a:spcPct val="200000"/>
              </a:lnSpc>
              <a:buClr>
                <a:srgbClr val="7482B3"/>
              </a:buClr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7482B3"/>
                </a:solidFill>
              </a:rPr>
              <a:t>Advanced </a:t>
            </a:r>
            <a:r>
              <a:rPr lang="en-US" sz="2000" b="1" dirty="0">
                <a:solidFill>
                  <a:srgbClr val="7482B3"/>
                </a:solidFill>
              </a:rPr>
              <a:t>CRM customer system. </a:t>
            </a:r>
          </a:p>
          <a:p>
            <a:pPr marL="742950" lvl="1" indent="-285750">
              <a:lnSpc>
                <a:spcPct val="200000"/>
              </a:lnSpc>
              <a:buClr>
                <a:srgbClr val="7482B3"/>
              </a:buClr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7482B3"/>
                </a:solidFill>
              </a:rPr>
              <a:t>Business </a:t>
            </a:r>
            <a:r>
              <a:rPr lang="en-US" sz="2000" b="1" dirty="0">
                <a:solidFill>
                  <a:srgbClr val="7482B3"/>
                </a:solidFill>
              </a:rPr>
              <a:t>photo gallery management.</a:t>
            </a:r>
            <a:endParaRPr lang="he-IL" sz="2000" b="1" dirty="0">
              <a:solidFill>
                <a:srgbClr val="7482B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60232" y="692696"/>
            <a:ext cx="2160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product</a:t>
            </a:r>
            <a:endParaRPr 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97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4304" y="1345299"/>
            <a:ext cx="5140916" cy="588947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Business diary of the business owner</a:t>
            </a:r>
            <a:endParaRPr lang="ko-KR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9832" y="1977200"/>
            <a:ext cx="5832648" cy="1982278"/>
          </a:xfrm>
          <a:prstGeom prst="rect">
            <a:avLst/>
          </a:prstGeom>
        </p:spPr>
      </p:pic>
      <p:pic>
        <p:nvPicPr>
          <p:cNvPr id="6" name="מציין מיקום תוכן 4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4717BC41-22B6-4E75-85D7-49B59957E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40" y="4744308"/>
            <a:ext cx="6484863" cy="1913035"/>
          </a:xfrm>
          <a:prstGeom prst="rect">
            <a:avLst/>
          </a:prstGeom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208691" y="4221088"/>
            <a:ext cx="6622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7482B3"/>
                </a:solidFill>
              </a:rPr>
              <a:t>Managing the types of queues of the business</a:t>
            </a:r>
            <a:endParaRPr lang="en-US" sz="2800" b="1" dirty="0">
              <a:solidFill>
                <a:srgbClr val="7482B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30554" y="160359"/>
            <a:ext cx="4721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</a:t>
            </a:r>
            <a:endParaRPr lang="en-US" sz="5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תמונה 3">
            <a:extLst>
              <a:ext uri="{FF2B5EF4-FFF2-40B4-BE49-F238E27FC236}">
                <a16:creationId xmlns:a16="http://schemas.microsoft.com/office/drawing/2014/main" id="{6998DC8D-D821-4CCF-87D6-F1C407DA5A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9" y="1291334"/>
            <a:ext cx="2304256" cy="251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25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15616" y="160359"/>
            <a:ext cx="7272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 queue selection</a:t>
            </a:r>
            <a:endParaRPr lang="en-US" sz="5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מציין מיקום תוכן 4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BF6FE8D4-74C3-4AE2-8AF5-51D0B9697F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56792"/>
            <a:ext cx="8844881" cy="2880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694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43608" y="160359"/>
            <a:ext cx="6696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design</a:t>
            </a:r>
            <a:endParaRPr lang="en-US" sz="5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תמונה 30">
            <a:extLst>
              <a:ext uri="{FF2B5EF4-FFF2-40B4-BE49-F238E27FC236}">
                <a16:creationId xmlns:a16="http://schemas.microsoft.com/office/drawing/2014/main" id="{4CDBB1F3-E618-430F-818D-1D3CBA1D4A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7844" y="1700808"/>
            <a:ext cx="2448272" cy="4455668"/>
          </a:xfrm>
          <a:prstGeom prst="rect">
            <a:avLst/>
          </a:prstGeom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6" t="15668" r="10291" b="23523"/>
          <a:stretch/>
        </p:blipFill>
        <p:spPr>
          <a:xfrm>
            <a:off x="323528" y="5219834"/>
            <a:ext cx="2736304" cy="104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33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656115870"/>
              </p:ext>
            </p:extLst>
          </p:nvPr>
        </p:nvGraphicFramePr>
        <p:xfrm>
          <a:off x="899592" y="764704"/>
          <a:ext cx="7512496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660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pricing</a:t>
            </a:r>
            <a:endParaRPr lang="ko-KR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922478" y="1638823"/>
            <a:ext cx="2857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solidFill>
                  <a:srgbClr val="6895C2"/>
                </a:solidFill>
              </a:rPr>
              <a:t>50%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6142" y="2829095"/>
            <a:ext cx="1584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Less price than the other competitors</a:t>
            </a:r>
          </a:p>
          <a:p>
            <a:pPr algn="ctr"/>
            <a:r>
              <a:rPr 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(15$ instead of 30$)</a:t>
            </a:r>
            <a:endParaRPr lang="en-US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47864" y="1841030"/>
            <a:ext cx="2569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6895C2"/>
                </a:solidFill>
              </a:rPr>
              <a:t>6 months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67183" y="2839152"/>
            <a:ext cx="158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Using the system for free to the customers. </a:t>
            </a:r>
            <a:endParaRPr lang="en-US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88224" y="1841031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6895C2"/>
                </a:solidFill>
              </a:rPr>
              <a:t>0.01$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88224" y="2839152"/>
            <a:ext cx="1584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For every sms the customer receives from the system</a:t>
            </a:r>
            <a:endParaRPr lang="en-US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34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10664</TotalTime>
  <Words>429</Words>
  <Application>Microsoft Office PowerPoint</Application>
  <PresentationFormat>On-screen Show (4:3)</PresentationFormat>
  <Paragraphs>60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굴림체</vt:lpstr>
      <vt:lpstr>Calibri Light</vt:lpstr>
      <vt:lpstr>Calibri</vt:lpstr>
      <vt:lpstr>굴림</vt:lpstr>
      <vt:lpstr>맑은 고딕</vt:lpstr>
      <vt:lpstr>Office 테마</vt:lpstr>
      <vt:lpstr>PowerPoint Presentation</vt:lpstr>
      <vt:lpstr>PowerPoint Presentation</vt:lpstr>
      <vt:lpstr>Target Audience The product is mainly aimed at small business owners, including: </vt:lpstr>
      <vt:lpstr>PowerPoint Presentation</vt:lpstr>
      <vt:lpstr>Business diary of the business owner</vt:lpstr>
      <vt:lpstr>PowerPoint Presentation</vt:lpstr>
      <vt:lpstr>PowerPoint Presentation</vt:lpstr>
      <vt:lpstr>PowerPoint Presentation</vt:lpstr>
      <vt:lpstr>pricing</vt:lpstr>
      <vt:lpstr>PowerPoint Presentation</vt:lpstr>
      <vt:lpstr>PowerPoint Presentation</vt:lpstr>
      <vt:lpstr>team</vt:lpstr>
      <vt:lpstr>THANK YOU</vt:lpstr>
    </vt:vector>
  </TitlesOfParts>
  <Manager>Slide Members</Manager>
  <Company>YESFORM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Members</dc:title>
  <dc:subject>Powerpoint Templates , Diagram, Chart, Google slides, Keynote</dc:subject>
  <dc:creator>Slide Members by HS.SEO</dc:creator>
  <cp:keywords>SlideMembers, ppt, PPT Templates, Presentation, Diagram, Chart, Yesform, Google slides, Keynote, Free Slides</cp:keywords>
  <dc:description>The copyright of this document is at Slide Members. Unauthorized copying may result in legal sanctions.</dc:description>
  <cp:lastModifiedBy>safaa azbarqa</cp:lastModifiedBy>
  <cp:revision>23</cp:revision>
  <dcterms:created xsi:type="dcterms:W3CDTF">2010-02-01T08:03:16Z</dcterms:created>
  <dcterms:modified xsi:type="dcterms:W3CDTF">2020-12-30T18:17:29Z</dcterms:modified>
  <cp:category>www.slidemembers.com</cp:category>
</cp:coreProperties>
</file>