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E4A5-718B-4D4A-889F-1039BD01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636" y="1050323"/>
            <a:ext cx="8873297" cy="3917092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/>
              <a:t> Name                                  m . </a:t>
            </a:r>
            <a:r>
              <a:rPr lang="en-US" sz="2700" b="1" dirty="0" err="1"/>
              <a:t>Tayyab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roll no:        		     5</a:t>
            </a:r>
            <a:r>
              <a:rPr lang="en-US" sz="2700" b="1" baseline="30000" dirty="0"/>
              <a:t>th</a:t>
            </a:r>
            <a:r>
              <a:rPr lang="en-US" sz="2700" b="1" dirty="0"/>
              <a:t>(3766) </a:t>
            </a:r>
            <a:br>
              <a:rPr lang="en-US" sz="2700" b="1" dirty="0"/>
            </a:br>
            <a:br>
              <a:rPr lang="en-US" sz="2700" b="1" dirty="0"/>
            </a:br>
            <a:r>
              <a:rPr lang="en-US" sz="2700" b="1" dirty="0"/>
              <a:t>subject:</a:t>
            </a:r>
            <a:r>
              <a:rPr lang="en-US" sz="2700" b="1" dirty="0">
                <a:solidFill>
                  <a:srgbClr val="FF0000"/>
                </a:solidFill>
              </a:rPr>
              <a:t>  			 </a:t>
            </a:r>
            <a:r>
              <a:rPr lang="en-US" sz="2700" b="1" dirty="0">
                <a:solidFill>
                  <a:srgbClr val="C00000"/>
                </a:solidFill>
              </a:rPr>
              <a:t>professional practice</a:t>
            </a:r>
            <a:br>
              <a:rPr lang="en-US" sz="2700" b="1" dirty="0">
                <a:solidFill>
                  <a:srgbClr val="FF0000"/>
                </a:solidFill>
              </a:rPr>
            </a:br>
            <a:br>
              <a:rPr lang="en-US" sz="2700" b="1" dirty="0">
                <a:solidFill>
                  <a:srgbClr val="FF0000"/>
                </a:solidFill>
              </a:rPr>
            </a:br>
            <a:r>
              <a:rPr lang="en-US" sz="2700" b="1" dirty="0"/>
              <a:t>presentation:</a:t>
            </a:r>
            <a:br>
              <a:rPr lang="en-US" sz="2700" b="1" dirty="0"/>
            </a:br>
            <a:r>
              <a:rPr lang="en-US" sz="2700" b="1" dirty="0"/>
              <a:t>		</a:t>
            </a:r>
            <a:r>
              <a:rPr lang="en-US" sz="2000" b="1" dirty="0">
                <a:solidFill>
                  <a:srgbClr val="C00000"/>
                </a:solidFill>
              </a:rPr>
              <a:t>profession , professional , and professionalism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DCBBE-F7D7-47FB-B50F-59211A27A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520" y="4967415"/>
            <a:ext cx="8689976" cy="1371599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Brief overview</a:t>
            </a:r>
          </a:p>
          <a:p>
            <a:pPr algn="l"/>
            <a:r>
              <a:rPr lang="en-US" sz="1600" b="1" i="1" dirty="0">
                <a:solidFill>
                  <a:srgbClr val="00B050"/>
                </a:solidFill>
              </a:rPr>
              <a:t>In this presentation ,we’ll delve into the concept of professions, professionals, professionalism and professional society</a:t>
            </a:r>
          </a:p>
        </p:txBody>
      </p:sp>
    </p:spTree>
    <p:extLst>
      <p:ext uri="{BB962C8B-B14F-4D97-AF65-F5344CB8AC3E}">
        <p14:creationId xmlns:p14="http://schemas.microsoft.com/office/powerpoint/2010/main" val="12845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D2D8-A21F-CA5D-EDAD-6CE55CBD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Professional Societies…?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A208-CE58-7BC3-45AB-4FE4F69C59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Professional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societies</a:t>
            </a:r>
            <a:r>
              <a:rPr lang="en-US" sz="2400" dirty="0"/>
              <a:t> are organizations made up of people who work in the </a:t>
            </a:r>
            <a:r>
              <a:rPr lang="en-US" sz="2400" dirty="0">
                <a:solidFill>
                  <a:srgbClr val="C00000"/>
                </a:solidFill>
              </a:rPr>
              <a:t>same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profession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career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field</a:t>
            </a:r>
            <a:r>
              <a:rPr lang="en-US" sz="2400" dirty="0"/>
              <a:t>. These societies often provide </a:t>
            </a:r>
            <a:r>
              <a:rPr lang="en-US" sz="2400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support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opportunities</a:t>
            </a:r>
            <a:r>
              <a:rPr lang="en-US" sz="2400" dirty="0"/>
              <a:t> for professionals to </a:t>
            </a:r>
            <a:r>
              <a:rPr lang="en-US" sz="2400" dirty="0">
                <a:solidFill>
                  <a:srgbClr val="C00000"/>
                </a:solidFill>
              </a:rPr>
              <a:t>learn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network</a:t>
            </a:r>
            <a:r>
              <a:rPr lang="en-US" sz="2400" dirty="0"/>
              <a:t>, and stay </a:t>
            </a:r>
            <a:r>
              <a:rPr lang="en-US" sz="2400" dirty="0">
                <a:solidFill>
                  <a:srgbClr val="C00000"/>
                </a:solidFill>
              </a:rPr>
              <a:t>up-to-date</a:t>
            </a:r>
            <a:r>
              <a:rPr lang="en-US" sz="2400" dirty="0"/>
              <a:t> in their field. They help maintain high standards within the profession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85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01F3-85C2-DA3E-F8A4-662270CF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Professional Societies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A327-03AF-9740-AA36-5502E1478E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Learning and Growing:</a:t>
            </a:r>
          </a:p>
          <a:p>
            <a:r>
              <a:rPr lang="en-US" dirty="0"/>
              <a:t>You can learn new things and grow in your profession with the help of a professional society.</a:t>
            </a:r>
          </a:p>
          <a:p>
            <a:r>
              <a:rPr lang="en-US" b="1" dirty="0">
                <a:solidFill>
                  <a:srgbClr val="C00000"/>
                </a:solidFill>
              </a:rPr>
              <a:t>Building a Network:</a:t>
            </a:r>
          </a:p>
          <a:p>
            <a:r>
              <a:rPr lang="en-US" dirty="0"/>
              <a:t>You can make friends and connect with others who do the same job. It’s like having a support group.</a:t>
            </a:r>
          </a:p>
        </p:txBody>
      </p:sp>
    </p:spTree>
    <p:extLst>
      <p:ext uri="{BB962C8B-B14F-4D97-AF65-F5344CB8AC3E}">
        <p14:creationId xmlns:p14="http://schemas.microsoft.com/office/powerpoint/2010/main" val="144423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5BBA-548A-23D6-A22A-0E285FD9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societies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4225-9D26-C437-B051-7FAB0C7949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American Medical Association (AMA):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professional society for doctors and physicians in the United States.
</a:t>
            </a:r>
            <a:r>
              <a:rPr lang="en-US" b="1" dirty="0">
                <a:solidFill>
                  <a:srgbClr val="C00000"/>
                </a:solidFill>
              </a:rPr>
              <a:t>American Bar Association (ABA):</a:t>
            </a:r>
          </a:p>
          <a:p>
            <a:pPr marL="0" indent="0">
              <a:buNone/>
            </a:pPr>
            <a:r>
              <a:rPr lang="en-US" dirty="0"/>
              <a:t>Represents lawyers and legal professionals in the United States.
</a:t>
            </a:r>
            <a:r>
              <a:rPr lang="en-US" b="1" dirty="0">
                <a:solidFill>
                  <a:srgbClr val="C00000"/>
                </a:solidFill>
              </a:rPr>
              <a:t>Institute of Electrical and Electronics Engineers (IEEE): </a:t>
            </a:r>
          </a:p>
          <a:p>
            <a:pPr marL="0" indent="0">
              <a:buNone/>
            </a:pPr>
            <a:r>
              <a:rPr lang="en-US" dirty="0"/>
              <a:t>A global professional organization for professionals in the fields of electrical engineering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378267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FA3-5B69-FB39-D987-4CFFB8BD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9EBA-E78C-7ED1-532A-FA9754D30A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4481" y="2681968"/>
            <a:ext cx="7733488" cy="2446013"/>
          </a:xfrm>
        </p:spPr>
        <p:txBody>
          <a:bodyPr>
            <a:normAutofit/>
          </a:bodyPr>
          <a:lstStyle/>
          <a:p>
            <a:r>
              <a:rPr lang="en-US" sz="2400" dirty="0"/>
              <a:t>In simple terms, a profession is a specialized job, a professional is someone who does that job well, professionalism is how they behave at work, and professional societies are groups that help professionals in that field.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26C03-2203-FC8A-7CA6-0B24B68AE1ED}"/>
              </a:ext>
            </a:extLst>
          </p:cNvPr>
          <p:cNvSpPr txBox="1"/>
          <p:nvPr/>
        </p:nvSpPr>
        <p:spPr>
          <a:xfrm>
            <a:off x="3047550" y="3242984"/>
            <a:ext cx="609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Conflict Resolution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Managing conflicts constructively.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CFF1-8DF1-3F12-6DD9-539B791C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322" y="1857999"/>
            <a:ext cx="5447356" cy="3142002"/>
          </a:xfrm>
        </p:spPr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  <a:latin typeface="Bodoni MT Black" panose="02000000000000000000" pitchFamily="2" charset="0"/>
                <a:ea typeface="Bodoni MT Black" panose="02000000000000000000" pitchFamily="2" charset="0"/>
              </a:rPr>
              <a:t>Thank you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35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8DC5-3E24-4476-8B03-6A2D2A68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00" y="-246456"/>
            <a:ext cx="10364451" cy="1596177"/>
          </a:xfrm>
        </p:spPr>
        <p:txBody>
          <a:bodyPr/>
          <a:lstStyle/>
          <a:p>
            <a:r>
              <a:rPr lang="en-US" dirty="0"/>
              <a:t>What is a profession…?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1B4C-1147-41B8-A0E4-5B591C4D77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9699" y="1349722"/>
            <a:ext cx="10639793" cy="5273500"/>
          </a:xfrm>
        </p:spPr>
        <p:txBody>
          <a:bodyPr>
            <a:normAutofit/>
          </a:bodyPr>
          <a:lstStyle/>
          <a:p>
            <a:r>
              <a:rPr lang="en-US" cap="none" dirty="0"/>
              <a:t>A Profession is a </a:t>
            </a:r>
            <a:r>
              <a:rPr lang="en-US" b="1" cap="none" dirty="0">
                <a:solidFill>
                  <a:srgbClr val="C00000"/>
                </a:solidFill>
              </a:rPr>
              <a:t>Disciplined Group Of Individuals </a:t>
            </a:r>
            <a:r>
              <a:rPr lang="en-US" cap="none" dirty="0"/>
              <a:t>Who Follow To </a:t>
            </a:r>
            <a:r>
              <a:rPr lang="en-US" b="1" cap="none" dirty="0">
                <a:solidFill>
                  <a:srgbClr val="C00000"/>
                </a:solidFill>
              </a:rPr>
              <a:t>Ethical Standards </a:t>
            </a:r>
            <a:r>
              <a:rPr lang="en-US" cap="none" dirty="0"/>
              <a:t>And Who Hold Themselves Out As , And Are </a:t>
            </a:r>
            <a:r>
              <a:rPr lang="en-US" b="1" cap="none" dirty="0">
                <a:solidFill>
                  <a:srgbClr val="C00000"/>
                </a:solidFill>
              </a:rPr>
              <a:t>Accepted By The Public </a:t>
            </a:r>
            <a:r>
              <a:rPr lang="en-US" cap="none" dirty="0"/>
              <a:t>As </a:t>
            </a:r>
            <a:r>
              <a:rPr lang="en-US" b="1" cap="none" dirty="0">
                <a:solidFill>
                  <a:srgbClr val="C00000"/>
                </a:solidFill>
              </a:rPr>
              <a:t>Possessing Special Knowledge And Skills.</a:t>
            </a:r>
          </a:p>
          <a:p>
            <a:r>
              <a:rPr lang="en-US" cap="none" dirty="0"/>
              <a:t>A </a:t>
            </a:r>
            <a:r>
              <a:rPr lang="en-US" b="1" cap="none" dirty="0">
                <a:solidFill>
                  <a:srgbClr val="C00000"/>
                </a:solidFill>
              </a:rPr>
              <a:t>Code Of Ethics </a:t>
            </a:r>
            <a:r>
              <a:rPr lang="en-US" cap="none" dirty="0"/>
              <a:t>governs the activities of each </a:t>
            </a:r>
            <a:r>
              <a:rPr lang="en-US" b="1" cap="none" dirty="0">
                <a:solidFill>
                  <a:srgbClr val="C00000"/>
                </a:solidFill>
              </a:rPr>
              <a:t>Profession</a:t>
            </a:r>
            <a:r>
              <a:rPr lang="en-US" cap="none" dirty="0"/>
              <a:t> . Such codes require </a:t>
            </a:r>
            <a:r>
              <a:rPr lang="en-US" b="1" cap="none" dirty="0">
                <a:solidFill>
                  <a:srgbClr val="C00000"/>
                </a:solidFill>
              </a:rPr>
              <a:t>Behaviors And Practice</a:t>
            </a:r>
            <a:r>
              <a:rPr lang="en-US" cap="none" dirty="0"/>
              <a:t> beyond the personal moral obligations of an individual . They demand </a:t>
            </a:r>
            <a:r>
              <a:rPr lang="en-US" b="1" cap="none" dirty="0">
                <a:solidFill>
                  <a:srgbClr val="C00000"/>
                </a:solidFill>
              </a:rPr>
              <a:t>High Standards Of Services</a:t>
            </a:r>
            <a:r>
              <a:rPr lang="en-US" cap="none" dirty="0"/>
              <a:t> provided to the public and with professional colleagues.</a:t>
            </a:r>
          </a:p>
          <a:p>
            <a:pPr marL="914400" lvl="2" indent="0">
              <a:buNone/>
            </a:pPr>
            <a:r>
              <a:rPr lang="en-US" cap="none" dirty="0"/>
              <a:t>				</a:t>
            </a:r>
            <a:r>
              <a:rPr lang="en-US" b="1" cap="none" dirty="0">
                <a:solidFill>
                  <a:srgbClr val="C00000"/>
                </a:solidFill>
              </a:rPr>
              <a:t>OR</a:t>
            </a:r>
          </a:p>
          <a:p>
            <a:r>
              <a:rPr lang="en-US" dirty="0"/>
              <a:t>A profession is a </a:t>
            </a:r>
            <a:r>
              <a:rPr lang="en-US" b="1" dirty="0">
                <a:solidFill>
                  <a:srgbClr val="C00000"/>
                </a:solidFill>
              </a:rPr>
              <a:t>vocation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occupation</a:t>
            </a:r>
            <a:r>
              <a:rPr lang="en-US" dirty="0"/>
              <a:t> that requires </a:t>
            </a:r>
            <a:r>
              <a:rPr lang="en-US" b="1" dirty="0">
                <a:solidFill>
                  <a:srgbClr val="C00000"/>
                </a:solidFill>
              </a:rPr>
              <a:t>specialized knowledge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training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often certification</a:t>
            </a:r>
            <a:r>
              <a:rPr lang="en-US" dirty="0"/>
              <a:t>.</a:t>
            </a:r>
          </a:p>
          <a:p>
            <a:r>
              <a:rPr lang="en-US" dirty="0"/>
              <a:t>Key characteristics: </a:t>
            </a:r>
            <a:r>
              <a:rPr lang="en-US" b="1" dirty="0">
                <a:solidFill>
                  <a:srgbClr val="C00000"/>
                </a:solidFill>
              </a:rPr>
              <a:t>Ethical codes</a:t>
            </a:r>
            <a:r>
              <a:rPr lang="en-US" b="1" dirty="0"/>
              <a:t>,</a:t>
            </a:r>
            <a:r>
              <a:rPr lang="en-US" b="1" dirty="0">
                <a:solidFill>
                  <a:srgbClr val="C00000"/>
                </a:solidFill>
              </a:rPr>
              <a:t> commitment to service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continuous learning.</a:t>
            </a:r>
            <a:endParaRPr lang="en-US" b="1" cap="none" dirty="0">
              <a:solidFill>
                <a:srgbClr val="C00000"/>
              </a:solidFill>
            </a:endParaRP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394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C777-495B-44CC-88D7-1AE16E36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Professions Matter..?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8DC4-50E0-4B5E-B8FC-9BB18A8293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Contribution to society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cap="none" dirty="0"/>
              <a:t>Professions provide essential services, expertise, and innovation.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Economic impact: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cap="none" dirty="0"/>
              <a:t>Professions drive economic growth and job creation.</a:t>
            </a:r>
          </a:p>
          <a:p>
            <a:r>
              <a:rPr lang="en-US" b="1" dirty="0">
                <a:solidFill>
                  <a:srgbClr val="C00000"/>
                </a:solidFill>
              </a:rPr>
              <a:t>Personal fulfillment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cap="none" dirty="0"/>
              <a:t>A fulfilling profession can lead to a rewarding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755F-14C4-4C9F-A2B1-05651DDB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Professions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58CA-CC71-4B02-B4EA-88C9373AA1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2650" y="2100649"/>
            <a:ext cx="11109350" cy="43948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Healthcare Professions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Doctors, nurses, pharmacists.</a:t>
            </a:r>
          </a:p>
          <a:p>
            <a:r>
              <a:rPr lang="en-US" b="1" dirty="0">
                <a:solidFill>
                  <a:srgbClr val="C00000"/>
                </a:solidFill>
              </a:rPr>
              <a:t>Legal Professions</a:t>
            </a:r>
            <a:r>
              <a:rPr lang="en-US" dirty="0"/>
              <a:t>: Lawyers, judges, paralegals.</a:t>
            </a:r>
          </a:p>
          <a:p>
            <a:r>
              <a:rPr lang="en-US" b="1" dirty="0">
                <a:solidFill>
                  <a:srgbClr val="C00000"/>
                </a:solidFill>
              </a:rPr>
              <a:t>Engineering Professions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Civil, mechanical, electrical engineers.</a:t>
            </a:r>
          </a:p>
          <a:p>
            <a:r>
              <a:rPr lang="en-US" b="1" dirty="0">
                <a:solidFill>
                  <a:srgbClr val="C00000"/>
                </a:solidFill>
              </a:rPr>
              <a:t>Teaching and Education Professions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Teachers, professors, education administrators.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Creative Professions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Artists, writers, designers.</a:t>
            </a:r>
          </a:p>
          <a:p>
            <a:r>
              <a:rPr lang="en-US" b="1" dirty="0">
                <a:solidFill>
                  <a:srgbClr val="C00000"/>
                </a:solidFill>
              </a:rPr>
              <a:t>Business Professions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Managers, accountants, marketers.</a:t>
            </a:r>
          </a:p>
          <a:p>
            <a:r>
              <a:rPr lang="en-US" b="1" dirty="0">
                <a:solidFill>
                  <a:srgbClr val="C00000"/>
                </a:solidFill>
              </a:rPr>
              <a:t>Technical Professions</a:t>
            </a:r>
            <a:r>
              <a:rPr lang="en-US" dirty="0"/>
              <a:t>: </a:t>
            </a:r>
            <a:r>
              <a:rPr lang="en-US" cap="none" dirty="0"/>
              <a:t>Programmers, IT specialists, technicians.</a:t>
            </a:r>
          </a:p>
          <a:p>
            <a:r>
              <a:rPr lang="en-US" b="1" dirty="0">
                <a:solidFill>
                  <a:srgbClr val="C00000"/>
                </a:solidFill>
              </a:rPr>
              <a:t>Public Service Professions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Police officers, firefighters, public administrators.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B55D-05E7-470D-B9CA-02472E71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professional…?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CC44-254A-42C1-9EF5-9FCB1B226C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057" y="2214694"/>
            <a:ext cx="10133168" cy="3694671"/>
          </a:xfrm>
        </p:spPr>
        <p:txBody>
          <a:bodyPr/>
          <a:lstStyle/>
          <a:p>
            <a:r>
              <a:rPr lang="en-US" sz="2400" cap="none" dirty="0"/>
              <a:t>Member of or relating to or belonging to a</a:t>
            </a:r>
            <a:r>
              <a:rPr lang="en-US" sz="2400" b="1" cap="none" dirty="0">
                <a:solidFill>
                  <a:srgbClr val="C00000"/>
                </a:solidFill>
              </a:rPr>
              <a:t> Profession .</a:t>
            </a:r>
          </a:p>
          <a:p>
            <a:r>
              <a:rPr lang="en-US" sz="2400" cap="none" dirty="0"/>
              <a:t>A person engaged  or </a:t>
            </a:r>
            <a:r>
              <a:rPr lang="en-US" sz="2400" b="1" cap="none" dirty="0">
                <a:solidFill>
                  <a:srgbClr val="C00000"/>
                </a:solidFill>
              </a:rPr>
              <a:t>qualified</a:t>
            </a:r>
            <a:r>
              <a:rPr lang="en-US" sz="2400" cap="none" dirty="0"/>
              <a:t> in a Profession .</a:t>
            </a:r>
          </a:p>
          <a:p>
            <a:r>
              <a:rPr lang="en-US" sz="2400" cap="none" dirty="0"/>
              <a:t>A person engaged in a </a:t>
            </a:r>
            <a:r>
              <a:rPr lang="en-US" sz="2400" cap="none" dirty="0">
                <a:solidFill>
                  <a:srgbClr val="C00000"/>
                </a:solidFill>
              </a:rPr>
              <a:t>specified</a:t>
            </a:r>
            <a:r>
              <a:rPr lang="en-US" sz="2400" cap="none" dirty="0"/>
              <a:t> </a:t>
            </a:r>
            <a:r>
              <a:rPr lang="en-US" sz="2400" cap="none" dirty="0">
                <a:solidFill>
                  <a:srgbClr val="C00000"/>
                </a:solidFill>
              </a:rPr>
              <a:t>activity</a:t>
            </a:r>
            <a:r>
              <a:rPr lang="en-US" sz="2400" cap="none" dirty="0"/>
              <a:t>, especially a sport , as a main paid occupation rather than as a pastime.</a:t>
            </a:r>
          </a:p>
          <a:p>
            <a:r>
              <a:rPr lang="en-US" sz="2400" cap="none" dirty="0"/>
              <a:t>The term professional refers to anyone who earns their living from performing an activity that requires a certain level of </a:t>
            </a:r>
            <a:r>
              <a:rPr lang="en-US" sz="2400" cap="none" dirty="0">
                <a:solidFill>
                  <a:srgbClr val="C00000"/>
                </a:solidFill>
              </a:rPr>
              <a:t>education</a:t>
            </a:r>
            <a:r>
              <a:rPr lang="en-US" sz="2400" cap="none" dirty="0"/>
              <a:t> , </a:t>
            </a:r>
            <a:r>
              <a:rPr lang="en-US" sz="2400" cap="none" dirty="0">
                <a:solidFill>
                  <a:srgbClr val="C00000"/>
                </a:solidFill>
              </a:rPr>
              <a:t>skills</a:t>
            </a:r>
            <a:r>
              <a:rPr lang="en-US" sz="2400" cap="none" dirty="0"/>
              <a:t> , or </a:t>
            </a:r>
            <a:r>
              <a:rPr lang="en-US" sz="2400" cap="none" dirty="0">
                <a:solidFill>
                  <a:srgbClr val="C00000"/>
                </a:solidFill>
              </a:rPr>
              <a:t>training</a:t>
            </a:r>
            <a:r>
              <a:rPr lang="en-US" sz="2400" cap="none" dirty="0"/>
              <a:t> . There is typically a required standard of </a:t>
            </a:r>
            <a:r>
              <a:rPr lang="en-US" sz="2400" cap="none" dirty="0">
                <a:solidFill>
                  <a:srgbClr val="C00000"/>
                </a:solidFill>
              </a:rPr>
              <a:t>Competency</a:t>
            </a:r>
            <a:r>
              <a:rPr lang="en-US" sz="2400" cap="none" dirty="0"/>
              <a:t> , </a:t>
            </a:r>
            <a:r>
              <a:rPr lang="en-US" sz="2400" cap="none" dirty="0">
                <a:solidFill>
                  <a:srgbClr val="C00000"/>
                </a:solidFill>
              </a:rPr>
              <a:t>Knowledge</a:t>
            </a:r>
            <a:r>
              <a:rPr lang="en-US" sz="2400" cap="none" dirty="0"/>
              <a:t> , or </a:t>
            </a:r>
            <a:r>
              <a:rPr lang="en-US" sz="2400" cap="none" dirty="0">
                <a:solidFill>
                  <a:srgbClr val="C00000"/>
                </a:solidFill>
              </a:rPr>
              <a:t>Education </a:t>
            </a:r>
          </a:p>
          <a:p>
            <a:endParaRPr lang="en-US" b="1" cap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2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F43E-4001-4EA6-8298-9F0F2995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professionalism…?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DE1B-C6E2-4F36-83F4-D500DABD9F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2039" y="1993738"/>
            <a:ext cx="10363826" cy="3424107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Definition: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cap="none" dirty="0"/>
              <a:t>Professionalism is a set of </a:t>
            </a:r>
            <a:r>
              <a:rPr lang="en-US" sz="2400" b="1" cap="none" dirty="0">
                <a:solidFill>
                  <a:srgbClr val="C00000"/>
                </a:solidFill>
              </a:rPr>
              <a:t>behaviors</a:t>
            </a:r>
            <a:r>
              <a:rPr lang="en-US" sz="2400" cap="none" dirty="0"/>
              <a:t>, </a:t>
            </a:r>
            <a:r>
              <a:rPr lang="en-US" sz="2400" b="1" cap="none" dirty="0">
                <a:solidFill>
                  <a:srgbClr val="C00000"/>
                </a:solidFill>
              </a:rPr>
              <a:t>qualities</a:t>
            </a:r>
            <a:r>
              <a:rPr lang="en-US" sz="2400" cap="none" dirty="0"/>
              <a:t>, and </a:t>
            </a:r>
            <a:r>
              <a:rPr lang="en-US" sz="2400" b="1" cap="none" dirty="0">
                <a:solidFill>
                  <a:srgbClr val="C00000"/>
                </a:solidFill>
              </a:rPr>
              <a:t>attitudes</a:t>
            </a:r>
            <a:r>
              <a:rPr lang="en-US" sz="2400" cap="none" dirty="0"/>
              <a:t> that reflect </a:t>
            </a:r>
            <a:r>
              <a:rPr lang="en-US" sz="2400" b="1" cap="none" dirty="0">
                <a:solidFill>
                  <a:srgbClr val="C00000"/>
                </a:solidFill>
              </a:rPr>
              <a:t>competence</a:t>
            </a:r>
            <a:r>
              <a:rPr lang="en-US" sz="2400" cap="none" dirty="0"/>
              <a:t>, </a:t>
            </a:r>
            <a:r>
              <a:rPr lang="en-US" sz="2400" b="1" cap="none" dirty="0">
                <a:solidFill>
                  <a:srgbClr val="C00000"/>
                </a:solidFill>
              </a:rPr>
              <a:t>integrity</a:t>
            </a:r>
            <a:r>
              <a:rPr lang="en-US" sz="2400" cap="none" dirty="0"/>
              <a:t>, and </a:t>
            </a:r>
            <a:r>
              <a:rPr lang="en-US" sz="2400" b="1" cap="none" dirty="0">
                <a:solidFill>
                  <a:srgbClr val="C00000"/>
                </a:solidFill>
              </a:rPr>
              <a:t>ethical</a:t>
            </a:r>
            <a:r>
              <a:rPr lang="en-US" sz="2400" cap="none" dirty="0"/>
              <a:t> </a:t>
            </a:r>
            <a:r>
              <a:rPr lang="en-US" sz="2400" b="1" cap="none" dirty="0">
                <a:solidFill>
                  <a:srgbClr val="C00000"/>
                </a:solidFill>
              </a:rPr>
              <a:t>conduct</a:t>
            </a:r>
            <a:r>
              <a:rPr lang="en-US" sz="2400" cap="none" dirty="0"/>
              <a:t> within a specific field or industry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Key attributes: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cap="none" dirty="0"/>
              <a:t>Reliability, accountability, respect, and a commitment to personal and professional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6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5E18-CD7B-4802-B34B-4104EEC0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Professionalism Matters..?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CD72-39D0-470B-BB23-8DEE0650FD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Building </a:t>
            </a:r>
            <a:r>
              <a:rPr lang="en-US" sz="2800" cap="none" dirty="0">
                <a:solidFill>
                  <a:srgbClr val="C00000"/>
                </a:solidFill>
              </a:rPr>
              <a:t>trust</a:t>
            </a:r>
            <a:r>
              <a:rPr lang="en-US" sz="2800" cap="none" dirty="0"/>
              <a:t> and </a:t>
            </a:r>
            <a:r>
              <a:rPr lang="en-US" sz="2800" cap="none" dirty="0">
                <a:solidFill>
                  <a:srgbClr val="C00000"/>
                </a:solidFill>
              </a:rPr>
              <a:t>credibility</a:t>
            </a:r>
            <a:r>
              <a:rPr lang="en-US" sz="2800" cap="none" dirty="0"/>
              <a:t>.</a:t>
            </a:r>
          </a:p>
          <a:p>
            <a:r>
              <a:rPr lang="en-US" sz="2800" cap="none" dirty="0">
                <a:solidFill>
                  <a:srgbClr val="C00000"/>
                </a:solidFill>
              </a:rPr>
              <a:t>Advancing</a:t>
            </a:r>
            <a:r>
              <a:rPr lang="en-US" sz="2800" cap="none" dirty="0"/>
              <a:t> in your </a:t>
            </a:r>
            <a:r>
              <a:rPr lang="en-US" sz="2800" cap="none" dirty="0">
                <a:solidFill>
                  <a:srgbClr val="C00000"/>
                </a:solidFill>
              </a:rPr>
              <a:t>career</a:t>
            </a:r>
            <a:r>
              <a:rPr lang="en-US" sz="2800" cap="none" dirty="0"/>
              <a:t>.</a:t>
            </a:r>
          </a:p>
          <a:p>
            <a:r>
              <a:rPr lang="en-US" sz="2800" cap="none" dirty="0"/>
              <a:t>Nurturing </a:t>
            </a:r>
            <a:r>
              <a:rPr lang="en-US" sz="2800" cap="none" dirty="0">
                <a:solidFill>
                  <a:srgbClr val="C00000"/>
                </a:solidFill>
              </a:rPr>
              <a:t>positive</a:t>
            </a:r>
            <a:r>
              <a:rPr lang="en-US" sz="2800" cap="none" dirty="0"/>
              <a:t> work </a:t>
            </a:r>
            <a:r>
              <a:rPr lang="en-US" sz="2800" cap="none" dirty="0">
                <a:solidFill>
                  <a:srgbClr val="C00000"/>
                </a:solidFill>
              </a:rPr>
              <a:t>relationships</a:t>
            </a:r>
            <a:r>
              <a:rPr lang="en-US" sz="2800" cap="none" dirty="0"/>
              <a:t>.</a:t>
            </a:r>
          </a:p>
          <a:p>
            <a:r>
              <a:rPr lang="en-US" sz="2800" cap="none" dirty="0"/>
              <a:t>Contributing to a </a:t>
            </a:r>
            <a:r>
              <a:rPr lang="en-US" sz="2800" cap="none" dirty="0">
                <a:solidFill>
                  <a:srgbClr val="C00000"/>
                </a:solidFill>
              </a:rPr>
              <a:t>healthy</a:t>
            </a:r>
            <a:r>
              <a:rPr lang="en-US" sz="2800" cap="none" dirty="0"/>
              <a:t> </a:t>
            </a:r>
            <a:r>
              <a:rPr lang="en-US" sz="2800" cap="none" dirty="0">
                <a:solidFill>
                  <a:srgbClr val="C00000"/>
                </a:solidFill>
              </a:rPr>
              <a:t>workplace</a:t>
            </a:r>
            <a:r>
              <a:rPr lang="en-US" sz="2800" cap="none" dirty="0"/>
              <a:t> </a:t>
            </a:r>
            <a:r>
              <a:rPr lang="en-US" sz="2800" cap="none" dirty="0">
                <a:solidFill>
                  <a:srgbClr val="C00000"/>
                </a:solidFill>
              </a:rPr>
              <a:t>culture</a:t>
            </a:r>
            <a:r>
              <a:rPr lang="en-US" sz="2800" cap="none" dirty="0"/>
              <a:t>.</a:t>
            </a:r>
          </a:p>
          <a:p>
            <a:r>
              <a:rPr lang="en-US" sz="2800" cap="none" dirty="0"/>
              <a:t>Enhancing your </a:t>
            </a:r>
            <a:r>
              <a:rPr lang="en-US" sz="2800" cap="none" dirty="0">
                <a:solidFill>
                  <a:srgbClr val="C00000"/>
                </a:solidFill>
              </a:rPr>
              <a:t>personal</a:t>
            </a:r>
            <a:r>
              <a:rPr lang="en-US" sz="2800" cap="none" dirty="0"/>
              <a:t> and </a:t>
            </a:r>
            <a:r>
              <a:rPr lang="en-US" sz="2800" cap="none" dirty="0">
                <a:solidFill>
                  <a:srgbClr val="C00000"/>
                </a:solidFill>
              </a:rPr>
              <a:t>organizational</a:t>
            </a:r>
            <a:r>
              <a:rPr lang="en-US" sz="2800" cap="none" dirty="0"/>
              <a:t> </a:t>
            </a:r>
            <a:r>
              <a:rPr lang="en-US" sz="2800" cap="none" dirty="0">
                <a:solidFill>
                  <a:srgbClr val="C00000"/>
                </a:solidFill>
              </a:rPr>
              <a:t>reputation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6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5EC0-FCCC-4A4D-A6A1-9874728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76F1-CBE7-488A-A9A8-258B715D88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6760" y="2251764"/>
            <a:ext cx="11133438" cy="4415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Appearance and Dress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Maintaining a polished and appropriate image.</a:t>
            </a:r>
          </a:p>
          <a:p>
            <a:r>
              <a:rPr lang="en-US" b="1" dirty="0">
                <a:solidFill>
                  <a:srgbClr val="C00000"/>
                </a:solidFill>
              </a:rPr>
              <a:t>Communication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Effective verbal and written communication skills.</a:t>
            </a:r>
          </a:p>
          <a:p>
            <a:r>
              <a:rPr lang="en-US" b="1" dirty="0">
                <a:solidFill>
                  <a:srgbClr val="C00000"/>
                </a:solidFill>
              </a:rPr>
              <a:t>Punctuality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Being on time for meetings, appointments, and deadlines.</a:t>
            </a:r>
          </a:p>
          <a:p>
            <a:r>
              <a:rPr lang="en-US" b="1" dirty="0">
                <a:solidFill>
                  <a:srgbClr val="C00000"/>
                </a:solidFill>
              </a:rPr>
              <a:t>Ethical Conduct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Upholding moral and ethical principles.</a:t>
            </a:r>
          </a:p>
          <a:p>
            <a:r>
              <a:rPr lang="en-US" b="1" dirty="0">
                <a:solidFill>
                  <a:srgbClr val="C00000"/>
                </a:solidFill>
              </a:rPr>
              <a:t>Accountability</a:t>
            </a:r>
            <a:r>
              <a:rPr lang="en-US" dirty="0"/>
              <a:t>: </a:t>
            </a:r>
            <a:r>
              <a:rPr lang="en-US" cap="none" dirty="0"/>
              <a:t>Taking responsibility for your actions and commitments.</a:t>
            </a:r>
          </a:p>
          <a:p>
            <a:r>
              <a:rPr lang="en-US" b="1" dirty="0">
                <a:solidFill>
                  <a:srgbClr val="C00000"/>
                </a:solidFill>
              </a:rPr>
              <a:t>Adaptability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Embracing change and staying open to new ideas.</a:t>
            </a:r>
          </a:p>
          <a:p>
            <a:r>
              <a:rPr lang="en-US" b="1" dirty="0">
                <a:solidFill>
                  <a:srgbClr val="C00000"/>
                </a:solidFill>
              </a:rPr>
              <a:t>Conflict Resolution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Managing conflicts constructively.</a:t>
            </a:r>
          </a:p>
          <a:p>
            <a:r>
              <a:rPr lang="en-US" b="1" dirty="0">
                <a:solidFill>
                  <a:srgbClr val="C00000"/>
                </a:solidFill>
              </a:rPr>
              <a:t>Continuous Learning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cap="none" dirty="0"/>
              <a:t>Committing to ongoing professional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8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DF8D-1043-4D9F-A0C0-598E137C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Cultivating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070C-0C1F-4C8A-8C20-49F54D26F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8509" y="2489980"/>
            <a:ext cx="11183491" cy="3749503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Networking</a:t>
            </a:r>
            <a:r>
              <a:rPr lang="en-US" sz="2400" dirty="0"/>
              <a:t>: </a:t>
            </a:r>
            <a:r>
              <a:rPr lang="en-US" sz="2400" cap="none" dirty="0"/>
              <a:t>Building and maintaining professional relationships.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Time Management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Efficiently allocating time to tasks and priorities.</a:t>
            </a: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Leadership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Developing leadership skills and qualities.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Problem-Solving</a:t>
            </a:r>
            <a:r>
              <a:rPr lang="en-US" sz="2400" dirty="0"/>
              <a:t>: </a:t>
            </a:r>
            <a:r>
              <a:rPr lang="en-US" sz="2400" cap="none" dirty="0"/>
              <a:t>Effectively identifying and resolving challenges.</a:t>
            </a: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Technical Proficiency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cap="none" dirty="0"/>
              <a:t>Mastering the skills and tools in your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40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210</TotalTime>
  <Words>629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 Name                                  m . Tayyab  roll no:               5th(3766)   subject:      professional practice  presentation:   profession , professional , and professionalism  </vt:lpstr>
      <vt:lpstr>What is a profession…?</vt:lpstr>
      <vt:lpstr>Why Professions Matter..?</vt:lpstr>
      <vt:lpstr>Types of Professions</vt:lpstr>
      <vt:lpstr>What is professional…?</vt:lpstr>
      <vt:lpstr>What is professionalism…?</vt:lpstr>
      <vt:lpstr>Why Professionalism Matters..?</vt:lpstr>
      <vt:lpstr>Key Elements of Professionalism</vt:lpstr>
      <vt:lpstr>Cultivating Professionalism</vt:lpstr>
      <vt:lpstr>What is a Professional Societies…?</vt:lpstr>
      <vt:lpstr>Benefits of Professional Societies</vt:lpstr>
      <vt:lpstr>Professional societies </vt:lpstr>
      <vt:lpstr>In summary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             m . Tayyab roll no            5th(3766)  presentation   professional practice</dc:title>
  <dc:creator>Muhammad Tayyab</dc:creator>
  <cp:lastModifiedBy>Muhammad Tayyab</cp:lastModifiedBy>
  <cp:revision>22</cp:revision>
  <dcterms:created xsi:type="dcterms:W3CDTF">2023-09-21T10:39:50Z</dcterms:created>
  <dcterms:modified xsi:type="dcterms:W3CDTF">2023-09-22T17:36:50Z</dcterms:modified>
</cp:coreProperties>
</file>