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0" r:id="rId23"/>
    <p:sldId id="281" r:id="rId24"/>
    <p:sldId id="282" r:id="rId25"/>
    <p:sldId id="283" r:id="rId26"/>
    <p:sldId id="284" r:id="rId27"/>
    <p:sldId id="287" r:id="rId28"/>
    <p:sldId id="290" r:id="rId29"/>
    <p:sldId id="293" r:id="rId30"/>
    <p:sldId id="289"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13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7"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1048608"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1048609" name="Date Placeholder 3"/>
          <p:cNvSpPr>
            <a:spLocks noGrp="1"/>
          </p:cNvSpPr>
          <p:nvPr>
            <p:ph type="dt" sz="half" idx="10"/>
          </p:nvPr>
        </p:nvSpPr>
        <p:spPr/>
        <p:txBody>
          <a:bodyPr/>
          <a:lstStyle/>
          <a:p>
            <a:fld id="{70BC1078-46ED-40F9-8930-935BAD7C2B02}" type="datetimeFigureOut">
              <a:rPr lang="zh-CN" altLang="en-US" smtClean="0"/>
              <a:t>2023/11/9</a:t>
            </a:fld>
            <a:endParaRPr lang="zh-CN" altLang="en-US"/>
          </a:p>
        </p:txBody>
      </p:sp>
      <p:sp>
        <p:nvSpPr>
          <p:cNvPr id="1048610" name="Footer Placeholder 4"/>
          <p:cNvSpPr>
            <a:spLocks noGrp="1"/>
          </p:cNvSpPr>
          <p:nvPr>
            <p:ph type="ftr" sz="quarter" idx="11"/>
          </p:nvPr>
        </p:nvSpPr>
        <p:spPr/>
        <p:txBody>
          <a:bodyPr/>
          <a:lstStyle/>
          <a:p>
            <a:endParaRPr lang="zh-CN" altLang="en-US"/>
          </a:p>
        </p:txBody>
      </p:sp>
      <p:sp>
        <p:nvSpPr>
          <p:cNvPr id="104861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altLang="zh-CN" smtClean="0"/>
              <a:t>Click to edit Master title style</a:t>
            </a:r>
            <a:endParaRPr lang="en-US" dirty="0"/>
          </a:p>
        </p:txBody>
      </p:sp>
      <p:sp>
        <p:nvSpPr>
          <p:cNvPr id="1048651"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52" name="Date Placeholder 3"/>
          <p:cNvSpPr>
            <a:spLocks noGrp="1"/>
          </p:cNvSpPr>
          <p:nvPr>
            <p:ph type="dt" sz="half" idx="10"/>
          </p:nvPr>
        </p:nvSpPr>
        <p:spPr/>
        <p:txBody>
          <a:bodyPr/>
          <a:lstStyle/>
          <a:p>
            <a:fld id="{70BC1078-46ED-40F9-8930-935BAD7C2B02}" type="datetimeFigureOut">
              <a:rPr lang="zh-CN" altLang="en-US" smtClean="0"/>
              <a:t>2023/11/9</a:t>
            </a:fld>
            <a:endParaRPr lang="zh-CN" altLang="en-US"/>
          </a:p>
        </p:txBody>
      </p:sp>
      <p:sp>
        <p:nvSpPr>
          <p:cNvPr id="1048653" name="Footer Placeholder 4"/>
          <p:cNvSpPr>
            <a:spLocks noGrp="1"/>
          </p:cNvSpPr>
          <p:nvPr>
            <p:ph type="ftr" sz="quarter" idx="11"/>
          </p:nvPr>
        </p:nvSpPr>
        <p:spPr/>
        <p:txBody>
          <a:bodyPr/>
          <a:lstStyle/>
          <a:p>
            <a:endParaRPr lang="zh-CN" altLang="en-US"/>
          </a:p>
        </p:txBody>
      </p:sp>
      <p:sp>
        <p:nvSpPr>
          <p:cNvPr id="104865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9"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1048640"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41" name="Date Placeholder 3"/>
          <p:cNvSpPr>
            <a:spLocks noGrp="1"/>
          </p:cNvSpPr>
          <p:nvPr>
            <p:ph type="dt" sz="half" idx="10"/>
          </p:nvPr>
        </p:nvSpPr>
        <p:spPr/>
        <p:txBody>
          <a:bodyPr/>
          <a:lstStyle/>
          <a:p>
            <a:fld id="{70BC1078-46ED-40F9-8930-935BAD7C2B02}" type="datetimeFigureOut">
              <a:rPr lang="zh-CN" altLang="en-US" smtClean="0"/>
              <a:t>2023/11/9</a:t>
            </a:fld>
            <a:endParaRPr lang="zh-CN" altLang="en-US"/>
          </a:p>
        </p:txBody>
      </p:sp>
      <p:sp>
        <p:nvSpPr>
          <p:cNvPr id="1048642" name="Footer Placeholder 4"/>
          <p:cNvSpPr>
            <a:spLocks noGrp="1"/>
          </p:cNvSpPr>
          <p:nvPr>
            <p:ph type="ftr" sz="quarter" idx="11"/>
          </p:nvPr>
        </p:nvSpPr>
        <p:spPr/>
        <p:txBody>
          <a:bodyPr/>
          <a:lstStyle/>
          <a:p>
            <a:endParaRPr lang="zh-CN" altLang="en-US"/>
          </a:p>
        </p:txBody>
      </p:sp>
      <p:sp>
        <p:nvSpPr>
          <p:cNvPr id="104864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ltLang="zh-CN" smtClean="0"/>
              <a:t>Click to edit Master title style</a:t>
            </a:r>
            <a:endParaRPr lang="en-US" dirty="0"/>
          </a:p>
        </p:txBody>
      </p:sp>
      <p:sp>
        <p:nvSpPr>
          <p:cNvPr id="104858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2023/11/9</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599"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1048600"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1048601" name="Date Placeholder 3"/>
          <p:cNvSpPr>
            <a:spLocks noGrp="1"/>
          </p:cNvSpPr>
          <p:nvPr>
            <p:ph type="dt" sz="half" idx="10"/>
          </p:nvPr>
        </p:nvSpPr>
        <p:spPr/>
        <p:txBody>
          <a:bodyPr/>
          <a:lstStyle/>
          <a:p>
            <a:fld id="{70BC1078-46ED-40F9-8930-935BAD7C2B02}" type="datetimeFigureOut">
              <a:rPr lang="zh-CN" altLang="en-US" smtClean="0"/>
              <a:t>2023/11/9</a:t>
            </a:fld>
            <a:endParaRPr lang="zh-CN" altLang="en-US"/>
          </a:p>
        </p:txBody>
      </p:sp>
      <p:sp>
        <p:nvSpPr>
          <p:cNvPr id="1048602" name="Footer Placeholder 4"/>
          <p:cNvSpPr>
            <a:spLocks noGrp="1"/>
          </p:cNvSpPr>
          <p:nvPr>
            <p:ph type="ftr" sz="quarter" idx="11"/>
          </p:nvPr>
        </p:nvSpPr>
        <p:spPr/>
        <p:txBody>
          <a:bodyPr/>
          <a:lstStyle/>
          <a:p>
            <a:endParaRPr lang="zh-CN" altLang="en-US"/>
          </a:p>
        </p:txBody>
      </p:sp>
      <p:sp>
        <p:nvSpPr>
          <p:cNvPr id="104860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US" altLang="zh-CN" smtClean="0"/>
              <a:t>Click to edit Master title style</a:t>
            </a:r>
            <a:endParaRPr lang="en-US" dirty="0"/>
          </a:p>
        </p:txBody>
      </p:sp>
      <p:sp>
        <p:nvSpPr>
          <p:cNvPr id="1048656"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57"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58" name="Date Placeholder 4"/>
          <p:cNvSpPr>
            <a:spLocks noGrp="1"/>
          </p:cNvSpPr>
          <p:nvPr>
            <p:ph type="dt" sz="half" idx="10"/>
          </p:nvPr>
        </p:nvSpPr>
        <p:spPr/>
        <p:txBody>
          <a:bodyPr/>
          <a:lstStyle/>
          <a:p>
            <a:fld id="{70BC1078-46ED-40F9-8930-935BAD7C2B02}" type="datetimeFigureOut">
              <a:rPr lang="zh-CN" altLang="en-US" smtClean="0"/>
              <a:t>2023/11/9</a:t>
            </a:fld>
            <a:endParaRPr lang="zh-CN" altLang="en-US"/>
          </a:p>
        </p:txBody>
      </p:sp>
      <p:sp>
        <p:nvSpPr>
          <p:cNvPr id="1048659" name="Footer Placeholder 5"/>
          <p:cNvSpPr>
            <a:spLocks noGrp="1"/>
          </p:cNvSpPr>
          <p:nvPr>
            <p:ph type="ftr" sz="quarter" idx="11"/>
          </p:nvPr>
        </p:nvSpPr>
        <p:spPr/>
        <p:txBody>
          <a:bodyPr/>
          <a:lstStyle/>
          <a:p>
            <a:endParaRPr lang="zh-CN" altLang="en-US"/>
          </a:p>
        </p:txBody>
      </p:sp>
      <p:sp>
        <p:nvSpPr>
          <p:cNvPr id="104866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1"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1048662"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63"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64"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65"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66" name="Date Placeholder 6"/>
          <p:cNvSpPr>
            <a:spLocks noGrp="1"/>
          </p:cNvSpPr>
          <p:nvPr>
            <p:ph type="dt" sz="half" idx="10"/>
          </p:nvPr>
        </p:nvSpPr>
        <p:spPr/>
        <p:txBody>
          <a:bodyPr/>
          <a:lstStyle/>
          <a:p>
            <a:fld id="{70BC1078-46ED-40F9-8930-935BAD7C2B02}" type="datetimeFigureOut">
              <a:rPr lang="zh-CN" altLang="en-US" smtClean="0"/>
              <a:t>2023/11/9</a:t>
            </a:fld>
            <a:endParaRPr lang="zh-CN" altLang="en-US"/>
          </a:p>
        </p:txBody>
      </p:sp>
      <p:sp>
        <p:nvSpPr>
          <p:cNvPr id="1048667" name="Footer Placeholder 7"/>
          <p:cNvSpPr>
            <a:spLocks noGrp="1"/>
          </p:cNvSpPr>
          <p:nvPr>
            <p:ph type="ftr" sz="quarter" idx="11"/>
          </p:nvPr>
        </p:nvSpPr>
        <p:spPr/>
        <p:txBody>
          <a:bodyPr/>
          <a:lstStyle/>
          <a:p>
            <a:endParaRPr lang="zh-CN" altLang="en-US"/>
          </a:p>
        </p:txBody>
      </p:sp>
      <p:sp>
        <p:nvSpPr>
          <p:cNvPr id="1048668"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ltLang="zh-CN" smtClean="0"/>
              <a:t>Click to edit Master title style</a:t>
            </a:r>
            <a:endParaRPr lang="en-US" dirty="0"/>
          </a:p>
        </p:txBody>
      </p:sp>
      <p:sp>
        <p:nvSpPr>
          <p:cNvPr id="1048636" name="Date Placeholder 2"/>
          <p:cNvSpPr>
            <a:spLocks noGrp="1"/>
          </p:cNvSpPr>
          <p:nvPr>
            <p:ph type="dt" sz="half" idx="10"/>
          </p:nvPr>
        </p:nvSpPr>
        <p:spPr/>
        <p:txBody>
          <a:bodyPr/>
          <a:lstStyle/>
          <a:p>
            <a:fld id="{70BC1078-46ED-40F9-8930-935BAD7C2B02}" type="datetimeFigureOut">
              <a:rPr lang="zh-CN" altLang="en-US" smtClean="0"/>
              <a:t>2023/11/9</a:t>
            </a:fld>
            <a:endParaRPr lang="zh-CN" altLang="en-US"/>
          </a:p>
        </p:txBody>
      </p:sp>
      <p:sp>
        <p:nvSpPr>
          <p:cNvPr id="1048637" name="Footer Placeholder 3"/>
          <p:cNvSpPr>
            <a:spLocks noGrp="1"/>
          </p:cNvSpPr>
          <p:nvPr>
            <p:ph type="ftr" sz="quarter" idx="11"/>
          </p:nvPr>
        </p:nvSpPr>
        <p:spPr/>
        <p:txBody>
          <a:bodyPr/>
          <a:lstStyle/>
          <a:p>
            <a:endParaRPr lang="zh-CN" altLang="en-US"/>
          </a:p>
        </p:txBody>
      </p:sp>
      <p:sp>
        <p:nvSpPr>
          <p:cNvPr id="1048638"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9" name="Date Placeholder 1"/>
          <p:cNvSpPr>
            <a:spLocks noGrp="1"/>
          </p:cNvSpPr>
          <p:nvPr>
            <p:ph type="dt" sz="half" idx="10"/>
          </p:nvPr>
        </p:nvSpPr>
        <p:spPr/>
        <p:txBody>
          <a:bodyPr/>
          <a:lstStyle/>
          <a:p>
            <a:fld id="{70BC1078-46ED-40F9-8930-935BAD7C2B02}" type="datetimeFigureOut">
              <a:rPr lang="zh-CN" altLang="en-US" smtClean="0"/>
              <a:t>2023/11/9</a:t>
            </a:fld>
            <a:endParaRPr lang="zh-CN" altLang="en-US"/>
          </a:p>
        </p:txBody>
      </p:sp>
      <p:sp>
        <p:nvSpPr>
          <p:cNvPr id="1048670" name="Footer Placeholder 2"/>
          <p:cNvSpPr>
            <a:spLocks noGrp="1"/>
          </p:cNvSpPr>
          <p:nvPr>
            <p:ph type="ftr" sz="quarter" idx="11"/>
          </p:nvPr>
        </p:nvSpPr>
        <p:spPr/>
        <p:txBody>
          <a:bodyPr/>
          <a:lstStyle/>
          <a:p>
            <a:endParaRPr lang="zh-CN" altLang="en-US"/>
          </a:p>
        </p:txBody>
      </p:sp>
      <p:sp>
        <p:nvSpPr>
          <p:cNvPr id="1048671"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7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7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75" name="Date Placeholder 4"/>
          <p:cNvSpPr>
            <a:spLocks noGrp="1"/>
          </p:cNvSpPr>
          <p:nvPr>
            <p:ph type="dt" sz="half" idx="10"/>
          </p:nvPr>
        </p:nvSpPr>
        <p:spPr/>
        <p:txBody>
          <a:bodyPr/>
          <a:lstStyle/>
          <a:p>
            <a:fld id="{70BC1078-46ED-40F9-8930-935BAD7C2B02}" type="datetimeFigureOut">
              <a:rPr lang="zh-CN" altLang="en-US" smtClean="0"/>
              <a:t>2023/11/9</a:t>
            </a:fld>
            <a:endParaRPr lang="zh-CN" altLang="en-US"/>
          </a:p>
        </p:txBody>
      </p:sp>
      <p:sp>
        <p:nvSpPr>
          <p:cNvPr id="1048676" name="Footer Placeholder 5"/>
          <p:cNvSpPr>
            <a:spLocks noGrp="1"/>
          </p:cNvSpPr>
          <p:nvPr>
            <p:ph type="ftr" sz="quarter" idx="11"/>
          </p:nvPr>
        </p:nvSpPr>
        <p:spPr/>
        <p:txBody>
          <a:bodyPr/>
          <a:lstStyle/>
          <a:p>
            <a:endParaRPr lang="zh-CN" altLang="en-US"/>
          </a:p>
        </p:txBody>
      </p:sp>
      <p:sp>
        <p:nvSpPr>
          <p:cNvPr id="104867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4"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45"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048646"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47" name="Date Placeholder 4"/>
          <p:cNvSpPr>
            <a:spLocks noGrp="1"/>
          </p:cNvSpPr>
          <p:nvPr>
            <p:ph type="dt" sz="half" idx="10"/>
          </p:nvPr>
        </p:nvSpPr>
        <p:spPr/>
        <p:txBody>
          <a:bodyPr/>
          <a:lstStyle/>
          <a:p>
            <a:fld id="{70BC1078-46ED-40F9-8930-935BAD7C2B02}" type="datetimeFigureOut">
              <a:rPr lang="zh-CN" altLang="en-US" smtClean="0"/>
              <a:t>2023/11/9</a:t>
            </a:fld>
            <a:endParaRPr lang="zh-CN" altLang="en-US"/>
          </a:p>
        </p:txBody>
      </p:sp>
      <p:sp>
        <p:nvSpPr>
          <p:cNvPr id="1048648" name="Footer Placeholder 5"/>
          <p:cNvSpPr>
            <a:spLocks noGrp="1"/>
          </p:cNvSpPr>
          <p:nvPr>
            <p:ph type="ftr" sz="quarter" idx="11"/>
          </p:nvPr>
        </p:nvSpPr>
        <p:spPr/>
        <p:txBody>
          <a:bodyPr/>
          <a:lstStyle/>
          <a:p>
            <a:endParaRPr lang="zh-CN" altLang="en-US"/>
          </a:p>
        </p:txBody>
      </p:sp>
      <p:sp>
        <p:nvSpPr>
          <p:cNvPr id="1048649"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2023/11/9</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604"/>
          <p:cNvSpPr>
            <a:spLocks noGrp="1"/>
          </p:cNvSpPr>
          <p:nvPr>
            <p:ph type="title"/>
          </p:nvPr>
        </p:nvSpPr>
        <p:spPr>
          <a:noFill/>
        </p:spPr>
        <p:txBody>
          <a:bodyPr/>
          <a:lstStyle/>
          <a:p>
            <a:r>
              <a:rPr lang="en-US" b="1" dirty="0">
                <a:solidFill>
                  <a:srgbClr val="FF0000"/>
                </a:solidFill>
              </a:rPr>
              <a:t>SOCIETY</a:t>
            </a:r>
          </a:p>
        </p:txBody>
      </p:sp>
      <p:sp>
        <p:nvSpPr>
          <p:cNvPr id="1048606" name="Content Placeholder 1048605"/>
          <p:cNvSpPr>
            <a:spLocks noGrp="1"/>
          </p:cNvSpPr>
          <p:nvPr>
            <p:ph idx="1"/>
          </p:nvPr>
        </p:nvSpPr>
        <p:spPr>
          <a:solidFill>
            <a:srgbClr val="FFFFFF"/>
          </a:solidFill>
        </p:spPr>
        <p:txBody>
          <a:bodyPr/>
          <a:lstStyle/>
          <a:p>
            <a:r>
              <a:rPr lang="en-US" dirty="0"/>
              <a:t>Society is a group of people who live together in a particular area and share a common culture. It is a complex system of relationships and institutions that govern the way people interact with each other. Societies are characterized by their shared values, norms, and beliefs, as well as their common social structures and institutions.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048626"/>
          <p:cNvSpPr>
            <a:spLocks noGrp="1"/>
          </p:cNvSpPr>
          <p:nvPr>
            <p:ph type="title"/>
          </p:nvPr>
        </p:nvSpPr>
        <p:spPr>
          <a:noFill/>
        </p:spPr>
        <p:txBody>
          <a:bodyPr/>
          <a:lstStyle/>
          <a:p>
            <a:r>
              <a:rPr lang="en-US" sz="4400" b="1" dirty="0">
                <a:solidFill>
                  <a:srgbClr val="FF0000"/>
                </a:solidFill>
              </a:rPr>
              <a:t>Standards and Guidelines: </a:t>
            </a:r>
            <a:endParaRPr lang="en-US" b="1" dirty="0">
              <a:solidFill>
                <a:srgbClr val="FF0000"/>
              </a:solidFill>
            </a:endParaRPr>
          </a:p>
        </p:txBody>
      </p:sp>
      <p:sp>
        <p:nvSpPr>
          <p:cNvPr id="1048628" name="Content Placeholder 1048627"/>
          <p:cNvSpPr>
            <a:spLocks noGrp="1"/>
          </p:cNvSpPr>
          <p:nvPr>
            <p:ph idx="1"/>
          </p:nvPr>
        </p:nvSpPr>
        <p:spPr>
          <a:solidFill>
            <a:srgbClr val="FFFFFF"/>
          </a:solidFill>
        </p:spPr>
        <p:txBody>
          <a:bodyPr/>
          <a:lstStyle/>
          <a:p>
            <a:r>
              <a:rPr lang="en-US" sz="2800"/>
              <a:t>They establish and maintain industry standards, best practices, and ethical guidelines to ensure the quality and integrity of their profession.</a:t>
            </a:r>
          </a:p>
          <a:p>
            <a:endParaRPr lang="en-US" sz="2800"/>
          </a:p>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048628"/>
          <p:cNvSpPr>
            <a:spLocks noGrp="1"/>
          </p:cNvSpPr>
          <p:nvPr>
            <p:ph type="title"/>
          </p:nvPr>
        </p:nvSpPr>
        <p:spPr>
          <a:noFill/>
        </p:spPr>
        <p:txBody>
          <a:bodyPr/>
          <a:lstStyle/>
          <a:p>
            <a:r>
              <a:rPr lang="en-US" sz="4400" dirty="0">
                <a:solidFill>
                  <a:srgbClr val="FF0000"/>
                </a:solidFill>
              </a:rPr>
              <a:t>Professional Development: </a:t>
            </a:r>
            <a:endParaRPr lang="en-US" dirty="0">
              <a:solidFill>
                <a:srgbClr val="FF0000"/>
              </a:solidFill>
            </a:endParaRPr>
          </a:p>
        </p:txBody>
      </p:sp>
      <p:sp>
        <p:nvSpPr>
          <p:cNvPr id="1048630" name="Content Placeholder 1048629"/>
          <p:cNvSpPr>
            <a:spLocks noGrp="1"/>
          </p:cNvSpPr>
          <p:nvPr>
            <p:ph idx="1"/>
          </p:nvPr>
        </p:nvSpPr>
        <p:spPr>
          <a:solidFill>
            <a:srgbClr val="FFFFFF"/>
          </a:solidFill>
        </p:spPr>
        <p:txBody>
          <a:bodyPr/>
          <a:lstStyle/>
          <a:p>
            <a:r>
              <a:rPr lang="en-US" sz="2800"/>
              <a:t>National societies offer career development resources, including job boards, career counseling, and mentorship programs.</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048630"/>
          <p:cNvSpPr>
            <a:spLocks noGrp="1"/>
          </p:cNvSpPr>
          <p:nvPr>
            <p:ph type="title"/>
          </p:nvPr>
        </p:nvSpPr>
        <p:spPr>
          <a:noFill/>
        </p:spPr>
        <p:txBody>
          <a:bodyPr/>
          <a:lstStyle/>
          <a:p>
            <a:r>
              <a:rPr lang="en-US" sz="4400" dirty="0">
                <a:solidFill>
                  <a:srgbClr val="FF0000"/>
                </a:solidFill>
              </a:rPr>
              <a:t>Continuing Education</a:t>
            </a:r>
            <a:endParaRPr lang="en-US" dirty="0">
              <a:solidFill>
                <a:srgbClr val="FF0000"/>
              </a:solidFill>
            </a:endParaRPr>
          </a:p>
        </p:txBody>
      </p:sp>
      <p:sp>
        <p:nvSpPr>
          <p:cNvPr id="1048632" name="Content Placeholder 1048631"/>
          <p:cNvSpPr>
            <a:spLocks noGrp="1"/>
          </p:cNvSpPr>
          <p:nvPr>
            <p:ph idx="1"/>
          </p:nvPr>
        </p:nvSpPr>
        <p:spPr>
          <a:solidFill>
            <a:srgbClr val="FFFFFF"/>
          </a:solidFill>
        </p:spPr>
        <p:txBody>
          <a:bodyPr/>
          <a:lstStyle/>
          <a:p>
            <a:r>
              <a:rPr lang="en-US" sz="2800"/>
              <a:t>They often provide resources for members to fulfill continuing education requirements necessary for maintaining professional licenses or certifications.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048603"/>
          <p:cNvSpPr>
            <a:spLocks noGrp="1"/>
          </p:cNvSpPr>
          <p:nvPr>
            <p:ph type="title"/>
          </p:nvPr>
        </p:nvSpPr>
        <p:spPr>
          <a:noFill/>
        </p:spPr>
        <p:txBody>
          <a:bodyPr/>
          <a:lstStyle/>
          <a:p>
            <a:r>
              <a:rPr lang="en-US" sz="6000" b="1">
                <a:solidFill>
                  <a:srgbClr val="FF0000"/>
                </a:solidFill>
              </a:rPr>
              <a:t>International Professional Society:</a:t>
            </a:r>
            <a:endParaRPr lang="en-US" b="1">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048594"/>
          <p:cNvSpPr>
            <a:spLocks noGrp="1"/>
          </p:cNvSpPr>
          <p:nvPr>
            <p:ph type="title"/>
          </p:nvPr>
        </p:nvSpPr>
        <p:spPr>
          <a:noFill/>
        </p:spPr>
        <p:txBody>
          <a:bodyPr/>
          <a:lstStyle/>
          <a:p>
            <a:r>
              <a:rPr lang="en-US" sz="4400" b="1">
                <a:solidFill>
                  <a:srgbClr val="FF0000"/>
                </a:solidFill>
              </a:rPr>
              <a:t>Global Networking</a:t>
            </a:r>
            <a:endParaRPr lang="en-US" b="1">
              <a:solidFill>
                <a:srgbClr val="FF0000"/>
              </a:solidFill>
            </a:endParaRPr>
          </a:p>
        </p:txBody>
      </p:sp>
      <p:sp>
        <p:nvSpPr>
          <p:cNvPr id="1048596" name="Content Placeholder 1048595"/>
          <p:cNvSpPr>
            <a:spLocks noGrp="1"/>
          </p:cNvSpPr>
          <p:nvPr>
            <p:ph idx="1"/>
          </p:nvPr>
        </p:nvSpPr>
        <p:spPr>
          <a:xfrm>
            <a:off x="590706" y="1825625"/>
            <a:ext cx="7924643" cy="4351338"/>
          </a:xfrm>
          <a:solidFill>
            <a:srgbClr val="FFFFFF"/>
          </a:solidFill>
        </p:spPr>
        <p:txBody>
          <a:bodyPr/>
          <a:lstStyle/>
          <a:p>
            <a:r>
              <a:rPr lang="en-US" sz="2800">
                <a:solidFill>
                  <a:srgbClr val="000000"/>
                </a:solidFill>
              </a:rPr>
              <a:t>International professional societies bring together members from around the world, facilitating networking and collaboration on a global scale.</a:t>
            </a:r>
          </a:p>
          <a:p>
            <a:endParaRPr lang="en-US">
              <a:solidFill>
                <a:srgbClr val="0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048589"/>
          <p:cNvSpPr>
            <a:spLocks noGrp="1"/>
          </p:cNvSpPr>
          <p:nvPr>
            <p:ph type="title"/>
          </p:nvPr>
        </p:nvSpPr>
        <p:spPr>
          <a:noFill/>
        </p:spPr>
        <p:txBody>
          <a:bodyPr/>
          <a:lstStyle/>
          <a:p>
            <a:r>
              <a:rPr lang="en-US" sz="4400" b="1" dirty="0">
                <a:solidFill>
                  <a:srgbClr val="FF0000"/>
                </a:solidFill>
              </a:rPr>
              <a:t>Information Exchange:</a:t>
            </a:r>
            <a:endParaRPr lang="en-US" b="1" dirty="0">
              <a:solidFill>
                <a:srgbClr val="FF0000"/>
              </a:solidFill>
            </a:endParaRPr>
          </a:p>
        </p:txBody>
      </p:sp>
      <p:sp>
        <p:nvSpPr>
          <p:cNvPr id="1048591" name="Content Placeholder 1048590"/>
          <p:cNvSpPr>
            <a:spLocks noGrp="1"/>
          </p:cNvSpPr>
          <p:nvPr>
            <p:ph idx="1"/>
          </p:nvPr>
        </p:nvSpPr>
        <p:spPr>
          <a:xfrm>
            <a:off x="628649" y="1554320"/>
            <a:ext cx="7886700" cy="4351338"/>
          </a:xfrm>
          <a:solidFill>
            <a:srgbClr val="FFFFFF"/>
          </a:solidFill>
        </p:spPr>
        <p:txBody>
          <a:bodyPr/>
          <a:lstStyle/>
          <a:p>
            <a:pPr marL="0" indent="0">
              <a:buNone/>
            </a:pPr>
            <a:r>
              <a:rPr lang="en-US" sz="2800"/>
              <a:t>: They serve as a platform for the exchange of ideas, research, and best practices across borders, promoting international cooperation and knowledge sharing.</a:t>
            </a:r>
            <a:endParaRPr lang="en-US"/>
          </a:p>
        </p:txBody>
      </p:sp>
      <p:sp>
        <p:nvSpPr>
          <p:cNvPr id="1048592" name="TextBox 1048591"/>
          <p:cNvSpPr txBox="1"/>
          <p:nvPr/>
        </p:nvSpPr>
        <p:spPr>
          <a:xfrm>
            <a:off x="2572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048585"/>
          <p:cNvSpPr>
            <a:spLocks noGrp="1"/>
          </p:cNvSpPr>
          <p:nvPr>
            <p:ph type="title"/>
          </p:nvPr>
        </p:nvSpPr>
        <p:spPr>
          <a:noFill/>
        </p:spPr>
        <p:txBody>
          <a:bodyPr/>
          <a:lstStyle/>
          <a:p>
            <a:r>
              <a:rPr lang="en-US" sz="4400" b="1" dirty="0">
                <a:solidFill>
                  <a:srgbClr val="FF0000"/>
                </a:solidFill>
              </a:rPr>
              <a:t>Global Advocacy: </a:t>
            </a:r>
            <a:endParaRPr lang="en-US" b="1" dirty="0">
              <a:solidFill>
                <a:srgbClr val="FF0000"/>
              </a:solidFill>
            </a:endParaRPr>
          </a:p>
        </p:txBody>
      </p:sp>
      <p:sp>
        <p:nvSpPr>
          <p:cNvPr id="1048587" name="Content Placeholder 1048586"/>
          <p:cNvSpPr>
            <a:spLocks noGrp="1"/>
          </p:cNvSpPr>
          <p:nvPr>
            <p:ph idx="1"/>
          </p:nvPr>
        </p:nvSpPr>
        <p:spPr>
          <a:solidFill>
            <a:srgbClr val="FFFFFF"/>
          </a:solidFill>
        </p:spPr>
        <p:txBody>
          <a:bodyPr/>
          <a:lstStyle/>
          <a:p>
            <a:r>
              <a:rPr lang="en-US" sz="2800"/>
              <a:t>These organizations may advocate for their profession on the international stage, working with governments and international bodies to address global issues affecting their field.</a:t>
            </a:r>
            <a:endParaRPr lang="en-US"/>
          </a:p>
          <a:p>
            <a:endParaRPr lang="en-US"/>
          </a:p>
          <a:p>
            <a:r>
              <a:rPr lang="en-US"/>
              <a:t>Example</a:t>
            </a:r>
          </a:p>
          <a:p>
            <a:r>
              <a:rPr lang="en-US"/>
              <a:t>(ICAN)INTERNATIONAL CAMPAIGN TO ABOLISH NUCLEAR WEAPON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048587"/>
          <p:cNvSpPr>
            <a:spLocks noGrp="1"/>
          </p:cNvSpPr>
          <p:nvPr>
            <p:ph type="title"/>
          </p:nvPr>
        </p:nvSpPr>
        <p:spPr>
          <a:noFill/>
        </p:spPr>
        <p:txBody>
          <a:bodyPr/>
          <a:lstStyle/>
          <a:p>
            <a:r>
              <a:rPr lang="en-US" sz="4400" b="1" dirty="0">
                <a:solidFill>
                  <a:srgbClr val="FF0000"/>
                </a:solidFill>
              </a:rPr>
              <a:t>Standardization</a:t>
            </a:r>
            <a:endParaRPr lang="en-US" b="1" dirty="0">
              <a:solidFill>
                <a:srgbClr val="FF0000"/>
              </a:solidFill>
            </a:endParaRPr>
          </a:p>
        </p:txBody>
      </p:sp>
      <p:sp>
        <p:nvSpPr>
          <p:cNvPr id="1048589" name="Content Placeholder 1048588"/>
          <p:cNvSpPr>
            <a:spLocks noGrp="1"/>
          </p:cNvSpPr>
          <p:nvPr>
            <p:ph idx="1"/>
          </p:nvPr>
        </p:nvSpPr>
        <p:spPr>
          <a:solidFill>
            <a:srgbClr val="FFFFFF"/>
          </a:solidFill>
        </p:spPr>
        <p:txBody>
          <a:bodyPr/>
          <a:lstStyle/>
          <a:p>
            <a:r>
              <a:rPr lang="en-US" sz="2800"/>
              <a:t>: International societies often contribute to the development of global standards and guidelines, ensuring consistency and compatibility across different regions.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048592"/>
          <p:cNvSpPr>
            <a:spLocks noGrp="1"/>
          </p:cNvSpPr>
          <p:nvPr>
            <p:ph type="title"/>
          </p:nvPr>
        </p:nvSpPr>
        <p:spPr>
          <a:noFill/>
        </p:spPr>
        <p:txBody>
          <a:bodyPr/>
          <a:lstStyle/>
          <a:p>
            <a:r>
              <a:rPr lang="en-US" sz="4400" b="1">
                <a:solidFill>
                  <a:srgbClr val="FF0000"/>
                </a:solidFill>
              </a:rPr>
              <a:t>International Conferences</a:t>
            </a:r>
            <a:endParaRPr lang="en-US" b="1">
              <a:solidFill>
                <a:srgbClr val="FF0000"/>
              </a:solidFill>
            </a:endParaRPr>
          </a:p>
        </p:txBody>
      </p:sp>
      <p:sp>
        <p:nvSpPr>
          <p:cNvPr id="1048594" name="Content Placeholder 1048593"/>
          <p:cNvSpPr>
            <a:spLocks noGrp="1"/>
          </p:cNvSpPr>
          <p:nvPr>
            <p:ph idx="1"/>
          </p:nvPr>
        </p:nvSpPr>
        <p:spPr>
          <a:xfrm>
            <a:off x="628650" y="2506661"/>
            <a:ext cx="7886700" cy="4351338"/>
          </a:xfrm>
          <a:solidFill>
            <a:srgbClr val="FFFFFF"/>
          </a:solidFill>
        </p:spPr>
        <p:txBody>
          <a:bodyPr/>
          <a:lstStyle/>
          <a:p>
            <a:r>
              <a:rPr lang="en-US" sz="2800"/>
              <a:t>: They host international conferences and events, attracting professionals from various countries to discuss global challenges and solutions in their field.</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048596"/>
          <p:cNvSpPr>
            <a:spLocks noGrp="1"/>
          </p:cNvSpPr>
          <p:nvPr>
            <p:ph type="title"/>
          </p:nvPr>
        </p:nvSpPr>
        <p:spPr>
          <a:noFill/>
        </p:spPr>
        <p:txBody>
          <a:bodyPr/>
          <a:lstStyle/>
          <a:p>
            <a:r>
              <a:rPr lang="en-US" sz="4400" b="1" dirty="0">
                <a:solidFill>
                  <a:srgbClr val="FF0000"/>
                </a:solidFill>
              </a:rPr>
              <a:t>Collaborative Research</a:t>
            </a:r>
            <a:endParaRPr lang="en-US" b="1" dirty="0">
              <a:solidFill>
                <a:srgbClr val="FF0000"/>
              </a:solidFill>
            </a:endParaRPr>
          </a:p>
        </p:txBody>
      </p:sp>
      <p:sp>
        <p:nvSpPr>
          <p:cNvPr id="1048598" name="Content Placeholder 1048597"/>
          <p:cNvSpPr>
            <a:spLocks noGrp="1"/>
          </p:cNvSpPr>
          <p:nvPr>
            <p:ph idx="1"/>
          </p:nvPr>
        </p:nvSpPr>
        <p:spPr>
          <a:solidFill>
            <a:srgbClr val="FFFFFF"/>
          </a:solidFill>
        </p:spPr>
        <p:txBody>
          <a:bodyPr/>
          <a:lstStyle/>
          <a:p>
            <a:r>
              <a:rPr lang="en-US" sz="2800"/>
              <a:t>Collaborative Research: International societies may facilitate collaborative research projects involving experts from different countries, addressing complex global issues.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048611"/>
          <p:cNvSpPr>
            <a:spLocks noGrp="1"/>
          </p:cNvSpPr>
          <p:nvPr>
            <p:ph type="ctrTitle"/>
          </p:nvPr>
        </p:nvSpPr>
        <p:spPr>
          <a:xfrm>
            <a:off x="912418" y="380242"/>
            <a:ext cx="7772400" cy="1501567"/>
          </a:xfrm>
          <a:noFill/>
        </p:spPr>
        <p:txBody>
          <a:bodyPr>
            <a:normAutofit fontScale="90000"/>
          </a:bodyPr>
          <a:lstStyle/>
          <a:p>
            <a:r>
              <a:rPr lang="en-US" b="1" dirty="0">
                <a:solidFill>
                  <a:srgbClr val="FF0000"/>
                </a:solidFill>
              </a:rPr>
              <a:t>PROFESSIONAL SOCIETY</a:t>
            </a:r>
          </a:p>
        </p:txBody>
      </p:sp>
      <p:sp>
        <p:nvSpPr>
          <p:cNvPr id="1048613" name="Subtitle 1048612"/>
          <p:cNvSpPr>
            <a:spLocks noGrp="1"/>
          </p:cNvSpPr>
          <p:nvPr>
            <p:ph type="subTitle" idx="1"/>
          </p:nvPr>
        </p:nvSpPr>
        <p:spPr>
          <a:xfrm>
            <a:off x="359140" y="1736034"/>
            <a:ext cx="8587409" cy="5539409"/>
          </a:xfrm>
          <a:solidFill>
            <a:srgbClr val="FFFFFF"/>
          </a:solidFill>
        </p:spPr>
        <p:txBody>
          <a:bodyPr>
            <a:noAutofit/>
          </a:bodyPr>
          <a:lstStyle/>
          <a:p>
            <a:endParaRPr lang="en-US" b="1" dirty="0"/>
          </a:p>
          <a:p>
            <a:pPr>
              <a:lnSpc>
                <a:spcPct val="150000"/>
              </a:lnSpc>
            </a:pPr>
            <a:r>
              <a:rPr lang="en-US" b="1" dirty="0"/>
              <a:t>A professional society, also known as a professional association or organization, serves as a collective body that represents and supports individuals within a specific profession or industry. These societies exist both at the national and international levels, each with its own set of functions and purposes. Here's an overview of their functions: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048632"/>
          <p:cNvSpPr>
            <a:spLocks noGrp="1"/>
          </p:cNvSpPr>
          <p:nvPr>
            <p:ph type="title"/>
          </p:nvPr>
        </p:nvSpPr>
        <p:spPr>
          <a:solidFill>
            <a:schemeClr val="bg1"/>
          </a:solidFill>
        </p:spPr>
        <p:txBody>
          <a:bodyPr/>
          <a:lstStyle/>
          <a:p>
            <a:r>
              <a:rPr lang="en-US" sz="4400" b="1" dirty="0">
                <a:solidFill>
                  <a:srgbClr val="FF0000"/>
                </a:solidFill>
              </a:rPr>
              <a:t>Cultural Exchange</a:t>
            </a:r>
            <a:endParaRPr lang="en-US" b="1" dirty="0">
              <a:solidFill>
                <a:srgbClr val="FF0000"/>
              </a:solidFill>
            </a:endParaRPr>
          </a:p>
        </p:txBody>
      </p:sp>
      <p:sp>
        <p:nvSpPr>
          <p:cNvPr id="1048634" name="Content Placeholder 1048633"/>
          <p:cNvSpPr>
            <a:spLocks noGrp="1"/>
          </p:cNvSpPr>
          <p:nvPr>
            <p:ph idx="1"/>
          </p:nvPr>
        </p:nvSpPr>
        <p:spPr>
          <a:solidFill>
            <a:srgbClr val="FFFFFF"/>
          </a:solidFill>
        </p:spPr>
        <p:txBody>
          <a:bodyPr/>
          <a:lstStyle/>
          <a:p>
            <a:r>
              <a:rPr lang="en-US"/>
              <a:t> They promote cultural exchange by bringing together professionals from diverse backgrounds, fostering a global perspective within the profession.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Content Placeholder 1048684"/>
          <p:cNvSpPr>
            <a:spLocks noGrp="1"/>
          </p:cNvSpPr>
          <p:nvPr>
            <p:ph idx="1"/>
          </p:nvPr>
        </p:nvSpPr>
        <p:spPr>
          <a:xfrm>
            <a:off x="628650" y="558180"/>
            <a:ext cx="7886700" cy="4351338"/>
          </a:xfrm>
          <a:solidFill>
            <a:schemeClr val="bg1"/>
          </a:solidFill>
        </p:spPr>
        <p:txBody>
          <a:bodyPr>
            <a:normAutofit fontScale="86944" lnSpcReduction="20000"/>
          </a:bodyPr>
          <a:lstStyle/>
          <a:p>
            <a:pPr marL="0" indent="0">
              <a:buNone/>
            </a:pPr>
            <a:r>
              <a:rPr lang="en-US" sz="7200" dirty="0">
                <a:solidFill>
                  <a:srgbClr val="FF0000"/>
                </a:solidFill>
              </a:rPr>
              <a:t>RELATION BETWEEN PROFESSIONAL SOCIETY MEMBER AND THERE COLLEGES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Content Placeholder 1048690"/>
          <p:cNvSpPr>
            <a:spLocks noGrp="1"/>
          </p:cNvSpPr>
          <p:nvPr>
            <p:ph idx="1"/>
          </p:nvPr>
        </p:nvSpPr>
        <p:spPr/>
        <p:txBody>
          <a:bodyPr/>
          <a:lstStyle/>
          <a:p>
            <a:r>
              <a:rPr lang="en-US" sz="2800">
                <a:solidFill>
                  <a:srgbClr val="000000"/>
                </a:solidFill>
              </a:rPr>
              <a:t>Professional society members are expected to have a relationship of mutual respect and support with their colleagues. This relationship is built on a shared commitment to the profession and a desire to learn from each other.</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048691"/>
          <p:cNvSpPr>
            <a:spLocks noGrp="1"/>
          </p:cNvSpPr>
          <p:nvPr>
            <p:ph type="title"/>
          </p:nvPr>
        </p:nvSpPr>
        <p:spPr>
          <a:solidFill>
            <a:schemeClr val="bg1"/>
          </a:solidFill>
        </p:spPr>
        <p:txBody>
          <a:bodyPr/>
          <a:lstStyle/>
          <a:p>
            <a:r>
              <a:rPr lang="en-US" sz="2800" b="1" dirty="0">
                <a:solidFill>
                  <a:srgbClr val="FF0000"/>
                </a:solidFill>
              </a:rPr>
              <a:t>BENIFITS OF STRONG RELATION WITH COLLEGE'S</a:t>
            </a:r>
            <a:endParaRPr lang="en-US" b="1" dirty="0">
              <a:solidFill>
                <a:srgbClr val="FF0000"/>
              </a:solidFill>
            </a:endParaRPr>
          </a:p>
        </p:txBody>
      </p:sp>
      <p:sp>
        <p:nvSpPr>
          <p:cNvPr id="1048693" name="Content Placeholder 1048692"/>
          <p:cNvSpPr>
            <a:spLocks noGrp="1"/>
          </p:cNvSpPr>
          <p:nvPr>
            <p:ph idx="1"/>
          </p:nvPr>
        </p:nvSpPr>
        <p:spPr/>
        <p:txBody>
          <a:bodyPr/>
          <a:lstStyle/>
          <a:p>
            <a:r>
              <a:rPr lang="en-US" sz="2800">
                <a:solidFill>
                  <a:srgbClr val="000000"/>
                </a:solidFill>
              </a:rPr>
              <a:t>Collaboration: When you have strong relationships with your colleagues, you are more likely to be able to collaborate on projects and tasks. This can lead to better results and more </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048694"/>
          <p:cNvSpPr>
            <a:spLocks noGrp="1"/>
          </p:cNvSpPr>
          <p:nvPr>
            <p:ph type="title"/>
          </p:nvPr>
        </p:nvSpPr>
        <p:spPr>
          <a:solidFill>
            <a:schemeClr val="bg1"/>
          </a:solidFill>
        </p:spPr>
        <p:txBody>
          <a:bodyPr/>
          <a:lstStyle/>
          <a:p>
            <a:r>
              <a:rPr lang="en-US" dirty="0">
                <a:solidFill>
                  <a:srgbClr val="FF0000"/>
                </a:solidFill>
              </a:rPr>
              <a:t>KNOWLEDGE SHARING</a:t>
            </a:r>
          </a:p>
        </p:txBody>
      </p:sp>
      <p:sp>
        <p:nvSpPr>
          <p:cNvPr id="1048696" name="Content Placeholder 1048695"/>
          <p:cNvSpPr>
            <a:spLocks noGrp="1"/>
          </p:cNvSpPr>
          <p:nvPr>
            <p:ph idx="1"/>
          </p:nvPr>
        </p:nvSpPr>
        <p:spPr/>
        <p:txBody>
          <a:bodyPr/>
          <a:lstStyle/>
          <a:p>
            <a:r>
              <a:rPr lang="en-US" sz="2800">
                <a:solidFill>
                  <a:srgbClr val="000000"/>
                </a:solidFill>
              </a:rPr>
              <a:t> Having a network of colleagues to turn to for help and advice can be invaluable. Your colleagues can help you learn new things, solve problems, and </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048696"/>
          <p:cNvSpPr>
            <a:spLocks noGrp="1"/>
          </p:cNvSpPr>
          <p:nvPr>
            <p:ph type="title"/>
          </p:nvPr>
        </p:nvSpPr>
        <p:spPr>
          <a:solidFill>
            <a:schemeClr val="bg1"/>
          </a:solidFill>
        </p:spPr>
        <p:txBody>
          <a:bodyPr/>
          <a:lstStyle/>
          <a:p>
            <a:r>
              <a:rPr lang="en-US" b="1" dirty="0">
                <a:solidFill>
                  <a:srgbClr val="FF0000"/>
                </a:solidFill>
              </a:rPr>
              <a:t>SUPPORT</a:t>
            </a:r>
          </a:p>
        </p:txBody>
      </p:sp>
      <p:sp>
        <p:nvSpPr>
          <p:cNvPr id="1048698" name="Content Placeholder 1048697"/>
          <p:cNvSpPr>
            <a:spLocks noGrp="1"/>
          </p:cNvSpPr>
          <p:nvPr>
            <p:ph idx="1"/>
          </p:nvPr>
        </p:nvSpPr>
        <p:spPr/>
        <p:txBody>
          <a:bodyPr/>
          <a:lstStyle/>
          <a:p>
            <a:r>
              <a:rPr lang="en-US" sz="2800">
                <a:solidFill>
                  <a:srgbClr val="000000"/>
                </a:solidFill>
              </a:rPr>
              <a:t>It is important to have a support system in place at work. Your colleagues can provide emotional support, as well as practical support, such as covering for you when you are on vacation or sick</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048698"/>
          <p:cNvSpPr>
            <a:spLocks noGrp="1"/>
          </p:cNvSpPr>
          <p:nvPr>
            <p:ph type="title"/>
          </p:nvPr>
        </p:nvSpPr>
        <p:spPr>
          <a:solidFill>
            <a:schemeClr val="bg1"/>
          </a:solidFill>
        </p:spPr>
        <p:txBody>
          <a:bodyPr/>
          <a:lstStyle/>
          <a:p>
            <a:r>
              <a:rPr lang="en-US" b="1" dirty="0">
                <a:solidFill>
                  <a:srgbClr val="FF0000"/>
                </a:solidFill>
              </a:rPr>
              <a:t>MENTORSHIP</a:t>
            </a:r>
          </a:p>
        </p:txBody>
      </p:sp>
      <p:sp>
        <p:nvSpPr>
          <p:cNvPr id="1048700" name="Content Placeholder 1048699"/>
          <p:cNvSpPr>
            <a:spLocks noGrp="1"/>
          </p:cNvSpPr>
          <p:nvPr>
            <p:ph idx="1"/>
          </p:nvPr>
        </p:nvSpPr>
        <p:spPr>
          <a:xfrm>
            <a:off x="628649" y="1864568"/>
            <a:ext cx="7886700" cy="4351338"/>
          </a:xfrm>
        </p:spPr>
        <p:txBody>
          <a:bodyPr/>
          <a:lstStyle/>
          <a:p>
            <a:r>
              <a:rPr lang="en-US" sz="2800">
                <a:solidFill>
                  <a:srgbClr val="000000"/>
                </a:solidFill>
              </a:rPr>
              <a:t>If you are new to your field, or if you are looking to advance your career, having a mentor can be very helpful. A mentor can provide you with guidance and support, and help you develop your skills and knowledge.</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itle 1048705"/>
          <p:cNvSpPr>
            <a:spLocks noGrp="1"/>
          </p:cNvSpPr>
          <p:nvPr>
            <p:ph type="title"/>
          </p:nvPr>
        </p:nvSpPr>
        <p:spPr>
          <a:xfrm>
            <a:off x="628650" y="365126"/>
            <a:ext cx="7886700" cy="4233287"/>
          </a:xfrm>
          <a:solidFill>
            <a:schemeClr val="bg1"/>
          </a:solidFill>
        </p:spPr>
        <p:txBody>
          <a:bodyPr/>
          <a:lstStyle/>
          <a:p>
            <a:r>
              <a:rPr lang="en-US" sz="4400" dirty="0">
                <a:solidFill>
                  <a:srgbClr val="000000"/>
                </a:solidFill>
              </a:rPr>
              <a:t>Here are a few tips on how to build and maintain strong relationships with your colleagues: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itle 1048714"/>
          <p:cNvSpPr>
            <a:spLocks noGrp="1"/>
          </p:cNvSpPr>
          <p:nvPr>
            <p:ph type="title"/>
          </p:nvPr>
        </p:nvSpPr>
        <p:spPr>
          <a:solidFill>
            <a:schemeClr val="bg1"/>
          </a:solidFill>
        </p:spPr>
        <p:txBody>
          <a:bodyPr>
            <a:normAutofit fontScale="90000"/>
          </a:bodyPr>
          <a:lstStyle/>
          <a:p>
            <a:r>
              <a:rPr lang="en-US" b="1" dirty="0">
                <a:solidFill>
                  <a:srgbClr val="FF0000"/>
                </a:solidFill>
              </a:rPr>
              <a:t>ATTEND PROFESSIONAL SOCIETY EVENTS AND MEETING</a:t>
            </a:r>
          </a:p>
        </p:txBody>
      </p:sp>
      <p:sp>
        <p:nvSpPr>
          <p:cNvPr id="1048716" name="Content Placeholder 1048715"/>
          <p:cNvSpPr>
            <a:spLocks noGrp="1"/>
          </p:cNvSpPr>
          <p:nvPr>
            <p:ph idx="1"/>
          </p:nvPr>
        </p:nvSpPr>
        <p:spPr/>
        <p:txBody>
          <a:bodyPr/>
          <a:lstStyle/>
          <a:p>
            <a:r>
              <a:rPr lang="en-US" sz="2800">
                <a:solidFill>
                  <a:srgbClr val="000000"/>
                </a:solidFill>
              </a:rPr>
              <a:t>Attend professional society events and meetings. This is a great way to meet new people and learn about the latest developments in your field.</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Title 1048717"/>
          <p:cNvSpPr>
            <a:spLocks noGrp="1"/>
          </p:cNvSpPr>
          <p:nvPr>
            <p:ph type="title"/>
          </p:nvPr>
        </p:nvSpPr>
        <p:spPr>
          <a:xfrm>
            <a:off x="628650" y="0"/>
            <a:ext cx="7886700" cy="1325563"/>
          </a:xfrm>
          <a:solidFill>
            <a:schemeClr val="bg1"/>
          </a:solidFill>
        </p:spPr>
        <p:txBody>
          <a:bodyPr/>
          <a:lstStyle/>
          <a:p>
            <a:r>
              <a:rPr lang="en-US" sz="2800" b="1" dirty="0">
                <a:solidFill>
                  <a:srgbClr val="FF0000"/>
                </a:solidFill>
              </a:rPr>
              <a:t>participate in professional society online forums and discussion groups.</a:t>
            </a:r>
            <a:endParaRPr lang="en-US" b="1" dirty="0">
              <a:solidFill>
                <a:srgbClr val="FF0000"/>
              </a:solidFill>
            </a:endParaRPr>
          </a:p>
        </p:txBody>
      </p:sp>
      <p:sp>
        <p:nvSpPr>
          <p:cNvPr id="1048719" name="Content Placeholder 1048718"/>
          <p:cNvSpPr>
            <a:spLocks noGrp="1"/>
          </p:cNvSpPr>
          <p:nvPr>
            <p:ph idx="1"/>
          </p:nvPr>
        </p:nvSpPr>
        <p:spPr/>
        <p:txBody>
          <a:bodyPr/>
          <a:lstStyle/>
          <a:p>
            <a:r>
              <a:rPr lang="en-US" sz="2800">
                <a:solidFill>
                  <a:srgbClr val="000000"/>
                </a:solidFill>
              </a:rPr>
              <a:t>This is a convenient way to stay connected with colleagues and share ideas.
Volunteer your time to help out with professional society activities. This is a great way to give back to the community and network with other members.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048613"/>
          <p:cNvSpPr>
            <a:spLocks noGrp="1"/>
          </p:cNvSpPr>
          <p:nvPr>
            <p:ph type="title"/>
          </p:nvPr>
        </p:nvSpPr>
        <p:spPr>
          <a:noFill/>
        </p:spPr>
        <p:txBody>
          <a:bodyPr>
            <a:normAutofit fontScale="90000"/>
          </a:bodyPr>
          <a:lstStyle/>
          <a:p>
            <a:r>
              <a:rPr lang="en-US" b="1" dirty="0">
                <a:solidFill>
                  <a:srgbClr val="FF0000"/>
                </a:solidFill>
              </a:rPr>
              <a:t>HOW A SOCIETY BECOME A PROFESSIONAL SOCIETY</a:t>
            </a:r>
          </a:p>
        </p:txBody>
      </p:sp>
      <p:sp>
        <p:nvSpPr>
          <p:cNvPr id="1048615" name="Content Placeholder 1048614"/>
          <p:cNvSpPr>
            <a:spLocks noGrp="1"/>
          </p:cNvSpPr>
          <p:nvPr>
            <p:ph idx="1"/>
          </p:nvPr>
        </p:nvSpPr>
        <p:spPr>
          <a:solidFill>
            <a:srgbClr val="FFFFFF"/>
          </a:solidFill>
        </p:spPr>
        <p:txBody>
          <a:bodyPr>
            <a:normAutofit/>
          </a:bodyPr>
          <a:lstStyle/>
          <a:p>
            <a:r>
              <a:rPr lang="en-US"/>
              <a:t>A society becomes a professional society by forming around a specific field, setting clear goals, creating rules and membership criteria, attracting qualified members, organizing events, publishing relevant content, advocating for the profession, and fostering ethical standards. Over time, it builds a reputation and plays a crucial role in advancing the profession it represents.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Title 1048711"/>
          <p:cNvSpPr>
            <a:spLocks noGrp="1"/>
          </p:cNvSpPr>
          <p:nvPr>
            <p:ph type="title"/>
          </p:nvPr>
        </p:nvSpPr>
        <p:spPr>
          <a:solidFill>
            <a:schemeClr val="bg1"/>
          </a:solidFill>
        </p:spPr>
        <p:txBody>
          <a:bodyPr/>
          <a:lstStyle/>
          <a:p>
            <a:r>
              <a:rPr lang="en-US" b="1" dirty="0">
                <a:solidFill>
                  <a:srgbClr val="FF0000"/>
                </a:solidFill>
              </a:rPr>
              <a:t>CONCLUSION</a:t>
            </a:r>
          </a:p>
        </p:txBody>
      </p:sp>
      <p:sp>
        <p:nvSpPr>
          <p:cNvPr id="1048713" name="Content Placeholder 1048712"/>
          <p:cNvSpPr>
            <a:spLocks noGrp="1"/>
          </p:cNvSpPr>
          <p:nvPr>
            <p:ph idx="1"/>
          </p:nvPr>
        </p:nvSpPr>
        <p:spPr/>
        <p:txBody>
          <a:bodyPr/>
          <a:lstStyle/>
          <a:p>
            <a:r>
              <a:rPr lang="en-US" sz="2800">
                <a:solidFill>
                  <a:srgbClr val="000000"/>
                </a:solidFill>
              </a:rPr>
              <a:t>Conclusion
Having strong relationships with your colleagues is beneficial for both you and your organization. It can lead to better collaboration, knowledge sharing, support, and mentorship.</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048615"/>
          <p:cNvSpPr>
            <a:spLocks noGrp="1"/>
          </p:cNvSpPr>
          <p:nvPr>
            <p:ph type="title"/>
          </p:nvPr>
        </p:nvSpPr>
        <p:spPr>
          <a:noFill/>
        </p:spPr>
        <p:txBody>
          <a:bodyPr>
            <a:normAutofit fontScale="90000"/>
          </a:bodyPr>
          <a:lstStyle/>
          <a:p>
            <a:r>
              <a:rPr lang="en-US" b="1" dirty="0">
                <a:solidFill>
                  <a:srgbClr val="FF0000"/>
                </a:solidFill>
              </a:rPr>
              <a:t>FUNCTION OF PROFESSIONAL SOCIETY</a:t>
            </a:r>
          </a:p>
        </p:txBody>
      </p:sp>
      <p:sp>
        <p:nvSpPr>
          <p:cNvPr id="1048617" name="Content Placeholder 1048616"/>
          <p:cNvSpPr>
            <a:spLocks noGrp="1"/>
          </p:cNvSpPr>
          <p:nvPr>
            <p:ph idx="1"/>
          </p:nvPr>
        </p:nvSpPr>
        <p:spPr>
          <a:solidFill>
            <a:srgbClr val="FFFFFF"/>
          </a:solidFill>
        </p:spPr>
        <p:txBody>
          <a:bodyPr/>
          <a:lstStyle/>
          <a:p>
            <a:r>
              <a:rPr lang="en-US"/>
              <a:t>The functions of a professional society, whether at the national or international level, ultimately aim to support and advance the interests of its members while contributing to the growth and development of the profession as a whole. These organizations play a vital role in shaping industries, fostering innovation, and maintaining high standards of practice.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048617"/>
          <p:cNvSpPr>
            <a:spLocks noGrp="1"/>
          </p:cNvSpPr>
          <p:nvPr>
            <p:ph type="title"/>
          </p:nvPr>
        </p:nvSpPr>
        <p:spPr>
          <a:noFill/>
        </p:spPr>
        <p:txBody>
          <a:bodyPr/>
          <a:lstStyle/>
          <a:p>
            <a:r>
              <a:rPr lang="en-US" sz="6000" b="1">
                <a:solidFill>
                  <a:srgbClr val="FF0000"/>
                </a:solidFill>
              </a:rPr>
              <a:t>National Professional Society</a:t>
            </a:r>
            <a:endParaRPr lang="en-US" b="1">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048618"/>
          <p:cNvSpPr>
            <a:spLocks noGrp="1"/>
          </p:cNvSpPr>
          <p:nvPr>
            <p:ph type="title"/>
          </p:nvPr>
        </p:nvSpPr>
        <p:spPr>
          <a:noFill/>
        </p:spPr>
        <p:txBody>
          <a:bodyPr/>
          <a:lstStyle/>
          <a:p>
            <a:r>
              <a:rPr lang="en-US" sz="4400" b="1" dirty="0">
                <a:solidFill>
                  <a:srgbClr val="FF0000"/>
                </a:solidFill>
              </a:rPr>
              <a:t>Advocacy: </a:t>
            </a:r>
            <a:endParaRPr lang="en-US" b="1" dirty="0">
              <a:solidFill>
                <a:srgbClr val="FF0000"/>
              </a:solidFill>
            </a:endParaRPr>
          </a:p>
        </p:txBody>
      </p:sp>
      <p:sp>
        <p:nvSpPr>
          <p:cNvPr id="1048620" name="Content Placeholder 1048619"/>
          <p:cNvSpPr>
            <a:spLocks noGrp="1"/>
          </p:cNvSpPr>
          <p:nvPr>
            <p:ph idx="1"/>
          </p:nvPr>
        </p:nvSpPr>
        <p:spPr>
          <a:solidFill>
            <a:srgbClr val="FFFFFF"/>
          </a:solidFill>
        </p:spPr>
        <p:txBody>
          <a:bodyPr/>
          <a:lstStyle/>
          <a:p>
            <a:r>
              <a:rPr lang="en-US" sz="2800"/>
              <a:t>National professional societies advocate for the interests of their members and the profession as a whole. They often engage in lobbying efforts to influence government policies and regulations related to the profession.</a:t>
            </a:r>
            <a:endParaRPr lang="en-US"/>
          </a:p>
          <a:p>
            <a:r>
              <a:rPr lang="en-US"/>
              <a:t>Example</a:t>
            </a:r>
          </a:p>
          <a:p>
            <a:r>
              <a:rPr lang="en-US" sz="2800"/>
              <a:t>AMERICAN BAR ASSOCIATION.  (ABA)</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048620"/>
          <p:cNvSpPr>
            <a:spLocks noGrp="1"/>
          </p:cNvSpPr>
          <p:nvPr>
            <p:ph type="title"/>
          </p:nvPr>
        </p:nvSpPr>
        <p:spPr>
          <a:noFill/>
        </p:spPr>
        <p:txBody>
          <a:bodyPr/>
          <a:lstStyle/>
          <a:p>
            <a:r>
              <a:rPr lang="en-US" sz="4400" b="1" dirty="0">
                <a:solidFill>
                  <a:srgbClr val="FF0000"/>
                </a:solidFill>
              </a:rPr>
              <a:t>Education and Training: </a:t>
            </a:r>
            <a:endParaRPr lang="en-US" b="1" dirty="0">
              <a:solidFill>
                <a:srgbClr val="FF0000"/>
              </a:solidFill>
            </a:endParaRPr>
          </a:p>
        </p:txBody>
      </p:sp>
      <p:sp>
        <p:nvSpPr>
          <p:cNvPr id="1048622" name="Content Placeholder 1048621"/>
          <p:cNvSpPr>
            <a:spLocks noGrp="1"/>
          </p:cNvSpPr>
          <p:nvPr>
            <p:ph idx="1"/>
          </p:nvPr>
        </p:nvSpPr>
        <p:spPr>
          <a:solidFill>
            <a:srgbClr val="FFFFFF"/>
          </a:solidFill>
        </p:spPr>
        <p:txBody>
          <a:bodyPr/>
          <a:lstStyle/>
          <a:p>
            <a:r>
              <a:rPr lang="en-US" sz="2800"/>
              <a:t>These societies provide educational resources, workshops, seminars, and certifications to help members stay current with industry trends and advancements.</a:t>
            </a:r>
            <a:endParaRPr lang="en-US"/>
          </a:p>
          <a:p>
            <a:endParaRPr lang="en-US"/>
          </a:p>
          <a:p>
            <a:r>
              <a:rPr lang="en-US" sz="2800"/>
              <a:t>Example </a:t>
            </a:r>
            <a:endParaRPr lang="en-US"/>
          </a:p>
          <a:p>
            <a:r>
              <a:rPr lang="en-US" sz="2800"/>
              <a:t>AMERICAN SOCIETY OF CIVIL ENGINEERING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048622"/>
          <p:cNvSpPr>
            <a:spLocks noGrp="1"/>
          </p:cNvSpPr>
          <p:nvPr>
            <p:ph type="title"/>
          </p:nvPr>
        </p:nvSpPr>
        <p:spPr>
          <a:noFill/>
        </p:spPr>
        <p:txBody>
          <a:bodyPr/>
          <a:lstStyle/>
          <a:p>
            <a:r>
              <a:rPr lang="en-US" sz="4400" b="1" dirty="0">
                <a:solidFill>
                  <a:srgbClr val="FF0000"/>
                </a:solidFill>
              </a:rPr>
              <a:t>Networking</a:t>
            </a:r>
            <a:endParaRPr lang="en-US" b="1" dirty="0">
              <a:solidFill>
                <a:srgbClr val="FF0000"/>
              </a:solidFill>
            </a:endParaRPr>
          </a:p>
        </p:txBody>
      </p:sp>
      <p:sp>
        <p:nvSpPr>
          <p:cNvPr id="1048624" name="Content Placeholder 1048623"/>
          <p:cNvSpPr>
            <a:spLocks noGrp="1"/>
          </p:cNvSpPr>
          <p:nvPr>
            <p:ph idx="1"/>
          </p:nvPr>
        </p:nvSpPr>
        <p:spPr>
          <a:xfrm>
            <a:off x="421544" y="1825625"/>
            <a:ext cx="8093806" cy="4351338"/>
          </a:xfrm>
          <a:solidFill>
            <a:srgbClr val="FFFFFF"/>
          </a:solidFill>
        </p:spPr>
        <p:txBody>
          <a:bodyPr/>
          <a:lstStyle/>
          <a:p>
            <a:r>
              <a:rPr lang="en-US" sz="2800"/>
              <a:t>Networking: They offer opportunities for members to connect with peers, mentors, and potential employers through conferences, events, and online platforms.</a:t>
            </a:r>
          </a:p>
          <a:p>
            <a:endParaRPr lang="en-US"/>
          </a:p>
          <a:p>
            <a:r>
              <a:rPr lang="en-US"/>
              <a:t>example </a:t>
            </a:r>
          </a:p>
          <a:p>
            <a:r>
              <a:rPr lang="en-US"/>
              <a:t>AMERICAN MEDICAL ASSOCITION  (AMA)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048624"/>
          <p:cNvSpPr>
            <a:spLocks noGrp="1"/>
          </p:cNvSpPr>
          <p:nvPr>
            <p:ph type="title"/>
          </p:nvPr>
        </p:nvSpPr>
        <p:spPr>
          <a:noFill/>
        </p:spPr>
        <p:txBody>
          <a:bodyPr/>
          <a:lstStyle/>
          <a:p>
            <a:r>
              <a:rPr lang="en-US" sz="4400" b="1" dirty="0">
                <a:solidFill>
                  <a:srgbClr val="FF0000"/>
                </a:solidFill>
              </a:rPr>
              <a:t>Research and Publications: </a:t>
            </a:r>
            <a:endParaRPr lang="en-US" b="1" dirty="0">
              <a:solidFill>
                <a:srgbClr val="FF0000"/>
              </a:solidFill>
            </a:endParaRPr>
          </a:p>
        </p:txBody>
      </p:sp>
      <p:sp>
        <p:nvSpPr>
          <p:cNvPr id="1048626" name="Content Placeholder 1048625"/>
          <p:cNvSpPr>
            <a:spLocks noGrp="1"/>
          </p:cNvSpPr>
          <p:nvPr>
            <p:ph idx="1"/>
          </p:nvPr>
        </p:nvSpPr>
        <p:spPr>
          <a:solidFill>
            <a:srgbClr val="FFFFFF"/>
          </a:solidFill>
        </p:spPr>
        <p:txBody>
          <a:bodyPr/>
          <a:lstStyle/>
          <a:p>
            <a:r>
              <a:rPr lang="en-US" sz="2800" dirty="0"/>
              <a:t>Many national societies conduct or support research in their field and publish journals, magazines, or newsletters to disseminate knowledge and findings.</a:t>
            </a:r>
            <a:endParaRPr lang="en-US" dirty="0"/>
          </a:p>
          <a:p>
            <a:endParaRPr lang="en-US" dirty="0"/>
          </a:p>
          <a:p>
            <a:r>
              <a:rPr lang="en-US" sz="2800" dirty="0"/>
              <a:t>Example</a:t>
            </a:r>
            <a:endParaRPr lang="en-US" dirty="0"/>
          </a:p>
          <a:p>
            <a:r>
              <a:rPr lang="en-US" sz="2800" dirty="0"/>
              <a:t>AMERICAN CHEMICAL SOCIETY. (ACS)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4">
      <a:majorFont>
        <a:latin typeface="Arial Black"/>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939</Words>
  <Application>Microsoft Office PowerPoint</Application>
  <PresentationFormat>On-screen Show (4:3)</PresentationFormat>
  <Paragraphs>70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Times New Roman</vt:lpstr>
      <vt:lpstr>Office Theme</vt:lpstr>
      <vt:lpstr>SOCIETY</vt:lpstr>
      <vt:lpstr>PROFESSIONAL SOCIETY</vt:lpstr>
      <vt:lpstr>HOW A SOCIETY BECOME A PROFESSIONAL SOCIETY</vt:lpstr>
      <vt:lpstr>FUNCTION OF PROFESSIONAL SOCIETY</vt:lpstr>
      <vt:lpstr>National Professional Society</vt:lpstr>
      <vt:lpstr>Advocacy: </vt:lpstr>
      <vt:lpstr>Education and Training: </vt:lpstr>
      <vt:lpstr>Networking</vt:lpstr>
      <vt:lpstr>Research and Publications: </vt:lpstr>
      <vt:lpstr>Standards and Guidelines: </vt:lpstr>
      <vt:lpstr>Professional Development: </vt:lpstr>
      <vt:lpstr>Continuing Education</vt:lpstr>
      <vt:lpstr>International Professional Society:</vt:lpstr>
      <vt:lpstr>Global Networking</vt:lpstr>
      <vt:lpstr>Information Exchange:</vt:lpstr>
      <vt:lpstr>Global Advocacy: </vt:lpstr>
      <vt:lpstr>Standardization</vt:lpstr>
      <vt:lpstr>International Conferences</vt:lpstr>
      <vt:lpstr>Collaborative Research</vt:lpstr>
      <vt:lpstr>Cultural Exchange</vt:lpstr>
      <vt:lpstr>PowerPoint Presentation</vt:lpstr>
      <vt:lpstr>PowerPoint Presentation</vt:lpstr>
      <vt:lpstr>BENIFITS OF STRONG RELATION WITH COLLEGE'S</vt:lpstr>
      <vt:lpstr>KNOWLEDGE SHARING</vt:lpstr>
      <vt:lpstr>SUPPORT</vt:lpstr>
      <vt:lpstr>MENTORSHIP</vt:lpstr>
      <vt:lpstr>Here are a few tips on how to build and maintain strong relationships with your colleagues:
</vt:lpstr>
      <vt:lpstr>ATTEND PROFESSIONAL SOCIETY EVENTS AND MEETING</vt:lpstr>
      <vt:lpstr>participate in professional society online forums and discussion groups.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SOCIETY</dc:title>
  <dc:creator>Infinix X650C</dc:creator>
  <cp:lastModifiedBy>Abdal Ahmad</cp:lastModifiedBy>
  <cp:revision>3</cp:revision>
  <dcterms:created xsi:type="dcterms:W3CDTF">2015-05-06T13:30:45Z</dcterms:created>
  <dcterms:modified xsi:type="dcterms:W3CDTF">2023-11-09T09:19:52Z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32af8c7985aa46848338c4a48a9bcc7b</vt:lpwstr>
  </property>
</Properties>
</file>