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0AD79A2-B64A-40CD-A099-94E37F023CBB}"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235AE0-EC78-4F4F-953E-5F85DF9AD62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AD79A2-B64A-40CD-A099-94E37F023CBB}"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235AE0-EC78-4F4F-953E-5F85DF9AD62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AD79A2-B64A-40CD-A099-94E37F023CBB}"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235AE0-EC78-4F4F-953E-5F85DF9AD62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0AD79A2-B64A-40CD-A099-94E37F023CBB}" type="datetimeFigureOut">
              <a:rPr lang="en-US" smtClean="0"/>
              <a:t>9/21/2023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235AE0-EC78-4F4F-953E-5F85DF9AD62F}"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0AD79A2-B64A-40CD-A099-94E37F023CBB}" type="datetimeFigureOut">
              <a:rPr lang="en-US" smtClean="0"/>
              <a:t>9/21/2023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235AE0-EC78-4F4F-953E-5F85DF9AD62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0AD79A2-B64A-40CD-A099-94E37F023CBB}" type="datetimeFigureOut">
              <a:rPr lang="en-US" smtClean="0"/>
              <a:t>9/21/2023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235AE0-EC78-4F4F-953E-5F85DF9AD62F}"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AD79A2-B64A-40CD-A099-94E37F023CBB}"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235AE0-EC78-4F4F-953E-5F85DF9AD62F}"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AD79A2-B64A-40CD-A099-94E37F023CBB}"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235AE0-EC78-4F4F-953E-5F85DF9AD62F}"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D79A2-B64A-40CD-A099-94E37F023CBB}"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35AE0-EC78-4F4F-953E-5F85DF9AD62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AD79A2-B64A-40CD-A099-94E37F023CBB}"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235AE0-EC78-4F4F-953E-5F85DF9AD62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AD79A2-B64A-40CD-A099-94E37F023CBB}"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235AE0-EC78-4F4F-953E-5F85DF9AD62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0AD79A2-B64A-40CD-A099-94E37F023CBB}" type="datetimeFigureOut">
              <a:rPr lang="en-US" smtClean="0"/>
              <a:t>9/21/2023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235AE0-EC78-4F4F-953E-5F85DF9AD62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0AD79A2-B64A-40CD-A099-94E37F023CBB}" type="datetimeFigureOut">
              <a:rPr lang="en-US" smtClean="0"/>
              <a:t>9/21/2023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235AE0-EC78-4F4F-953E-5F85DF9AD62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AD79A2-B64A-40CD-A099-94E37F023CBB}" type="datetimeFigureOut">
              <a:rPr lang="en-US" smtClean="0"/>
              <a:t>9/21/2023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235AE0-EC78-4F4F-953E-5F85DF9AD62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D79A2-B64A-40CD-A099-94E37F023CBB}" type="datetimeFigureOut">
              <a:rPr lang="en-US" smtClean="0"/>
              <a:t>9/21/2023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235AE0-EC78-4F4F-953E-5F85DF9AD62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AD79A2-B64A-40CD-A099-94E37F023CBB}" type="datetimeFigureOut">
              <a:rPr lang="en-US" smtClean="0"/>
              <a:t>9/21/2023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235AE0-EC78-4F4F-953E-5F85DF9AD62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AD79A2-B64A-40CD-A099-94E37F023CBB}" type="datetimeFigureOut">
              <a:rPr lang="en-US" smtClean="0"/>
              <a:t>9/21/2023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235AE0-EC78-4F4F-953E-5F85DF9AD62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0AD79A2-B64A-40CD-A099-94E37F023CBB}" type="datetimeFigureOut">
              <a:rPr lang="en-US" smtClean="0"/>
              <a:t>9/21/2023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235AE0-EC78-4F4F-953E-5F85DF9AD62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76672" y="984738"/>
            <a:ext cx="8915399" cy="2554685"/>
          </a:xfrm>
        </p:spPr>
        <p:txBody>
          <a:bodyPr/>
          <a:lstStyle/>
          <a:p>
            <a:r>
              <a:rPr lang="en-US" dirty="0" smtClean="0"/>
              <a:t>GENERATIONS OF COMPUTER</a:t>
            </a:r>
            <a:endParaRPr lang="en-US" dirty="0"/>
          </a:p>
        </p:txBody>
      </p:sp>
      <p:sp>
        <p:nvSpPr>
          <p:cNvPr id="3" name="Subtitle 2"/>
          <p:cNvSpPr>
            <a:spLocks noGrp="1"/>
          </p:cNvSpPr>
          <p:nvPr>
            <p:ph type="subTitle" idx="1"/>
          </p:nvPr>
        </p:nvSpPr>
        <p:spPr>
          <a:xfrm>
            <a:off x="7734300" y="5334627"/>
            <a:ext cx="8915399" cy="1126283"/>
          </a:xfrm>
        </p:spPr>
        <p:txBody>
          <a:bodyPr>
            <a:normAutofit/>
          </a:bodyPr>
          <a:lstStyle/>
          <a:p>
            <a:r>
              <a:rPr lang="en-US" sz="2000" b="1" dirty="0" smtClean="0"/>
              <a:t>KALSOOM INAMULLAH </a:t>
            </a:r>
          </a:p>
          <a:p>
            <a:r>
              <a:rPr lang="en-US" sz="2000" b="1" dirty="0" smtClean="0"/>
              <a:t>ZARAFSHA</a:t>
            </a:r>
            <a:endParaRPr lang="en-US" sz="2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050427" y="1414680"/>
            <a:ext cx="10454185" cy="434567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425" y="349155"/>
            <a:ext cx="8911687" cy="1280890"/>
          </a:xfrm>
        </p:spPr>
        <p:txBody>
          <a:bodyPr/>
          <a:lstStyle/>
          <a:p>
            <a:r>
              <a:rPr lang="en-US" sz="4400"/>
              <a:t>FOURTH GENERATION</a:t>
            </a:r>
            <a:endParaRPr lang="en-US"/>
          </a:p>
        </p:txBody>
      </p:sp>
      <p:sp>
        <p:nvSpPr>
          <p:cNvPr id="3" name="Content Placeholder 2"/>
          <p:cNvSpPr>
            <a:spLocks noGrp="1"/>
          </p:cNvSpPr>
          <p:nvPr>
            <p:ph idx="1"/>
          </p:nvPr>
        </p:nvSpPr>
        <p:spPr>
          <a:xfrm>
            <a:off x="1636395" y="1311275"/>
            <a:ext cx="10113010" cy="5004435"/>
          </a:xfrm>
        </p:spPr>
        <p:txBody>
          <a:bodyPr>
            <a:normAutofit/>
          </a:bodyPr>
          <a:lstStyle/>
          <a:p>
            <a:r>
              <a:rPr lang="en-US" sz="2000" dirty="0" smtClean="0"/>
              <a:t>1971- 2010</a:t>
            </a:r>
          </a:p>
          <a:p>
            <a:r>
              <a:rPr lang="en-US" sz="2000" dirty="0"/>
              <a:t>The microprocessor brought the fourth generation of computers, as thousands of integrated circuits equivalent to about millions of transistors were assembled and brought the whole central processing unit and other fundamental elements of the machine into a small chip called a </a:t>
            </a:r>
            <a:r>
              <a:rPr lang="en-US" sz="2000" dirty="0" smtClean="0"/>
              <a:t>microprocessor.</a:t>
            </a:r>
            <a:endParaRPr lang="en-US" sz="2000" dirty="0"/>
          </a:p>
          <a:p>
            <a:r>
              <a:rPr lang="en-US" sz="2000" dirty="0"/>
              <a:t>These computers used Very Large Scale Integrated circuits technology also called VLSI technology. After the invention, the microprocessor began to used in computing machines in the fourth and fifth generations of computers</a:t>
            </a:r>
            <a:r>
              <a:rPr lang="en-US" sz="2000" dirty="0" smtClean="0"/>
              <a:t>.</a:t>
            </a:r>
          </a:p>
          <a:p>
            <a:r>
              <a:rPr lang="en-US" sz="2000" dirty="0"/>
              <a:t> </a:t>
            </a:r>
            <a:r>
              <a:rPr lang="en-US" sz="2000" dirty="0" smtClean="0"/>
              <a:t>The </a:t>
            </a:r>
            <a:r>
              <a:rPr lang="en-US" sz="2000" dirty="0"/>
              <a:t>first microprocessor was the Intel 4004, manufactured in 1971, initially for an electronic calculator. Whereas the computers of the first generation filled an entire room, while now the 4th generation ‘microprocessors’ fit in the palm of the hand.</a:t>
            </a:r>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a:xfrm>
            <a:off x="1551530" y="1646693"/>
            <a:ext cx="9953082" cy="5108949"/>
          </a:xfrm>
        </p:spPr>
        <p:txBody>
          <a:bodyPr>
            <a:normAutofit/>
          </a:bodyPr>
          <a:lstStyle/>
          <a:p>
            <a:r>
              <a:rPr lang="en-US" sz="2000" dirty="0"/>
              <a:t>The high-level language like C, C ++, Java, PHP, Python, Visual Basic, was utilized to compose programs in the computers of the fourth generation</a:t>
            </a:r>
            <a:r>
              <a:rPr lang="en-US" sz="2000" dirty="0" smtClean="0"/>
              <a:t>.</a:t>
            </a:r>
          </a:p>
          <a:p>
            <a:r>
              <a:rPr lang="en-US" sz="2000" dirty="0"/>
              <a:t>This generation of computers used an operating system based on the graphical user interface (GUI</a:t>
            </a:r>
            <a:r>
              <a:rPr lang="en-US" sz="2000" dirty="0" smtClean="0"/>
              <a:t>).</a:t>
            </a:r>
          </a:p>
          <a:p>
            <a:r>
              <a:rPr lang="en-US" sz="2000" dirty="0"/>
              <a:t> These computers </a:t>
            </a:r>
            <a:r>
              <a:rPr lang="en-US" sz="2000" dirty="0" smtClean="0"/>
              <a:t>were more faster and </a:t>
            </a:r>
            <a:r>
              <a:rPr lang="en-US" sz="2000" dirty="0"/>
              <a:t>less expensive </a:t>
            </a:r>
            <a:r>
              <a:rPr lang="en-US" sz="2000" dirty="0" smtClean="0"/>
              <a:t>can be </a:t>
            </a:r>
            <a:r>
              <a:rPr lang="en-US" sz="2000" dirty="0"/>
              <a:t>put on a table or desk. Which marked the </a:t>
            </a:r>
            <a:r>
              <a:rPr lang="en-US" sz="2000" dirty="0" smtClean="0"/>
              <a:t>era </a:t>
            </a:r>
            <a:r>
              <a:rPr lang="en-US" sz="2000" dirty="0"/>
              <a:t>of personal computers.</a:t>
            </a:r>
          </a:p>
          <a:p>
            <a:r>
              <a:rPr lang="en-US" sz="2000" dirty="0"/>
              <a:t>Desktops, Laptops, Workstations, Tablets, </a:t>
            </a:r>
            <a:r>
              <a:rPr lang="en-US" sz="2000" dirty="0" err="1"/>
              <a:t>Chromebooks</a:t>
            </a:r>
            <a:r>
              <a:rPr lang="en-US" sz="2000" dirty="0"/>
              <a:t>, and Smartphones, are examples of the fourth generation of computers.</a:t>
            </a:r>
          </a:p>
          <a:p>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173" y="296563"/>
            <a:ext cx="8911687" cy="1280890"/>
          </a:xfrm>
        </p:spPr>
        <p:txBody>
          <a:bodyPr>
            <a:normAutofit/>
          </a:bodyPr>
          <a:lstStyle/>
          <a:p>
            <a:r>
              <a:rPr lang="en-US" sz="4400" dirty="0" smtClean="0"/>
              <a:t>MICROPROCESSOR</a:t>
            </a:r>
            <a:endParaRPr lang="en-US" sz="4400" dirty="0"/>
          </a:p>
        </p:txBody>
      </p:sp>
      <p:sp>
        <p:nvSpPr>
          <p:cNvPr id="3" name="Content Placeholder 2"/>
          <p:cNvSpPr>
            <a:spLocks noGrp="1"/>
          </p:cNvSpPr>
          <p:nvPr>
            <p:ph idx="1"/>
          </p:nvPr>
        </p:nvSpPr>
        <p:spPr>
          <a:xfrm>
            <a:off x="1378423" y="1382972"/>
            <a:ext cx="10331356" cy="5017827"/>
          </a:xfrm>
        </p:spPr>
        <p:txBody>
          <a:bodyPr>
            <a:normAutofit/>
          </a:bodyPr>
          <a:lstStyle/>
          <a:p>
            <a:r>
              <a:rPr lang="en-US" sz="2000" dirty="0"/>
              <a:t>Computer's </a:t>
            </a:r>
            <a:r>
              <a:rPr lang="en-US" sz="2000" dirty="0" smtClean="0"/>
              <a:t>CPU built </a:t>
            </a:r>
            <a:r>
              <a:rPr lang="en-US" sz="2000" dirty="0"/>
              <a:t>on a single Integrated Circuit (IC) is called a </a:t>
            </a:r>
            <a:r>
              <a:rPr lang="en-US" sz="2000" dirty="0" smtClean="0"/>
              <a:t>microprocessor. It </a:t>
            </a:r>
            <a:r>
              <a:rPr lang="en-US" sz="2000" dirty="0"/>
              <a:t>contains millions of tiny components like transistors, registers, and diodes that work together</a:t>
            </a:r>
            <a:r>
              <a:rPr lang="en-US" sz="2000" dirty="0" smtClean="0"/>
              <a:t>.</a:t>
            </a:r>
          </a:p>
          <a:p>
            <a:r>
              <a:rPr lang="en-US" sz="2000" dirty="0" smtClean="0"/>
              <a:t>It perform various tasks involved in data processing as well as arithmetic and logical operations.</a:t>
            </a:r>
          </a:p>
          <a:p>
            <a:r>
              <a:rPr lang="en-US" sz="2000" dirty="0" smtClean="0"/>
              <a:t>The </a:t>
            </a:r>
            <a:r>
              <a:rPr lang="en-US" sz="2000" dirty="0"/>
              <a:t>microprocessor follows a sequence to execute the instruction: Fetch, Decode, and then Execute.</a:t>
            </a:r>
            <a:endParaRPr lang="en-US" sz="2000" dirty="0" smtClean="0"/>
          </a:p>
          <a:p>
            <a:r>
              <a:rPr lang="en-US" sz="2000" dirty="0" smtClean="0"/>
              <a:t>Initially</a:t>
            </a:r>
            <a:r>
              <a:rPr lang="en-US" sz="2000" dirty="0"/>
              <a:t>, the instructions are stored in the storage memory of the computer in sequential order. The microprocessor fetches those instructions from the stored area (memory), then decodes it and executes those instructions till STOP instruction is met. Then, it sends the result in binary form to the output port. Between these processes, the register stores the temporary data and ALU (Arithmetic and Logic Unit) performs the computing functions.</a:t>
            </a:r>
          </a:p>
        </p:txBody>
      </p:sp>
    </p:spTree>
    <p:extLst>
      <p:ext uri="{BB962C8B-B14F-4D97-AF65-F5344CB8AC3E}">
        <p14:creationId xmlns:p14="http://schemas.microsoft.com/office/powerpoint/2010/main" val="4167083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4600565"/>
              </p:ext>
            </p:extLst>
          </p:nvPr>
        </p:nvGraphicFramePr>
        <p:xfrm>
          <a:off x="1392074" y="1228298"/>
          <a:ext cx="10112537" cy="4940490"/>
        </p:xfrm>
        <a:graphic>
          <a:graphicData uri="http://schemas.openxmlformats.org/drawingml/2006/table">
            <a:tbl>
              <a:tblPr firstRow="1" bandRow="1">
                <a:tableStyleId>{5C22544A-7EE6-4342-B048-85BDC9FD1C3A}</a:tableStyleId>
              </a:tblPr>
              <a:tblGrid>
                <a:gridCol w="1501251"/>
                <a:gridCol w="1388046"/>
                <a:gridCol w="1300563"/>
                <a:gridCol w="1364776"/>
                <a:gridCol w="1668605"/>
                <a:gridCol w="1444648"/>
                <a:gridCol w="1444648"/>
              </a:tblGrid>
              <a:tr h="823415">
                <a:tc>
                  <a:txBody>
                    <a:bodyPr/>
                    <a:lstStyle/>
                    <a:p>
                      <a:r>
                        <a:rPr lang="en-US" dirty="0" smtClean="0"/>
                        <a:t>Generation</a:t>
                      </a:r>
                      <a:endParaRPr lang="en-US" dirty="0"/>
                    </a:p>
                  </a:txBody>
                  <a:tcPr/>
                </a:tc>
                <a:tc>
                  <a:txBody>
                    <a:bodyPr/>
                    <a:lstStyle/>
                    <a:p>
                      <a:r>
                        <a:rPr lang="en-US" dirty="0" smtClean="0"/>
                        <a:t>Era</a:t>
                      </a:r>
                      <a:endParaRPr lang="en-US" dirty="0"/>
                    </a:p>
                  </a:txBody>
                  <a:tcPr/>
                </a:tc>
                <a:tc>
                  <a:txBody>
                    <a:bodyPr/>
                    <a:lstStyle/>
                    <a:p>
                      <a:r>
                        <a:rPr lang="en-US" dirty="0" smtClean="0"/>
                        <a:t>Chip size</a:t>
                      </a:r>
                      <a:endParaRPr lang="en-US" dirty="0"/>
                    </a:p>
                  </a:txBody>
                  <a:tcPr/>
                </a:tc>
                <a:tc>
                  <a:txBody>
                    <a:bodyPr/>
                    <a:lstStyle/>
                    <a:p>
                      <a:r>
                        <a:rPr lang="en-US" dirty="0" smtClean="0"/>
                        <a:t>Word</a:t>
                      </a:r>
                      <a:r>
                        <a:rPr lang="en-US" baseline="0" dirty="0" smtClean="0"/>
                        <a:t> size</a:t>
                      </a:r>
                      <a:endParaRPr lang="en-US" dirty="0"/>
                    </a:p>
                  </a:txBody>
                  <a:tcPr/>
                </a:tc>
                <a:tc>
                  <a:txBody>
                    <a:bodyPr/>
                    <a:lstStyle/>
                    <a:p>
                      <a:r>
                        <a:rPr lang="en-US" dirty="0" smtClean="0"/>
                        <a:t>Maximum memory size</a:t>
                      </a:r>
                      <a:endParaRPr lang="en-US" dirty="0"/>
                    </a:p>
                  </a:txBody>
                  <a:tcPr/>
                </a:tc>
                <a:tc>
                  <a:txBody>
                    <a:bodyPr/>
                    <a:lstStyle/>
                    <a:p>
                      <a:r>
                        <a:rPr lang="en-US" dirty="0" smtClean="0"/>
                        <a:t>core</a:t>
                      </a:r>
                      <a:endParaRPr lang="en-US" dirty="0"/>
                    </a:p>
                  </a:txBody>
                  <a:tcPr/>
                </a:tc>
                <a:tc>
                  <a:txBody>
                    <a:bodyPr/>
                    <a:lstStyle/>
                    <a:p>
                      <a:r>
                        <a:rPr lang="en-US" dirty="0" smtClean="0"/>
                        <a:t>Example</a:t>
                      </a:r>
                      <a:endParaRPr lang="en-US" dirty="0"/>
                    </a:p>
                  </a:txBody>
                  <a:tcPr/>
                </a:tc>
              </a:tr>
              <a:tr h="823415">
                <a:tc>
                  <a:txBody>
                    <a:bodyPr/>
                    <a:lstStyle/>
                    <a:p>
                      <a:r>
                        <a:rPr lang="en-US" sz="2000" dirty="0" smtClean="0"/>
                        <a:t>    First</a:t>
                      </a:r>
                      <a:endParaRPr lang="en-US" sz="2000" dirty="0"/>
                    </a:p>
                  </a:txBody>
                  <a:tcPr/>
                </a:tc>
                <a:tc>
                  <a:txBody>
                    <a:bodyPr/>
                    <a:lstStyle/>
                    <a:p>
                      <a:r>
                        <a:rPr lang="en-US" dirty="0" smtClean="0"/>
                        <a:t>1971-1973</a:t>
                      </a:r>
                      <a:endParaRPr lang="en-US" dirty="0"/>
                    </a:p>
                  </a:txBody>
                  <a:tcPr/>
                </a:tc>
                <a:tc>
                  <a:txBody>
                    <a:bodyPr/>
                    <a:lstStyle/>
                    <a:p>
                      <a:r>
                        <a:rPr lang="en-US" dirty="0" smtClean="0"/>
                        <a:t>    </a:t>
                      </a:r>
                      <a:r>
                        <a:rPr lang="en-US" sz="2000" dirty="0" smtClean="0"/>
                        <a:t>LSI</a:t>
                      </a:r>
                      <a:endParaRPr lang="en-US" dirty="0"/>
                    </a:p>
                  </a:txBody>
                  <a:tcPr/>
                </a:tc>
                <a:tc>
                  <a:txBody>
                    <a:bodyPr/>
                    <a:lstStyle/>
                    <a:p>
                      <a:r>
                        <a:rPr lang="en-US" dirty="0" smtClean="0"/>
                        <a:t>    4-bit</a:t>
                      </a:r>
                      <a:endParaRPr lang="en-US" dirty="0"/>
                    </a:p>
                  </a:txBody>
                  <a:tcPr/>
                </a:tc>
                <a:tc>
                  <a:txBody>
                    <a:bodyPr/>
                    <a:lstStyle/>
                    <a:p>
                      <a:r>
                        <a:rPr lang="en-US" dirty="0" smtClean="0"/>
                        <a:t>      </a:t>
                      </a:r>
                      <a:r>
                        <a:rPr lang="en-US" sz="2000" dirty="0" smtClean="0"/>
                        <a:t>1KB</a:t>
                      </a:r>
                      <a:endParaRPr lang="en-US" dirty="0"/>
                    </a:p>
                  </a:txBody>
                  <a:tcPr/>
                </a:tc>
                <a:tc>
                  <a:txBody>
                    <a:bodyPr/>
                    <a:lstStyle/>
                    <a:p>
                      <a:r>
                        <a:rPr lang="en-US" dirty="0" smtClean="0"/>
                        <a:t>  </a:t>
                      </a:r>
                      <a:r>
                        <a:rPr lang="en-US" sz="2000" dirty="0" smtClean="0"/>
                        <a:t>Single</a:t>
                      </a:r>
                      <a:endParaRPr lang="en-US" sz="2000" dirty="0"/>
                    </a:p>
                  </a:txBody>
                  <a:tcPr/>
                </a:tc>
                <a:tc>
                  <a:txBody>
                    <a:bodyPr/>
                    <a:lstStyle/>
                    <a:p>
                      <a:r>
                        <a:rPr lang="en-US" sz="2000" dirty="0" smtClean="0"/>
                        <a:t> Intel 8080</a:t>
                      </a:r>
                      <a:endParaRPr lang="en-US" sz="2000" dirty="0"/>
                    </a:p>
                  </a:txBody>
                  <a:tcPr/>
                </a:tc>
              </a:tr>
              <a:tr h="823415">
                <a:tc>
                  <a:txBody>
                    <a:bodyPr/>
                    <a:lstStyle/>
                    <a:p>
                      <a:r>
                        <a:rPr lang="en-US" dirty="0" smtClean="0"/>
                        <a:t>  Second</a:t>
                      </a:r>
                      <a:endParaRPr lang="en-US" dirty="0"/>
                    </a:p>
                  </a:txBody>
                  <a:tcPr/>
                </a:tc>
                <a:tc>
                  <a:txBody>
                    <a:bodyPr/>
                    <a:lstStyle/>
                    <a:p>
                      <a:r>
                        <a:rPr lang="en-US" dirty="0" smtClean="0"/>
                        <a:t>1974-1978</a:t>
                      </a:r>
                      <a:endParaRPr lang="en-US" dirty="0"/>
                    </a:p>
                  </a:txBody>
                  <a:tcPr/>
                </a:tc>
                <a:tc>
                  <a:txBody>
                    <a:bodyPr/>
                    <a:lstStyle/>
                    <a:p>
                      <a:r>
                        <a:rPr lang="en-US" sz="2000" dirty="0" smtClean="0"/>
                        <a:t>   LSI</a:t>
                      </a:r>
                      <a:endParaRPr lang="en-US" sz="2000" dirty="0"/>
                    </a:p>
                  </a:txBody>
                  <a:tcPr/>
                </a:tc>
                <a:tc>
                  <a:txBody>
                    <a:bodyPr/>
                    <a:lstStyle/>
                    <a:p>
                      <a:r>
                        <a:rPr lang="en-US" dirty="0" smtClean="0"/>
                        <a:t>    8-bit</a:t>
                      </a:r>
                      <a:endParaRPr lang="en-US" dirty="0"/>
                    </a:p>
                  </a:txBody>
                  <a:tcPr/>
                </a:tc>
                <a:tc>
                  <a:txBody>
                    <a:bodyPr/>
                    <a:lstStyle/>
                    <a:p>
                      <a:r>
                        <a:rPr lang="en-US" dirty="0" smtClean="0"/>
                        <a:t>     </a:t>
                      </a:r>
                      <a:r>
                        <a:rPr lang="en-US" sz="2000" dirty="0" smtClean="0"/>
                        <a:t>1MB</a:t>
                      </a:r>
                      <a:endParaRPr lang="en-US" dirty="0"/>
                    </a:p>
                  </a:txBody>
                  <a:tcPr/>
                </a:tc>
                <a:tc>
                  <a:txBody>
                    <a:bodyPr/>
                    <a:lstStyle/>
                    <a:p>
                      <a:r>
                        <a:rPr lang="en-US" dirty="0" smtClean="0"/>
                        <a:t>  </a:t>
                      </a:r>
                      <a:r>
                        <a:rPr lang="en-US" sz="2000" dirty="0" smtClean="0"/>
                        <a:t>Single</a:t>
                      </a:r>
                      <a:endParaRPr lang="en-US" dirty="0"/>
                    </a:p>
                  </a:txBody>
                  <a:tcPr/>
                </a:tc>
                <a:tc>
                  <a:txBody>
                    <a:bodyPr/>
                    <a:lstStyle/>
                    <a:p>
                      <a:r>
                        <a:rPr lang="en-US" sz="2000" dirty="0" smtClean="0"/>
                        <a:t> Intel 8085</a:t>
                      </a:r>
                      <a:endParaRPr lang="en-US" sz="2000" dirty="0"/>
                    </a:p>
                  </a:txBody>
                  <a:tcPr/>
                </a:tc>
              </a:tr>
              <a:tr h="823415">
                <a:tc>
                  <a:txBody>
                    <a:bodyPr/>
                    <a:lstStyle/>
                    <a:p>
                      <a:r>
                        <a:rPr lang="en-US" dirty="0" smtClean="0"/>
                        <a:t>    Third</a:t>
                      </a:r>
                      <a:endParaRPr lang="en-US" dirty="0"/>
                    </a:p>
                  </a:txBody>
                  <a:tcPr/>
                </a:tc>
                <a:tc>
                  <a:txBody>
                    <a:bodyPr/>
                    <a:lstStyle/>
                    <a:p>
                      <a:r>
                        <a:rPr lang="en-US" dirty="0" smtClean="0"/>
                        <a:t>1979-1980</a:t>
                      </a:r>
                      <a:endParaRPr lang="en-US" dirty="0"/>
                    </a:p>
                  </a:txBody>
                  <a:tcPr/>
                </a:tc>
                <a:tc>
                  <a:txBody>
                    <a:bodyPr/>
                    <a:lstStyle/>
                    <a:p>
                      <a:r>
                        <a:rPr lang="en-US" sz="2000" dirty="0" smtClean="0"/>
                        <a:t>  VLSI</a:t>
                      </a:r>
                      <a:endParaRPr lang="en-US" sz="2000" dirty="0"/>
                    </a:p>
                  </a:txBody>
                  <a:tcPr/>
                </a:tc>
                <a:tc>
                  <a:txBody>
                    <a:bodyPr/>
                    <a:lstStyle/>
                    <a:p>
                      <a:r>
                        <a:rPr lang="en-US" dirty="0" smtClean="0"/>
                        <a:t>   16-bit</a:t>
                      </a:r>
                      <a:endParaRPr lang="en-US" dirty="0"/>
                    </a:p>
                  </a:txBody>
                  <a:tcPr/>
                </a:tc>
                <a:tc>
                  <a:txBody>
                    <a:bodyPr/>
                    <a:lstStyle/>
                    <a:p>
                      <a:r>
                        <a:rPr lang="en-US" sz="2000" dirty="0" smtClean="0"/>
                        <a:t>    16MB</a:t>
                      </a:r>
                      <a:endParaRPr lang="en-US" sz="2000" dirty="0"/>
                    </a:p>
                  </a:txBody>
                  <a:tcPr/>
                </a:tc>
                <a:tc>
                  <a:txBody>
                    <a:bodyPr/>
                    <a:lstStyle/>
                    <a:p>
                      <a:r>
                        <a:rPr lang="en-US" dirty="0" smtClean="0"/>
                        <a:t>  </a:t>
                      </a:r>
                      <a:r>
                        <a:rPr lang="en-US" sz="2000" dirty="0" smtClean="0"/>
                        <a:t>Single</a:t>
                      </a:r>
                      <a:endParaRPr lang="en-US" dirty="0"/>
                    </a:p>
                  </a:txBody>
                  <a:tcPr/>
                </a:tc>
                <a:tc>
                  <a:txBody>
                    <a:bodyPr/>
                    <a:lstStyle/>
                    <a:p>
                      <a:r>
                        <a:rPr lang="en-US" sz="2000" dirty="0" smtClean="0"/>
                        <a:t> Intel 8086</a:t>
                      </a:r>
                      <a:endParaRPr lang="en-US" sz="2000" dirty="0"/>
                    </a:p>
                  </a:txBody>
                  <a:tcPr/>
                </a:tc>
              </a:tr>
              <a:tr h="823415">
                <a:tc>
                  <a:txBody>
                    <a:bodyPr/>
                    <a:lstStyle/>
                    <a:p>
                      <a:r>
                        <a:rPr lang="en-US" dirty="0" smtClean="0"/>
                        <a:t>    Forth</a:t>
                      </a:r>
                      <a:endParaRPr lang="en-US" dirty="0"/>
                    </a:p>
                  </a:txBody>
                  <a:tcPr/>
                </a:tc>
                <a:tc>
                  <a:txBody>
                    <a:bodyPr/>
                    <a:lstStyle/>
                    <a:p>
                      <a:r>
                        <a:rPr lang="en-US" dirty="0" smtClean="0"/>
                        <a:t>1981-1995</a:t>
                      </a:r>
                      <a:endParaRPr lang="en-US" dirty="0"/>
                    </a:p>
                  </a:txBody>
                  <a:tcPr/>
                </a:tc>
                <a:tc>
                  <a:txBody>
                    <a:bodyPr/>
                    <a:lstStyle/>
                    <a:p>
                      <a:r>
                        <a:rPr lang="en-US" sz="2000" dirty="0" smtClean="0"/>
                        <a:t>  VLSI</a:t>
                      </a:r>
                      <a:endParaRPr lang="en-US" sz="2000" dirty="0"/>
                    </a:p>
                  </a:txBody>
                  <a:tcPr/>
                </a:tc>
                <a:tc>
                  <a:txBody>
                    <a:bodyPr/>
                    <a:lstStyle/>
                    <a:p>
                      <a:r>
                        <a:rPr lang="en-US" dirty="0" smtClean="0"/>
                        <a:t>   32-bit</a:t>
                      </a:r>
                      <a:endParaRPr lang="en-US" dirty="0"/>
                    </a:p>
                  </a:txBody>
                  <a:tcPr/>
                </a:tc>
                <a:tc>
                  <a:txBody>
                    <a:bodyPr/>
                    <a:lstStyle/>
                    <a:p>
                      <a:r>
                        <a:rPr lang="en-US" dirty="0" smtClean="0"/>
                        <a:t>     </a:t>
                      </a:r>
                      <a:r>
                        <a:rPr lang="en-US" sz="2000" dirty="0" smtClean="0"/>
                        <a:t>4GB</a:t>
                      </a:r>
                      <a:endParaRPr lang="en-US" dirty="0"/>
                    </a:p>
                  </a:txBody>
                  <a:tcPr/>
                </a:tc>
                <a:tc>
                  <a:txBody>
                    <a:bodyPr/>
                    <a:lstStyle/>
                    <a:p>
                      <a:r>
                        <a:rPr lang="en-US" dirty="0" smtClean="0"/>
                        <a:t>  </a:t>
                      </a:r>
                      <a:r>
                        <a:rPr lang="en-US" sz="2000" dirty="0" smtClean="0"/>
                        <a:t>Single</a:t>
                      </a:r>
                      <a:endParaRPr lang="en-US" dirty="0"/>
                    </a:p>
                  </a:txBody>
                  <a:tcPr/>
                </a:tc>
                <a:tc>
                  <a:txBody>
                    <a:bodyPr/>
                    <a:lstStyle/>
                    <a:p>
                      <a:r>
                        <a:rPr lang="en-US" sz="2000" dirty="0" smtClean="0"/>
                        <a:t>Motorola 68030</a:t>
                      </a:r>
                      <a:endParaRPr lang="en-US" sz="2000" dirty="0"/>
                    </a:p>
                  </a:txBody>
                  <a:tcPr/>
                </a:tc>
              </a:tr>
              <a:tr h="823415">
                <a:tc>
                  <a:txBody>
                    <a:bodyPr/>
                    <a:lstStyle/>
                    <a:p>
                      <a:r>
                        <a:rPr lang="en-US" dirty="0" smtClean="0"/>
                        <a:t>    Fifth</a:t>
                      </a:r>
                      <a:endParaRPr lang="en-US" dirty="0"/>
                    </a:p>
                  </a:txBody>
                  <a:tcPr/>
                </a:tc>
                <a:tc>
                  <a:txBody>
                    <a:bodyPr/>
                    <a:lstStyle/>
                    <a:p>
                      <a:r>
                        <a:rPr lang="en-US" dirty="0" smtClean="0"/>
                        <a:t>1995-present</a:t>
                      </a:r>
                      <a:endParaRPr lang="en-US" dirty="0"/>
                    </a:p>
                  </a:txBody>
                  <a:tcPr/>
                </a:tc>
                <a:tc>
                  <a:txBody>
                    <a:bodyPr/>
                    <a:lstStyle/>
                    <a:p>
                      <a:r>
                        <a:rPr lang="en-US" dirty="0" smtClean="0"/>
                        <a:t>   </a:t>
                      </a:r>
                      <a:r>
                        <a:rPr lang="en-US" sz="2000" dirty="0" smtClean="0"/>
                        <a:t>SLSI</a:t>
                      </a:r>
                      <a:endParaRPr lang="en-US" sz="2000" dirty="0"/>
                    </a:p>
                  </a:txBody>
                  <a:tcPr/>
                </a:tc>
                <a:tc>
                  <a:txBody>
                    <a:bodyPr/>
                    <a:lstStyle/>
                    <a:p>
                      <a:r>
                        <a:rPr lang="en-US" dirty="0" smtClean="0"/>
                        <a:t>   64-bit</a:t>
                      </a:r>
                      <a:endParaRPr lang="en-US" dirty="0"/>
                    </a:p>
                  </a:txBody>
                  <a:tcPr/>
                </a:tc>
                <a:tc>
                  <a:txBody>
                    <a:bodyPr/>
                    <a:lstStyle/>
                    <a:p>
                      <a:r>
                        <a:rPr lang="en-US" sz="2000" dirty="0" smtClean="0"/>
                        <a:t>     64GB</a:t>
                      </a:r>
                      <a:endParaRPr lang="en-US" sz="2000" dirty="0"/>
                    </a:p>
                  </a:txBody>
                  <a:tcPr/>
                </a:tc>
                <a:tc>
                  <a:txBody>
                    <a:bodyPr/>
                    <a:lstStyle/>
                    <a:p>
                      <a:r>
                        <a:rPr lang="en-US" dirty="0" smtClean="0"/>
                        <a:t> </a:t>
                      </a:r>
                      <a:r>
                        <a:rPr lang="en-US" sz="2000" dirty="0" smtClean="0"/>
                        <a:t>Multicore</a:t>
                      </a:r>
                      <a:endParaRPr lang="en-US" sz="2000" dirty="0"/>
                    </a:p>
                  </a:txBody>
                  <a:tcPr/>
                </a:tc>
                <a:tc>
                  <a:txBody>
                    <a:bodyPr/>
                    <a:lstStyle/>
                    <a:p>
                      <a:r>
                        <a:rPr lang="en-US" sz="2000" dirty="0" smtClean="0"/>
                        <a:t>Pentium</a:t>
                      </a:r>
                      <a:endParaRPr lang="en-US" sz="2000" dirty="0"/>
                    </a:p>
                  </a:txBody>
                  <a:tcPr/>
                </a:tc>
              </a:tr>
            </a:tbl>
          </a:graphicData>
        </a:graphic>
      </p:graphicFrame>
    </p:spTree>
    <p:extLst>
      <p:ext uri="{BB962C8B-B14F-4D97-AF65-F5344CB8AC3E}">
        <p14:creationId xmlns:p14="http://schemas.microsoft.com/office/powerpoint/2010/main" val="2118541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5820" y="296564"/>
            <a:ext cx="8911687" cy="1280890"/>
          </a:xfrm>
        </p:spPr>
        <p:txBody>
          <a:bodyPr>
            <a:normAutofit/>
          </a:bodyPr>
          <a:lstStyle/>
          <a:p>
            <a:r>
              <a:rPr lang="en-US" sz="4400" dirty="0" smtClean="0"/>
              <a:t>FIFTH GENERATION</a:t>
            </a:r>
            <a:endParaRPr lang="en-US" sz="4400" dirty="0"/>
          </a:p>
        </p:txBody>
      </p:sp>
      <p:sp>
        <p:nvSpPr>
          <p:cNvPr id="3" name="Content Placeholder 2"/>
          <p:cNvSpPr>
            <a:spLocks noGrp="1"/>
          </p:cNvSpPr>
          <p:nvPr>
            <p:ph idx="1"/>
          </p:nvPr>
        </p:nvSpPr>
        <p:spPr>
          <a:xfrm>
            <a:off x="1702106" y="1178256"/>
            <a:ext cx="9721069" cy="5195248"/>
          </a:xfrm>
        </p:spPr>
        <p:txBody>
          <a:bodyPr>
            <a:normAutofit/>
          </a:bodyPr>
          <a:lstStyle/>
          <a:p>
            <a:r>
              <a:rPr lang="en-US" sz="2000" dirty="0"/>
              <a:t>Artificial intelligence is the name of the fifth as well as the latest generation of computers based on ULSI (Ultra Large Scale Integration) </a:t>
            </a:r>
            <a:r>
              <a:rPr lang="en-US" sz="2000" dirty="0" smtClean="0"/>
              <a:t>technology.</a:t>
            </a:r>
          </a:p>
          <a:p>
            <a:r>
              <a:rPr lang="en-US" sz="2000" dirty="0"/>
              <a:t>Fifth-generation computer </a:t>
            </a:r>
            <a:r>
              <a:rPr lang="en-US" sz="2000" dirty="0" smtClean="0"/>
              <a:t>technology </a:t>
            </a:r>
            <a:r>
              <a:rPr lang="en-US" sz="2000" dirty="0"/>
              <a:t>is still in development, though there are some applications, such as voice recognition, that are being used today</a:t>
            </a:r>
            <a:r>
              <a:rPr lang="en-US" sz="2000" dirty="0" smtClean="0"/>
              <a:t>.</a:t>
            </a:r>
          </a:p>
          <a:p>
            <a:r>
              <a:rPr lang="en-US" sz="2000" dirty="0" smtClean="0"/>
              <a:t>Computers are made </a:t>
            </a:r>
            <a:r>
              <a:rPr lang="en-US" sz="2000" dirty="0"/>
              <a:t>portable, powerful, lightweight</a:t>
            </a:r>
            <a:r>
              <a:rPr lang="en-US" sz="2000" dirty="0" smtClean="0"/>
              <a:t>, </a:t>
            </a:r>
            <a:r>
              <a:rPr lang="en-US" sz="2000" dirty="0"/>
              <a:t>comfortable with low electricity consumption</a:t>
            </a:r>
            <a:r>
              <a:rPr lang="en-US" sz="2000" dirty="0" smtClean="0"/>
              <a:t>.</a:t>
            </a:r>
          </a:p>
          <a:p>
            <a:r>
              <a:rPr lang="en-US" sz="2000" dirty="0"/>
              <a:t>This new information technology has greatly increased the size and working ability of the microprocessor, which has prompted the use of computers in the various fields of Entertainment, Accounting, Educational institutes, Film-making, Traffic-control, Business applications, and Hospitals, Engineering, Researches, Defense, etc.</a:t>
            </a:r>
          </a:p>
          <a:p>
            <a:r>
              <a:rPr lang="en-US" sz="2000" dirty="0" smtClean="0"/>
              <a:t>That’s </a:t>
            </a:r>
            <a:r>
              <a:rPr lang="en-US" sz="2000" dirty="0"/>
              <a:t>why a computer of the 5th generation is also known as the AI (Artificial Intelligence) generation of computers.</a:t>
            </a:r>
          </a:p>
        </p:txBody>
      </p:sp>
    </p:spTree>
    <p:extLst>
      <p:ext uri="{BB962C8B-B14F-4D97-AF65-F5344CB8AC3E}">
        <p14:creationId xmlns:p14="http://schemas.microsoft.com/office/powerpoint/2010/main" val="4238317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5253" y="201029"/>
            <a:ext cx="8911687" cy="1280890"/>
          </a:xfrm>
        </p:spPr>
        <p:txBody>
          <a:bodyPr/>
          <a:lstStyle/>
          <a:p>
            <a:endParaRPr lang="en-US"/>
          </a:p>
        </p:txBody>
      </p:sp>
      <p:sp>
        <p:nvSpPr>
          <p:cNvPr id="3" name="Content Placeholder 2"/>
          <p:cNvSpPr>
            <a:spLocks noGrp="1"/>
          </p:cNvSpPr>
          <p:nvPr>
            <p:ph idx="1"/>
          </p:nvPr>
        </p:nvSpPr>
        <p:spPr>
          <a:xfrm>
            <a:off x="1610436" y="1137313"/>
            <a:ext cx="9798642" cy="5304430"/>
          </a:xfrm>
        </p:spPr>
        <p:txBody>
          <a:bodyPr/>
          <a:lstStyle/>
          <a:p>
            <a:r>
              <a:rPr lang="en-US" sz="2000" dirty="0"/>
              <a:t>The processing speed </a:t>
            </a:r>
            <a:r>
              <a:rPr lang="en-US" sz="2000" dirty="0" smtClean="0"/>
              <a:t>in 5</a:t>
            </a:r>
            <a:r>
              <a:rPr lang="en-US" sz="2000" baseline="30000" dirty="0" smtClean="0"/>
              <a:t>th</a:t>
            </a:r>
            <a:r>
              <a:rPr lang="en-US" sz="2000" dirty="0" smtClean="0"/>
              <a:t> generation computers is </a:t>
            </a:r>
            <a:r>
              <a:rPr lang="en-US" sz="2000" dirty="0"/>
              <a:t>quite </a:t>
            </a:r>
            <a:r>
              <a:rPr lang="en-US" sz="2000" dirty="0" smtClean="0"/>
              <a:t>high, </a:t>
            </a:r>
            <a:r>
              <a:rPr lang="en-US" sz="2000" dirty="0"/>
              <a:t>can perform billions of calculations in a second</a:t>
            </a:r>
            <a:r>
              <a:rPr lang="en-US" dirty="0" smtClean="0"/>
              <a:t>.</a:t>
            </a:r>
          </a:p>
          <a:p>
            <a:r>
              <a:rPr lang="en-US" dirty="0"/>
              <a:t>Invention of the operating system such as </a:t>
            </a:r>
            <a:r>
              <a:rPr lang="en-US" dirty="0" smtClean="0"/>
              <a:t>Windows and  Macintosh.</a:t>
            </a:r>
          </a:p>
          <a:p>
            <a:r>
              <a:rPr lang="en-US" dirty="0"/>
              <a:t>The larger goals in AI is to indulge devices to:</a:t>
            </a:r>
          </a:p>
          <a:p>
            <a:pPr marL="0" indent="0">
              <a:buNone/>
            </a:pPr>
            <a:r>
              <a:rPr lang="en-US" dirty="0" smtClean="0"/>
              <a:t>      Understand </a:t>
            </a:r>
            <a:r>
              <a:rPr lang="en-US" dirty="0"/>
              <a:t>natural language</a:t>
            </a:r>
          </a:p>
          <a:p>
            <a:pPr marL="0" indent="0">
              <a:buNone/>
            </a:pPr>
            <a:r>
              <a:rPr lang="en-US" dirty="0" smtClean="0"/>
              <a:t>      Recognize </a:t>
            </a:r>
            <a:r>
              <a:rPr lang="en-US" dirty="0"/>
              <a:t>human speech</a:t>
            </a:r>
          </a:p>
          <a:p>
            <a:pPr marL="0" indent="0">
              <a:buNone/>
            </a:pPr>
            <a:r>
              <a:rPr lang="en-US" dirty="0" smtClean="0"/>
              <a:t>      See </a:t>
            </a:r>
            <a:r>
              <a:rPr lang="en-US" dirty="0"/>
              <a:t>the world in three-dimensional perspective</a:t>
            </a:r>
          </a:p>
          <a:p>
            <a:pPr marL="0" indent="0">
              <a:buNone/>
            </a:pPr>
            <a:r>
              <a:rPr lang="en-US" dirty="0" smtClean="0"/>
              <a:t>      Play </a:t>
            </a:r>
            <a:r>
              <a:rPr lang="en-US" dirty="0"/>
              <a:t>interactive games</a:t>
            </a:r>
          </a:p>
          <a:p>
            <a:pPr marL="0" indent="0">
              <a:buNone/>
            </a:pPr>
            <a:r>
              <a:rPr lang="en-US" dirty="0" smtClean="0"/>
              <a:t>      Implement </a:t>
            </a:r>
            <a:r>
              <a:rPr lang="en-US" dirty="0"/>
              <a:t>expert input in medical and other complex fields</a:t>
            </a:r>
          </a:p>
          <a:p>
            <a:pPr marL="0" indent="0">
              <a:buNone/>
            </a:pPr>
            <a:r>
              <a:rPr lang="en-US" dirty="0" smtClean="0"/>
              <a:t>      Exercise </a:t>
            </a:r>
            <a:r>
              <a:rPr lang="en-US" dirty="0"/>
              <a:t>heuristic classification analysis</a:t>
            </a:r>
          </a:p>
          <a:p>
            <a:pPr marL="0" indent="0">
              <a:buNone/>
            </a:pPr>
            <a:r>
              <a:rPr lang="en-US" smtClean="0"/>
              <a:t>      Implement </a:t>
            </a:r>
            <a:r>
              <a:rPr lang="en-US" dirty="0"/>
              <a:t>neural networks</a:t>
            </a:r>
          </a:p>
        </p:txBody>
      </p:sp>
    </p:spTree>
    <p:extLst>
      <p:ext uri="{BB962C8B-B14F-4D97-AF65-F5344CB8AC3E}">
        <p14:creationId xmlns:p14="http://schemas.microsoft.com/office/powerpoint/2010/main" val="3013809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249347"/>
          </a:xfrm>
        </p:spPr>
        <p:txBody>
          <a:bodyPr>
            <a:normAutofit fontScale="90000"/>
          </a:bodyPr>
          <a:lstStyle/>
          <a:p>
            <a:endParaRPr lang="en-US" dirty="0"/>
          </a:p>
        </p:txBody>
      </p:sp>
      <p:sp>
        <p:nvSpPr>
          <p:cNvPr id="3" name="Content Placeholder 2"/>
          <p:cNvSpPr>
            <a:spLocks noGrp="1"/>
          </p:cNvSpPr>
          <p:nvPr>
            <p:ph idx="1"/>
          </p:nvPr>
        </p:nvSpPr>
        <p:spPr>
          <a:xfrm>
            <a:off x="2019869" y="1241946"/>
            <a:ext cx="9484743" cy="5063320"/>
          </a:xfrm>
        </p:spPr>
        <p:txBody>
          <a:bodyPr/>
          <a:lstStyle/>
          <a:p>
            <a:r>
              <a:rPr lang="en-US" sz="2400" dirty="0"/>
              <a:t>Computer generations are based on </a:t>
            </a:r>
            <a:r>
              <a:rPr lang="en-US" sz="2400" dirty="0" smtClean="0"/>
              <a:t>major </a:t>
            </a:r>
            <a:r>
              <a:rPr lang="en-US" sz="2400" dirty="0"/>
              <a:t>technological changes in computers . With each new generation, computer circuitry, size, and parts have been </a:t>
            </a:r>
            <a:r>
              <a:rPr lang="en-US" sz="2400" dirty="0" smtClean="0"/>
              <a:t>miniaturized, </a:t>
            </a:r>
            <a:r>
              <a:rPr lang="en-US" sz="2400" dirty="0"/>
              <a:t>the processing and speed doubled, memory got larger, and usability and reliability improved</a:t>
            </a:r>
            <a:r>
              <a:rPr lang="en-US" dirty="0" smtClean="0"/>
              <a:t>.</a:t>
            </a:r>
          </a:p>
          <a:p>
            <a:r>
              <a:rPr lang="en-US" sz="2400" dirty="0"/>
              <a:t>There are five generations of computers identified, although the sixth generation could be in development now in the early 21st century</a:t>
            </a:r>
            <a:r>
              <a:rPr lang="en-US" dirty="0" smtClean="0"/>
              <a:t>.</a:t>
            </a:r>
          </a:p>
          <a:p>
            <a:r>
              <a:rPr lang="en-US" sz="2400" dirty="0"/>
              <a:t>Our computer journey started in 1940 with the vacuum tubes and goes to the AI (artificial intelligence) system which we use today.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90791"/>
          </a:xfrm>
        </p:spPr>
        <p:txBody>
          <a:bodyPr/>
          <a:lstStyle/>
          <a:p>
            <a:endParaRPr lang="en-US" dirty="0"/>
          </a:p>
        </p:txBody>
      </p:sp>
      <p:graphicFrame>
        <p:nvGraphicFramePr>
          <p:cNvPr id="4" name="Content Placeholder 3"/>
          <p:cNvGraphicFramePr>
            <a:graphicFrameLocks noGrp="1"/>
          </p:cNvGraphicFramePr>
          <p:nvPr>
            <p:ph idx="1"/>
          </p:nvPr>
        </p:nvGraphicFramePr>
        <p:xfrm>
          <a:off x="1992574" y="1514899"/>
          <a:ext cx="9512040" cy="4949592"/>
        </p:xfrm>
        <a:graphic>
          <a:graphicData uri="http://schemas.openxmlformats.org/drawingml/2006/table">
            <a:tbl>
              <a:tblPr firstRow="1" bandRow="1">
                <a:tableStyleId>{5C22544A-7EE6-4342-B048-85BDC9FD1C3A}</a:tableStyleId>
              </a:tblPr>
              <a:tblGrid>
                <a:gridCol w="3170680"/>
                <a:gridCol w="3170680"/>
                <a:gridCol w="3170680"/>
              </a:tblGrid>
              <a:tr h="806424">
                <a:tc gridSpan="3">
                  <a:txBody>
                    <a:bodyPr/>
                    <a:lstStyle/>
                    <a:p>
                      <a:r>
                        <a:rPr lang="en-US" sz="2000" dirty="0" smtClean="0"/>
                        <a:t>                                     Five </a:t>
                      </a:r>
                      <a:r>
                        <a:rPr lang="en-US" sz="2000" dirty="0"/>
                        <a:t>Generations of Computers</a:t>
                      </a:r>
                    </a:p>
                  </a:txBody>
                  <a:tcPr anchor="ctr"/>
                </a:tc>
                <a:tc hMerge="1">
                  <a:txBody>
                    <a:bodyPr/>
                    <a:lstStyle/>
                    <a:p>
                      <a:endParaRPr lang="en-US"/>
                    </a:p>
                  </a:txBody>
                  <a:tcPr/>
                </a:tc>
                <a:tc hMerge="1">
                  <a:txBody>
                    <a:bodyPr/>
                    <a:lstStyle/>
                    <a:p>
                      <a:endParaRPr lang="en-US"/>
                    </a:p>
                  </a:txBody>
                  <a:tcPr/>
                </a:tc>
              </a:tr>
              <a:tr h="690528">
                <a:tc>
                  <a:txBody>
                    <a:bodyPr/>
                    <a:lstStyle/>
                    <a:p>
                      <a:pPr algn="l" fontAlgn="ctr"/>
                      <a:r>
                        <a:rPr lang="en-US" sz="1800" b="1" dirty="0">
                          <a:effectLst/>
                        </a:rPr>
                        <a:t>Generations of computers</a:t>
                      </a:r>
                    </a:p>
                  </a:txBody>
                  <a:tcPr anchor="ctr"/>
                </a:tc>
                <a:tc>
                  <a:txBody>
                    <a:bodyPr/>
                    <a:lstStyle/>
                    <a:p>
                      <a:pPr algn="l" fontAlgn="ctr"/>
                      <a:r>
                        <a:rPr lang="en-US" sz="1800" b="1" dirty="0">
                          <a:effectLst/>
                        </a:rPr>
                        <a:t>Generations timeline</a:t>
                      </a:r>
                    </a:p>
                  </a:txBody>
                  <a:tcPr anchor="ctr"/>
                </a:tc>
                <a:tc>
                  <a:txBody>
                    <a:bodyPr/>
                    <a:lstStyle/>
                    <a:p>
                      <a:pPr algn="l" fontAlgn="ctr"/>
                      <a:r>
                        <a:rPr lang="en-US" sz="1800" b="1" dirty="0" smtClean="0">
                          <a:effectLst/>
                        </a:rPr>
                        <a:t>Technology</a:t>
                      </a:r>
                      <a:endParaRPr lang="en-US" sz="1800" b="1" dirty="0">
                        <a:effectLst/>
                      </a:endParaRPr>
                    </a:p>
                  </a:txBody>
                  <a:tcPr anchor="ctr"/>
                </a:tc>
              </a:tr>
              <a:tr h="690528">
                <a:tc>
                  <a:txBody>
                    <a:bodyPr/>
                    <a:lstStyle/>
                    <a:p>
                      <a:pPr algn="l" fontAlgn="ctr"/>
                      <a:r>
                        <a:rPr lang="en-US">
                          <a:effectLst/>
                        </a:rPr>
                        <a:t>First generation</a:t>
                      </a:r>
                    </a:p>
                  </a:txBody>
                  <a:tcPr anchor="ctr"/>
                </a:tc>
                <a:tc>
                  <a:txBody>
                    <a:bodyPr/>
                    <a:lstStyle/>
                    <a:p>
                      <a:pPr algn="l" fontAlgn="ctr"/>
                      <a:r>
                        <a:rPr lang="en-US">
                          <a:effectLst/>
                        </a:rPr>
                        <a:t>1940s-1950s</a:t>
                      </a:r>
                    </a:p>
                  </a:txBody>
                  <a:tcPr anchor="ctr"/>
                </a:tc>
                <a:tc>
                  <a:txBody>
                    <a:bodyPr/>
                    <a:lstStyle/>
                    <a:p>
                      <a:pPr algn="l" fontAlgn="ctr"/>
                      <a:r>
                        <a:rPr lang="en-US" dirty="0">
                          <a:effectLst/>
                        </a:rPr>
                        <a:t>Vacuum </a:t>
                      </a:r>
                      <a:r>
                        <a:rPr lang="en-US" dirty="0" smtClean="0">
                          <a:effectLst/>
                        </a:rPr>
                        <a:t>Tube</a:t>
                      </a:r>
                      <a:endParaRPr lang="en-US" dirty="0">
                        <a:effectLst/>
                      </a:endParaRPr>
                    </a:p>
                  </a:txBody>
                  <a:tcPr anchor="ctr"/>
                </a:tc>
              </a:tr>
              <a:tr h="690528">
                <a:tc>
                  <a:txBody>
                    <a:bodyPr/>
                    <a:lstStyle/>
                    <a:p>
                      <a:pPr algn="l" fontAlgn="ctr"/>
                      <a:r>
                        <a:rPr lang="en-US" dirty="0">
                          <a:effectLst/>
                        </a:rPr>
                        <a:t>Second generation</a:t>
                      </a:r>
                    </a:p>
                  </a:txBody>
                  <a:tcPr anchor="ctr"/>
                </a:tc>
                <a:tc>
                  <a:txBody>
                    <a:bodyPr/>
                    <a:lstStyle/>
                    <a:p>
                      <a:pPr algn="l" fontAlgn="ctr"/>
                      <a:r>
                        <a:rPr lang="en-US">
                          <a:effectLst/>
                        </a:rPr>
                        <a:t>1950s-1960s</a:t>
                      </a:r>
                    </a:p>
                  </a:txBody>
                  <a:tcPr anchor="ctr"/>
                </a:tc>
                <a:tc>
                  <a:txBody>
                    <a:bodyPr/>
                    <a:lstStyle/>
                    <a:p>
                      <a:pPr algn="l" fontAlgn="ctr"/>
                      <a:r>
                        <a:rPr lang="en-US" dirty="0">
                          <a:effectLst/>
                        </a:rPr>
                        <a:t>Transistor </a:t>
                      </a:r>
                    </a:p>
                  </a:txBody>
                  <a:tcPr anchor="ctr"/>
                </a:tc>
              </a:tr>
              <a:tr h="690528">
                <a:tc>
                  <a:txBody>
                    <a:bodyPr/>
                    <a:lstStyle/>
                    <a:p>
                      <a:pPr algn="l" fontAlgn="ctr"/>
                      <a:r>
                        <a:rPr lang="en-US">
                          <a:effectLst/>
                        </a:rPr>
                        <a:t>Third generation</a:t>
                      </a:r>
                    </a:p>
                  </a:txBody>
                  <a:tcPr anchor="ctr"/>
                </a:tc>
                <a:tc>
                  <a:txBody>
                    <a:bodyPr/>
                    <a:lstStyle/>
                    <a:p>
                      <a:pPr algn="l" fontAlgn="ctr"/>
                      <a:r>
                        <a:rPr lang="en-US">
                          <a:effectLst/>
                        </a:rPr>
                        <a:t>1960s-1970s</a:t>
                      </a:r>
                    </a:p>
                  </a:txBody>
                  <a:tcPr anchor="ctr"/>
                </a:tc>
                <a:tc>
                  <a:txBody>
                    <a:bodyPr/>
                    <a:lstStyle/>
                    <a:p>
                      <a:pPr algn="l" fontAlgn="ctr"/>
                      <a:r>
                        <a:rPr lang="en-US" dirty="0">
                          <a:effectLst/>
                        </a:rPr>
                        <a:t>Integrated circuit </a:t>
                      </a:r>
                    </a:p>
                  </a:txBody>
                  <a:tcPr anchor="ctr"/>
                </a:tc>
              </a:tr>
              <a:tr h="690528">
                <a:tc>
                  <a:txBody>
                    <a:bodyPr/>
                    <a:lstStyle/>
                    <a:p>
                      <a:pPr algn="l" fontAlgn="ctr"/>
                      <a:r>
                        <a:rPr lang="en-US">
                          <a:effectLst/>
                        </a:rPr>
                        <a:t>Fourth generation</a:t>
                      </a:r>
                    </a:p>
                  </a:txBody>
                  <a:tcPr anchor="ctr"/>
                </a:tc>
                <a:tc>
                  <a:txBody>
                    <a:bodyPr/>
                    <a:lstStyle/>
                    <a:p>
                      <a:pPr algn="l" fontAlgn="ctr"/>
                      <a:r>
                        <a:rPr lang="en-US">
                          <a:effectLst/>
                        </a:rPr>
                        <a:t>1970s-present</a:t>
                      </a:r>
                    </a:p>
                  </a:txBody>
                  <a:tcPr anchor="ctr"/>
                </a:tc>
                <a:tc>
                  <a:txBody>
                    <a:bodyPr/>
                    <a:lstStyle/>
                    <a:p>
                      <a:pPr algn="l" fontAlgn="ctr"/>
                      <a:r>
                        <a:rPr lang="en-US" dirty="0">
                          <a:effectLst/>
                        </a:rPr>
                        <a:t>Microprocessor </a:t>
                      </a:r>
                    </a:p>
                  </a:txBody>
                  <a:tcPr anchor="ctr"/>
                </a:tc>
              </a:tr>
              <a:tr h="690528">
                <a:tc>
                  <a:txBody>
                    <a:bodyPr/>
                    <a:lstStyle/>
                    <a:p>
                      <a:pPr algn="l" fontAlgn="ctr"/>
                      <a:r>
                        <a:rPr lang="en-US">
                          <a:effectLst/>
                        </a:rPr>
                        <a:t>Fifth generation</a:t>
                      </a:r>
                    </a:p>
                  </a:txBody>
                  <a:tcPr anchor="ctr"/>
                </a:tc>
                <a:tc>
                  <a:txBody>
                    <a:bodyPr/>
                    <a:lstStyle/>
                    <a:p>
                      <a:pPr algn="l" fontAlgn="ctr"/>
                      <a:r>
                        <a:rPr lang="en-US">
                          <a:effectLst/>
                        </a:rPr>
                        <a:t>The present and the future</a:t>
                      </a:r>
                    </a:p>
                  </a:txBody>
                  <a:tcPr anchor="ctr"/>
                </a:tc>
                <a:tc>
                  <a:txBody>
                    <a:bodyPr/>
                    <a:lstStyle/>
                    <a:p>
                      <a:pPr algn="l" fontAlgn="ctr"/>
                      <a:r>
                        <a:rPr lang="en-US" dirty="0">
                          <a:effectLst/>
                        </a:rPr>
                        <a:t>Artificial intelligence </a:t>
                      </a:r>
                    </a:p>
                  </a:txBody>
                  <a:tcPr anchor="ct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209" y="392098"/>
            <a:ext cx="9730403" cy="1280890"/>
          </a:xfrm>
        </p:spPr>
        <p:txBody>
          <a:bodyPr>
            <a:normAutofit/>
          </a:bodyPr>
          <a:lstStyle/>
          <a:p>
            <a:r>
              <a:rPr lang="en-US" sz="4400" dirty="0"/>
              <a:t>First Generation </a:t>
            </a:r>
          </a:p>
        </p:txBody>
      </p:sp>
      <p:sp>
        <p:nvSpPr>
          <p:cNvPr id="3" name="Content Placeholder 2"/>
          <p:cNvSpPr>
            <a:spLocks noGrp="1"/>
          </p:cNvSpPr>
          <p:nvPr>
            <p:ph idx="1"/>
          </p:nvPr>
        </p:nvSpPr>
        <p:spPr>
          <a:xfrm>
            <a:off x="1473959" y="1323834"/>
            <a:ext cx="10181230" cy="5322626"/>
          </a:xfrm>
        </p:spPr>
        <p:txBody>
          <a:bodyPr>
            <a:normAutofit lnSpcReduction="10000"/>
          </a:bodyPr>
          <a:lstStyle/>
          <a:p>
            <a:r>
              <a:rPr lang="en-US" sz="2000" dirty="0" smtClean="0"/>
              <a:t>1940-1956</a:t>
            </a:r>
          </a:p>
          <a:p>
            <a:r>
              <a:rPr lang="en-US" sz="2000" dirty="0"/>
              <a:t>The first generation of the computer used </a:t>
            </a:r>
            <a:r>
              <a:rPr lang="en-US" sz="2000" b="1" dirty="0"/>
              <a:t>vacuum tubes </a:t>
            </a:r>
            <a:r>
              <a:rPr lang="en-US" sz="2000" dirty="0"/>
              <a:t>for the circuitry </a:t>
            </a:r>
            <a:r>
              <a:rPr lang="en-US" sz="2000" dirty="0" smtClean="0"/>
              <a:t>and </a:t>
            </a:r>
            <a:r>
              <a:rPr lang="en-US" sz="2000" dirty="0"/>
              <a:t>magnetic drums for the memory, and they were often enormous, taking up entire rooms. </a:t>
            </a:r>
            <a:endParaRPr lang="en-US" sz="2000" dirty="0" smtClean="0"/>
          </a:p>
          <a:p>
            <a:r>
              <a:rPr lang="en-US" sz="2000" dirty="0"/>
              <a:t> These computers were very expensive to operate, uses a great amount of electricity and produced a large amount of heat</a:t>
            </a:r>
            <a:r>
              <a:rPr lang="en-US" sz="2000" dirty="0" smtClean="0"/>
              <a:t>.</a:t>
            </a:r>
          </a:p>
          <a:p>
            <a:r>
              <a:rPr lang="en-US" sz="2000" dirty="0"/>
              <a:t> The input was based on the punched cards and the paper tape and the output was displayed on the printouts.</a:t>
            </a:r>
            <a:endParaRPr lang="en-US" sz="2000" dirty="0" smtClean="0"/>
          </a:p>
          <a:p>
            <a:r>
              <a:rPr lang="en-US" sz="2000" dirty="0"/>
              <a:t> </a:t>
            </a:r>
            <a:r>
              <a:rPr lang="en-US" sz="2000" dirty="0" smtClean="0"/>
              <a:t>Relied </a:t>
            </a:r>
            <a:r>
              <a:rPr lang="en-US" sz="2000" dirty="0"/>
              <a:t>on the lowest-level machine language, in order to perform operations, and could only solve a single problem at a point of time</a:t>
            </a:r>
            <a:r>
              <a:rPr lang="en-US" sz="2000" dirty="0" smtClean="0"/>
              <a:t>.</a:t>
            </a:r>
          </a:p>
          <a:p>
            <a:r>
              <a:rPr lang="en-US" sz="2000" dirty="0" smtClean="0"/>
              <a:t>In this generation mainly batch processing operating systems were used.</a:t>
            </a:r>
          </a:p>
          <a:p>
            <a:r>
              <a:rPr lang="en-US" sz="2000" dirty="0"/>
              <a:t> </a:t>
            </a:r>
            <a:r>
              <a:rPr lang="en-US" sz="2000" dirty="0" smtClean="0"/>
              <a:t>ENIAC, UNIVAC,EDVAC </a:t>
            </a:r>
            <a:r>
              <a:rPr lang="en-US" sz="2000" dirty="0"/>
              <a:t>are examples of the first generation of the computer.</a:t>
            </a:r>
            <a:endParaRPr lang="en-US" sz="2000" dirty="0" smtClean="0"/>
          </a:p>
          <a:p>
            <a:r>
              <a:rPr lang="en-US" sz="2000" dirty="0"/>
              <a:t>The computers of first-generation were managed to use in different </a:t>
            </a:r>
            <a:r>
              <a:rPr lang="en-US" sz="2000" dirty="0" smtClean="0"/>
              <a:t>fields </a:t>
            </a:r>
            <a:r>
              <a:rPr lang="en-US" sz="2000" dirty="0"/>
              <a:t>like weather forecasting, solving mathematical problems</a:t>
            </a:r>
            <a:r>
              <a:rPr lang="en-US" sz="2000" dirty="0" smtClean="0"/>
              <a:t>, </a:t>
            </a:r>
            <a:r>
              <a:rPr lang="en-US" sz="2000" dirty="0"/>
              <a:t>in space research, military, and other scientific tasks</a:t>
            </a:r>
            <a:r>
              <a:rPr lang="en-US" sz="2000" dirty="0" smtClean="0"/>
              <a:t>.</a:t>
            </a:r>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152" y="282916"/>
            <a:ext cx="9689460" cy="1280890"/>
          </a:xfrm>
        </p:spPr>
        <p:txBody>
          <a:bodyPr>
            <a:normAutofit/>
          </a:bodyPr>
          <a:lstStyle/>
          <a:p>
            <a:r>
              <a:rPr lang="en-US" sz="4000" dirty="0" smtClean="0"/>
              <a:t>VACUUM TUBES</a:t>
            </a:r>
            <a:endParaRPr lang="en-US" sz="4000" dirty="0"/>
          </a:p>
        </p:txBody>
      </p:sp>
      <p:sp>
        <p:nvSpPr>
          <p:cNvPr id="3" name="Content Placeholder 2"/>
          <p:cNvSpPr>
            <a:spLocks noGrp="1"/>
          </p:cNvSpPr>
          <p:nvPr>
            <p:ph idx="1"/>
          </p:nvPr>
        </p:nvSpPr>
        <p:spPr>
          <a:xfrm>
            <a:off x="1514901" y="1214652"/>
            <a:ext cx="9989711" cy="5158852"/>
          </a:xfrm>
        </p:spPr>
        <p:txBody>
          <a:bodyPr/>
          <a:lstStyle/>
          <a:p>
            <a:r>
              <a:rPr lang="en-US" dirty="0"/>
              <a:t>A vacuum </a:t>
            </a:r>
            <a:r>
              <a:rPr lang="en-US" dirty="0" smtClean="0"/>
              <a:t>tube or electron tube </a:t>
            </a:r>
            <a:r>
              <a:rPr lang="en-US" dirty="0"/>
              <a:t>is a device made of sealed glass </a:t>
            </a:r>
            <a:r>
              <a:rPr lang="en-US" dirty="0" smtClean="0"/>
              <a:t>containers </a:t>
            </a:r>
            <a:r>
              <a:rPr lang="en-US" dirty="0"/>
              <a:t>that controls electric current </a:t>
            </a:r>
            <a:r>
              <a:rPr lang="en-US" dirty="0" smtClean="0"/>
              <a:t>flow between two electrodes in a high vacuum </a:t>
            </a:r>
            <a:r>
              <a:rPr lang="en-US" dirty="0"/>
              <a:t>to which </a:t>
            </a:r>
            <a:r>
              <a:rPr lang="en-US" dirty="0" smtClean="0"/>
              <a:t>a current has </a:t>
            </a:r>
            <a:r>
              <a:rPr lang="en-US" dirty="0"/>
              <a:t>been applied</a:t>
            </a:r>
            <a:r>
              <a:rPr lang="en-US" dirty="0" smtClean="0"/>
              <a:t>.</a:t>
            </a:r>
          </a:p>
          <a:p>
            <a:r>
              <a:rPr lang="en-US" dirty="0"/>
              <a:t> Vacuum tubes </a:t>
            </a:r>
            <a:r>
              <a:rPr lang="en-US" dirty="0" smtClean="0"/>
              <a:t>started </a:t>
            </a:r>
            <a:r>
              <a:rPr lang="en-US" dirty="0"/>
              <a:t>and ended the circuitry by switching on and </a:t>
            </a:r>
            <a:r>
              <a:rPr lang="en-US" dirty="0" smtClean="0"/>
              <a:t>off.</a:t>
            </a:r>
          </a:p>
          <a:p>
            <a:r>
              <a:rPr lang="en-US" dirty="0"/>
              <a:t>The simplest vacuum tube, the </a:t>
            </a:r>
            <a:r>
              <a:rPr lang="en-US" dirty="0" smtClean="0"/>
              <a:t>diode </a:t>
            </a:r>
            <a:r>
              <a:rPr lang="en-US" dirty="0"/>
              <a:t>was invented in 1904 by John Ambrose </a:t>
            </a:r>
            <a:r>
              <a:rPr lang="en-US" dirty="0" smtClean="0"/>
              <a:t>Fleming. </a:t>
            </a:r>
            <a:r>
              <a:rPr lang="en-US" dirty="0"/>
              <a:t>It contains only a heated electron-emitting cathode and an anode. Electrons can flow in only one direction through the device—from the cathode to the anode</a:t>
            </a:r>
            <a:r>
              <a:rPr lang="en-US" dirty="0" smtClean="0"/>
              <a:t>.</a:t>
            </a:r>
          </a:p>
          <a:p>
            <a:endParaRPr lang="en-US" dirty="0"/>
          </a:p>
          <a:p>
            <a:pPr marL="0" indent="0">
              <a:buNone/>
            </a:pPr>
            <a:endParaRPr lang="en-US" dirty="0"/>
          </a:p>
          <a:p>
            <a:pPr marL="0" indent="0">
              <a:buNone/>
            </a:pPr>
            <a:r>
              <a:rPr lang="en-US" dirty="0" smtClean="0"/>
              <a:t>         Electrons </a:t>
            </a:r>
            <a:r>
              <a:rPr lang="en-US" dirty="0"/>
              <a:t>from the hot </a:t>
            </a:r>
            <a:r>
              <a:rPr lang="en-US" dirty="0" smtClean="0"/>
              <a:t>cathode</a:t>
            </a:r>
          </a:p>
          <a:p>
            <a:pPr marL="0" indent="0">
              <a:buNone/>
            </a:pPr>
            <a:r>
              <a:rPr lang="en-US" dirty="0"/>
              <a:t> </a:t>
            </a:r>
            <a:r>
              <a:rPr lang="en-US" dirty="0" smtClean="0"/>
              <a:t>        flow </a:t>
            </a:r>
            <a:r>
              <a:rPr lang="en-US" dirty="0"/>
              <a:t>towards the positive anode</a:t>
            </a:r>
            <a:r>
              <a:rPr lang="en-US" dirty="0" smtClean="0"/>
              <a:t>,</a:t>
            </a:r>
          </a:p>
          <a:p>
            <a:pPr marL="0" indent="0">
              <a:buNone/>
            </a:pPr>
            <a:r>
              <a:rPr lang="en-US" dirty="0" smtClean="0"/>
              <a:t>        </a:t>
            </a:r>
          </a:p>
        </p:txBody>
      </p:sp>
      <p:pic>
        <p:nvPicPr>
          <p:cNvPr id="4" name="Picture 3"/>
          <p:cNvPicPr>
            <a:picLocks noChangeAspect="1"/>
          </p:cNvPicPr>
          <p:nvPr/>
        </p:nvPicPr>
        <p:blipFill>
          <a:blip r:embed="rId2"/>
          <a:stretch>
            <a:fillRect/>
          </a:stretch>
        </p:blipFill>
        <p:spPr>
          <a:xfrm>
            <a:off x="6659882" y="3446628"/>
            <a:ext cx="3393673" cy="341137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991" y="255620"/>
            <a:ext cx="8911687" cy="1280890"/>
          </a:xfrm>
        </p:spPr>
        <p:txBody>
          <a:bodyPr>
            <a:normAutofit/>
          </a:bodyPr>
          <a:lstStyle/>
          <a:p>
            <a:r>
              <a:rPr lang="en-US" sz="4400" dirty="0" smtClean="0"/>
              <a:t>SECOND GENERATION</a:t>
            </a:r>
            <a:endParaRPr lang="en-US" sz="4400" dirty="0"/>
          </a:p>
        </p:txBody>
      </p:sp>
      <p:sp>
        <p:nvSpPr>
          <p:cNvPr id="3" name="Content Placeholder 2"/>
          <p:cNvSpPr>
            <a:spLocks noGrp="1"/>
          </p:cNvSpPr>
          <p:nvPr>
            <p:ph idx="1"/>
          </p:nvPr>
        </p:nvSpPr>
        <p:spPr>
          <a:xfrm>
            <a:off x="1415504" y="1382973"/>
            <a:ext cx="10007672" cy="5072418"/>
          </a:xfrm>
        </p:spPr>
        <p:txBody>
          <a:bodyPr>
            <a:normAutofit/>
          </a:bodyPr>
          <a:lstStyle/>
          <a:p>
            <a:r>
              <a:rPr lang="en-US" sz="2000" dirty="0"/>
              <a:t>1956 </a:t>
            </a:r>
            <a:r>
              <a:rPr lang="en-US" sz="2000" dirty="0" smtClean="0"/>
              <a:t>– 1963</a:t>
            </a:r>
          </a:p>
          <a:p>
            <a:r>
              <a:rPr lang="en-US" sz="2000" dirty="0"/>
              <a:t>The second generation of computers replaced the vacuum tubes with a reliable component called </a:t>
            </a:r>
            <a:r>
              <a:rPr lang="en-US" sz="2000" b="1" dirty="0" smtClean="0"/>
              <a:t>transistors.</a:t>
            </a:r>
          </a:p>
          <a:p>
            <a:r>
              <a:rPr lang="en-US" sz="2000" dirty="0"/>
              <a:t> The first transistor was invented in 1947 but didn’t use in the computer till </a:t>
            </a:r>
            <a:r>
              <a:rPr lang="en-US" sz="2000" dirty="0" smtClean="0"/>
              <a:t>late1950s. </a:t>
            </a:r>
          </a:p>
          <a:p>
            <a:r>
              <a:rPr lang="en-US" sz="2000" dirty="0"/>
              <a:t> Transistors were smaller than vacuum tubes and allowed computers to be smaller in size, faster in speed, and cheaper to build</a:t>
            </a:r>
            <a:r>
              <a:rPr lang="en-US" sz="2000" dirty="0" smtClean="0"/>
              <a:t>.</a:t>
            </a:r>
          </a:p>
          <a:p>
            <a:r>
              <a:rPr lang="en-US" sz="2000" dirty="0"/>
              <a:t> This generation of computers also included hardware advances like magnetic core memory, magnetic tape, and the magnetic disk.</a:t>
            </a:r>
            <a:endParaRPr lang="en-US" sz="2000" dirty="0" smtClean="0"/>
          </a:p>
          <a:p>
            <a:r>
              <a:rPr lang="en-US" sz="2000" dirty="0"/>
              <a:t> The second generation of computer moved to the symbolic or assembly language from </a:t>
            </a:r>
            <a:r>
              <a:rPr lang="en-US" sz="2000" dirty="0" smtClean="0"/>
              <a:t>machine </a:t>
            </a:r>
            <a:r>
              <a:rPr lang="en-US" sz="2000" dirty="0"/>
              <a:t>language</a:t>
            </a:r>
            <a:r>
              <a:rPr lang="en-US" sz="2000" dirty="0" smtClean="0"/>
              <a:t>.</a:t>
            </a:r>
          </a:p>
          <a:p>
            <a:r>
              <a:rPr lang="en-US" sz="2000" dirty="0"/>
              <a:t>The first computer of the second generation was developed for the atomic energy industry.</a:t>
            </a:r>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286" y="310212"/>
            <a:ext cx="8911687" cy="1280890"/>
          </a:xfrm>
        </p:spPr>
        <p:txBody>
          <a:bodyPr/>
          <a:lstStyle/>
          <a:p>
            <a:r>
              <a:rPr lang="en-US" dirty="0" smtClean="0"/>
              <a:t>TRANSISTORS</a:t>
            </a:r>
            <a:endParaRPr lang="en-US" dirty="0"/>
          </a:p>
        </p:txBody>
      </p:sp>
      <p:sp>
        <p:nvSpPr>
          <p:cNvPr id="3" name="Content Placeholder 2"/>
          <p:cNvSpPr>
            <a:spLocks noGrp="1"/>
          </p:cNvSpPr>
          <p:nvPr>
            <p:ph idx="1"/>
          </p:nvPr>
        </p:nvSpPr>
        <p:spPr>
          <a:xfrm>
            <a:off x="1483743" y="1255595"/>
            <a:ext cx="10321570" cy="5322626"/>
          </a:xfrm>
        </p:spPr>
        <p:txBody>
          <a:bodyPr>
            <a:normAutofit/>
          </a:bodyPr>
          <a:lstStyle/>
          <a:p>
            <a:r>
              <a:rPr lang="en-US" dirty="0"/>
              <a:t>A transistor is an </a:t>
            </a:r>
            <a:r>
              <a:rPr lang="en-US" dirty="0" smtClean="0"/>
              <a:t>electronic device </a:t>
            </a:r>
            <a:r>
              <a:rPr lang="en-US" dirty="0"/>
              <a:t>that is used in circuits to either amplify or switch electrical signals or </a:t>
            </a:r>
            <a:r>
              <a:rPr lang="en-US" dirty="0" smtClean="0"/>
              <a:t>power.</a:t>
            </a:r>
          </a:p>
          <a:p>
            <a:r>
              <a:rPr lang="en-US" dirty="0" smtClean="0"/>
              <a:t>The </a:t>
            </a:r>
            <a:r>
              <a:rPr lang="en-US" dirty="0"/>
              <a:t>basic idea behind a transistor is that it </a:t>
            </a:r>
            <a:r>
              <a:rPr lang="en-US" dirty="0" smtClean="0"/>
              <a:t>control </a:t>
            </a:r>
            <a:r>
              <a:rPr lang="en-US" dirty="0"/>
              <a:t>the flow of </a:t>
            </a:r>
            <a:r>
              <a:rPr lang="en-US" dirty="0" smtClean="0"/>
              <a:t>current</a:t>
            </a:r>
          </a:p>
          <a:p>
            <a:r>
              <a:rPr lang="en-US" dirty="0" smtClean="0"/>
              <a:t> </a:t>
            </a:r>
            <a:r>
              <a:rPr lang="en-US" dirty="0"/>
              <a:t>It consists of two PN diodes connected back to back. It has three terminals namely emitter, base and collector.</a:t>
            </a:r>
          </a:p>
          <a:p>
            <a:r>
              <a:rPr lang="en-US" dirty="0"/>
              <a:t>The base serves as a gate controller device for a larger electric supply. The collector is a larger electrical supply and the outlet of that supply is the emitter</a:t>
            </a:r>
            <a:r>
              <a:rPr lang="en-US" dirty="0" smtClean="0"/>
              <a:t>.</a:t>
            </a:r>
          </a:p>
          <a:p>
            <a:r>
              <a:rPr lang="en-US" dirty="0"/>
              <a:t> It can work either as an amplifier or a switch</a:t>
            </a:r>
            <a:r>
              <a:rPr lang="en-US" dirty="0" smtClean="0"/>
              <a:t>:</a:t>
            </a:r>
          </a:p>
          <a:p>
            <a:r>
              <a:rPr lang="en-US" dirty="0"/>
              <a:t>When it works as an amplifier, it takes in a tiny electric current at one end (an input current) and produces a much bigger electric current (an output current) at the other. In other words, it's a kind of current booster. </a:t>
            </a:r>
            <a:endParaRPr lang="en-US" dirty="0" smtClean="0"/>
          </a:p>
          <a:p>
            <a:r>
              <a:rPr lang="en-US" dirty="0"/>
              <a:t>Transistors can also work as switches. A tiny electric current flowing through one part of a transistor can make a much bigger current flow through another part of it. In other words, the small current switches on the larger one.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3934" y="296564"/>
            <a:ext cx="8911687" cy="1280890"/>
          </a:xfrm>
        </p:spPr>
        <p:txBody>
          <a:bodyPr>
            <a:normAutofit/>
          </a:bodyPr>
          <a:lstStyle/>
          <a:p>
            <a:r>
              <a:rPr lang="en-US" sz="4400" dirty="0" smtClean="0"/>
              <a:t>THIRD GENERATION</a:t>
            </a:r>
            <a:endParaRPr lang="en-US" sz="4400" dirty="0"/>
          </a:p>
        </p:txBody>
      </p:sp>
      <p:sp>
        <p:nvSpPr>
          <p:cNvPr id="3" name="Content Placeholder 2"/>
          <p:cNvSpPr>
            <a:spLocks noGrp="1"/>
          </p:cNvSpPr>
          <p:nvPr>
            <p:ph idx="1"/>
          </p:nvPr>
        </p:nvSpPr>
        <p:spPr>
          <a:xfrm>
            <a:off x="1511039" y="1301086"/>
            <a:ext cx="10075910" cy="5208896"/>
          </a:xfrm>
        </p:spPr>
        <p:txBody>
          <a:bodyPr>
            <a:normAutofit/>
          </a:bodyPr>
          <a:lstStyle/>
          <a:p>
            <a:r>
              <a:rPr lang="en-US" sz="2000" dirty="0" smtClean="0"/>
              <a:t>1964-1971</a:t>
            </a:r>
          </a:p>
          <a:p>
            <a:r>
              <a:rPr lang="en-US" sz="2000" dirty="0"/>
              <a:t>The third generation appeared in the form of integrated circuits (invented by Jack </a:t>
            </a:r>
            <a:r>
              <a:rPr lang="en-US" sz="2000" dirty="0" err="1"/>
              <a:t>Kilby</a:t>
            </a:r>
            <a:r>
              <a:rPr lang="en-US" sz="2000" dirty="0"/>
              <a:t> from 1958 to 1964</a:t>
            </a:r>
            <a:r>
              <a:rPr lang="en-US" sz="2000" dirty="0" smtClean="0"/>
              <a:t>).It </a:t>
            </a:r>
            <a:r>
              <a:rPr lang="en-US" sz="2000" dirty="0"/>
              <a:t>consists of many small transistors mounted on </a:t>
            </a:r>
            <a:r>
              <a:rPr lang="en-US" sz="2000" dirty="0" smtClean="0"/>
              <a:t>the silicon chips</a:t>
            </a:r>
            <a:r>
              <a:rPr lang="en-US" sz="2000" dirty="0"/>
              <a:t>, which are called semiconductors</a:t>
            </a:r>
            <a:r>
              <a:rPr lang="en-US" sz="2000" dirty="0" smtClean="0"/>
              <a:t>.</a:t>
            </a:r>
          </a:p>
          <a:p>
            <a:r>
              <a:rPr lang="en-US" sz="2000" dirty="0"/>
              <a:t>Using IC's in computers helped reduce the size of computers even more than second-generation computers, and also made them faster.</a:t>
            </a:r>
            <a:endParaRPr lang="en-US" sz="2000" dirty="0" smtClean="0"/>
          </a:p>
          <a:p>
            <a:r>
              <a:rPr lang="en-US" sz="2000" dirty="0"/>
              <a:t> In the third generation of computer user used the keyboards and monitors and interfaced with an OS (operating system) instead of the punched cards and </a:t>
            </a:r>
            <a:r>
              <a:rPr lang="en-US" sz="2000" dirty="0" smtClean="0"/>
              <a:t>printouts and </a:t>
            </a:r>
            <a:r>
              <a:rPr lang="en-US" sz="2000" dirty="0"/>
              <a:t>the computer can run many applications at one time</a:t>
            </a:r>
            <a:r>
              <a:rPr lang="en-US" sz="2000" dirty="0" smtClean="0"/>
              <a:t>.</a:t>
            </a:r>
          </a:p>
          <a:p>
            <a:r>
              <a:rPr lang="en-US" sz="2000" dirty="0"/>
              <a:t> This generation of the computer is small, cheaper and reliable </a:t>
            </a:r>
            <a:r>
              <a:rPr lang="en-US" sz="2000" dirty="0" smtClean="0"/>
              <a:t>than the 1</a:t>
            </a:r>
            <a:r>
              <a:rPr lang="en-US" sz="2000" baseline="30000" dirty="0" smtClean="0"/>
              <a:t>st</a:t>
            </a:r>
            <a:r>
              <a:rPr lang="en-US" sz="2000" dirty="0" smtClean="0"/>
              <a:t> and 2</a:t>
            </a:r>
            <a:r>
              <a:rPr lang="en-US" sz="2000" baseline="30000" dirty="0" smtClean="0"/>
              <a:t>nd</a:t>
            </a:r>
            <a:r>
              <a:rPr lang="en-US" sz="2000" dirty="0" smtClean="0"/>
              <a:t> generation.</a:t>
            </a:r>
          </a:p>
          <a:p>
            <a:r>
              <a:rPr lang="en-US" sz="2000" dirty="0" smtClean="0"/>
              <a:t>Use </a:t>
            </a:r>
            <a:r>
              <a:rPr lang="en-US" sz="2000" dirty="0"/>
              <a:t>high-level languages like BASIC, COBOL, FORTRAN, </a:t>
            </a:r>
            <a:r>
              <a:rPr lang="en-US" sz="2000" dirty="0" smtClean="0"/>
              <a:t>PASCAL.</a:t>
            </a:r>
          </a:p>
          <a:p>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2047" y="214677"/>
            <a:ext cx="8911687" cy="1280890"/>
          </a:xfrm>
        </p:spPr>
        <p:txBody>
          <a:bodyPr>
            <a:normAutofit/>
          </a:bodyPr>
          <a:lstStyle/>
          <a:p>
            <a:r>
              <a:rPr lang="en-US" sz="4400" dirty="0" smtClean="0"/>
              <a:t>INTEGRATED CIRCUITS</a:t>
            </a:r>
            <a:endParaRPr lang="en-US" sz="4400" dirty="0"/>
          </a:p>
        </p:txBody>
      </p:sp>
      <p:sp>
        <p:nvSpPr>
          <p:cNvPr id="3" name="Content Placeholder 2"/>
          <p:cNvSpPr>
            <a:spLocks noGrp="1"/>
          </p:cNvSpPr>
          <p:nvPr>
            <p:ph idx="1"/>
          </p:nvPr>
        </p:nvSpPr>
        <p:spPr>
          <a:xfrm>
            <a:off x="1347265" y="1328383"/>
            <a:ext cx="10226036" cy="5386316"/>
          </a:xfrm>
        </p:spPr>
        <p:txBody>
          <a:bodyPr>
            <a:normAutofit/>
          </a:bodyPr>
          <a:lstStyle/>
          <a:p>
            <a:r>
              <a:rPr lang="en-US" sz="2000" dirty="0" smtClean="0"/>
              <a:t>Integrated </a:t>
            </a:r>
            <a:r>
              <a:rPr lang="en-US" sz="2000" dirty="0"/>
              <a:t>circuit (IC), also </a:t>
            </a:r>
            <a:r>
              <a:rPr lang="en-US" sz="2000" dirty="0" smtClean="0"/>
              <a:t>called a chip contain thousand or millions of electronic components such as transistors, resistors, capacitors and more all on a single semiconductor chip(typically silicon).</a:t>
            </a:r>
            <a:endParaRPr lang="en-US" sz="2400" dirty="0" smtClean="0"/>
          </a:p>
          <a:p>
            <a:r>
              <a:rPr lang="en-US" sz="2000" dirty="0"/>
              <a:t> The two most significant parts of constructing an Integrated Circuit are fabrication and packaging</a:t>
            </a:r>
            <a:r>
              <a:rPr lang="en-US" sz="2000" dirty="0" smtClean="0"/>
              <a:t>.</a:t>
            </a:r>
            <a:endParaRPr lang="en-US" sz="2000" dirty="0"/>
          </a:p>
          <a:p>
            <a:r>
              <a:rPr lang="en-US" sz="2000" dirty="0"/>
              <a:t>The fabrication process involves making </a:t>
            </a:r>
            <a:r>
              <a:rPr lang="en-US" sz="2000" dirty="0" smtClean="0"/>
              <a:t>or designing the </a:t>
            </a:r>
            <a:r>
              <a:rPr lang="en-US" sz="2000" dirty="0"/>
              <a:t>Integrated </a:t>
            </a:r>
            <a:r>
              <a:rPr lang="en-US" sz="2000" dirty="0" smtClean="0"/>
              <a:t>circuits.</a:t>
            </a:r>
          </a:p>
          <a:p>
            <a:r>
              <a:rPr lang="en-US" sz="2000" dirty="0" smtClean="0"/>
              <a:t>The </a:t>
            </a:r>
            <a:r>
              <a:rPr lang="en-US" sz="2000" dirty="0"/>
              <a:t>packaging process of the Integrated </a:t>
            </a:r>
            <a:r>
              <a:rPr lang="en-US" sz="2000" dirty="0" smtClean="0"/>
              <a:t>Circuits involves encapsulation </a:t>
            </a:r>
            <a:r>
              <a:rPr lang="en-US" sz="2000" dirty="0"/>
              <a:t>or assembly, </a:t>
            </a:r>
            <a:r>
              <a:rPr lang="en-US" sz="2000" dirty="0" smtClean="0"/>
              <a:t>and is the </a:t>
            </a:r>
            <a:r>
              <a:rPr lang="en-US" sz="2000" dirty="0"/>
              <a:t>last stage of making the chips</a:t>
            </a:r>
            <a:r>
              <a:rPr lang="en-US" sz="2000" dirty="0" smtClean="0"/>
              <a:t>.</a:t>
            </a:r>
          </a:p>
          <a:p>
            <a:r>
              <a:rPr lang="en-US" sz="2000" dirty="0" smtClean="0"/>
              <a:t>Three types of ICS: Digital ICs, Analog ICs, Mixed Signal ICs.</a:t>
            </a:r>
          </a:p>
          <a:p>
            <a:r>
              <a:rPr lang="en-US" sz="2000" dirty="0" smtClean="0"/>
              <a:t>Digital ICS is used in binary and logical operations. Analog ICs is used for continuous signal processing. Mixed Signal ICs combine digital and analog functions, found in devices like smartphones and data convertors.    </a:t>
            </a:r>
          </a:p>
          <a:p>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77</TotalTime>
  <Words>1657</Words>
  <Application>Microsoft Office PowerPoint</Application>
  <PresentationFormat>Widescreen</PresentationFormat>
  <Paragraphs>145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Wisp</vt:lpstr>
      <vt:lpstr>GENERATIONS OF COMPUTER</vt:lpstr>
      <vt:lpstr>PowerPoint Presentation</vt:lpstr>
      <vt:lpstr>PowerPoint Presentation</vt:lpstr>
      <vt:lpstr>First Generation </vt:lpstr>
      <vt:lpstr>VACUUM TUBES</vt:lpstr>
      <vt:lpstr>SECOND GENERATION</vt:lpstr>
      <vt:lpstr>TRANSISTORS</vt:lpstr>
      <vt:lpstr>THIRD GENERATION</vt:lpstr>
      <vt:lpstr>INTEGRATED CIRCUITS</vt:lpstr>
      <vt:lpstr>PowerPoint Presentation</vt:lpstr>
      <vt:lpstr>FOURTH GENERATION</vt:lpstr>
      <vt:lpstr>PowerPoint Presentation</vt:lpstr>
      <vt:lpstr>MICROPROCESSOR</vt:lpstr>
      <vt:lpstr>PowerPoint Presentation</vt:lpstr>
      <vt:lpstr>FIFTH GENERATION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GENERATIONS OF COMPUTER</dc:title>
  <dc:creator>USER</dc:creator>
  <cp:lastModifiedBy>USER</cp:lastModifiedBy>
  <cp:revision>35</cp:revision>
  <dcterms:created xsi:type="dcterms:W3CDTF">2023-09-20T12:40:00Z</dcterms:created>
  <dcterms:modified xsi:type="dcterms:W3CDTF">2023-09-21T02:09:04Z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D8E2E0AA4AD7433CB3C8C3FA52EBF9EB_12</vt:lpwstr>
  </property>
  <property fmtid="{D5CDD505-2E9C-101B-9397-08002B2CF9AE}" pid="3" name="KSOProductBuildVer">
    <vt:lpwstr>1033-12.2.0.13215</vt:lpwstr>
  </property>
</Properties>
</file>