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96" r:id="rId3"/>
    <p:sldId id="308" r:id="rId4"/>
    <p:sldId id="298" r:id="rId5"/>
    <p:sldId id="257" r:id="rId6"/>
    <p:sldId id="301" r:id="rId7"/>
    <p:sldId id="307" r:id="rId8"/>
    <p:sldId id="302" r:id="rId9"/>
    <p:sldId id="303" r:id="rId10"/>
    <p:sldId id="304" r:id="rId11"/>
    <p:sldId id="290" r:id="rId12"/>
    <p:sldId id="291" r:id="rId13"/>
    <p:sldId id="292" r:id="rId14"/>
    <p:sldId id="293" r:id="rId15"/>
    <p:sldId id="299" r:id="rId16"/>
    <p:sldId id="294" r:id="rId17"/>
    <p:sldId id="295" r:id="rId18"/>
    <p:sldId id="297" r:id="rId19"/>
    <p:sldId id="309" r:id="rId20"/>
  </p:sldIdLst>
  <p:sldSz cx="9144000" cy="5143500" type="screen16x9"/>
  <p:notesSz cx="6858000" cy="9144000"/>
  <p:embeddedFontLst>
    <p:embeddedFont>
      <p:font typeface="Fira Sans Extra Condensed SemiBold"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Fira Sans" panose="020B0604020202020204" charset="0"/>
      <p:regular r:id="rId30"/>
      <p:bold r:id="rId31"/>
      <p:italic r:id="rId32"/>
      <p:boldItalic r:id="rId33"/>
    </p:embeddedFont>
    <p:embeddedFont>
      <p:font typeface="Fira Sans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C4C"/>
    <a:srgbClr val="30475E"/>
    <a:srgbClr val="373737"/>
    <a:srgbClr val="000000"/>
    <a:srgbClr val="F2A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02675195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902675195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42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211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Lst>
  <mc:AlternateContent xmlns:mc="http://schemas.openxmlformats.org/markup-compatibility/2006" xmlns:p14="http://schemas.microsoft.com/office/powerpoint/2010/main">
    <mc:Choice Requires="p14">
      <p:transition p14:dur="0"/>
    </mc:Choice>
    <mc:Fallback xmlns="">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4" name="Google Shape;164;p13"/>
          <p:cNvSpPr txBox="1"/>
          <p:nvPr/>
        </p:nvSpPr>
        <p:spPr>
          <a:xfrm>
            <a:off x="2215022" y="2242578"/>
            <a:ext cx="4713957" cy="65834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3200" dirty="0" smtClean="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ETHICS OF IT PROFESSIONAL</a:t>
            </a:r>
            <a:endParaRPr sz="3200"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3125504" y="2672312"/>
            <a:ext cx="2892992" cy="3592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latin typeface="Roboto"/>
              <a:ea typeface="Roboto"/>
              <a:cs typeface="Roboto"/>
              <a:sym typeface="Roboto"/>
            </a:endParaRPr>
          </a:p>
        </p:txBody>
      </p:sp>
      <p:sp>
        <p:nvSpPr>
          <p:cNvPr id="2" name="TextBox 1"/>
          <p:cNvSpPr txBox="1"/>
          <p:nvPr/>
        </p:nvSpPr>
        <p:spPr>
          <a:xfrm>
            <a:off x="2239668" y="2723758"/>
            <a:ext cx="2822713" cy="307777"/>
          </a:xfrm>
          <a:prstGeom prst="rect">
            <a:avLst/>
          </a:prstGeom>
          <a:noFill/>
        </p:spPr>
        <p:txBody>
          <a:bodyPr wrap="square" rtlCol="0">
            <a:spAutoFit/>
          </a:bodyPr>
          <a:lstStyle/>
          <a:p>
            <a:r>
              <a:rPr lang="en-GB" dirty="0" smtClean="0"/>
              <a:t>Presenter Naseeb jan</a:t>
            </a:r>
            <a:endParaRPr lang="en-GB"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1169551"/>
          </a:xfrm>
          <a:prstGeom prst="rect">
            <a:avLst/>
          </a:prstGeom>
          <a:noFill/>
        </p:spPr>
        <p:txBody>
          <a:bodyPr wrap="square" rtlCol="0">
            <a:spAutoFit/>
          </a:bodyPr>
          <a:lstStyle/>
          <a:p>
            <a:pPr algn="just"/>
            <a:r>
              <a:rPr lang="en-GB" dirty="0"/>
              <a:t>IT professionals should be accountable for their actions and decisions. They should take responsibility for any </a:t>
            </a:r>
            <a:r>
              <a:rPr lang="en-GB" dirty="0">
                <a:solidFill>
                  <a:srgbClr val="FF0000"/>
                </a:solidFill>
              </a:rPr>
              <a:t>errors</a:t>
            </a:r>
            <a:r>
              <a:rPr lang="en-GB" dirty="0"/>
              <a:t> or </a:t>
            </a:r>
            <a:r>
              <a:rPr lang="en-GB" dirty="0">
                <a:solidFill>
                  <a:srgbClr val="FF0000"/>
                </a:solidFill>
              </a:rPr>
              <a:t>omissions</a:t>
            </a:r>
            <a:r>
              <a:rPr lang="en-GB" dirty="0"/>
              <a:t> and be willing to learn from their </a:t>
            </a:r>
            <a:r>
              <a:rPr lang="en-GB" dirty="0" smtClean="0"/>
              <a:t>mistakes.</a:t>
            </a:r>
            <a:endParaRPr lang="en-GB" dirty="0">
              <a:solidFill>
                <a:srgbClr val="FF0000"/>
              </a:solidFill>
            </a:endParaRPr>
          </a:p>
        </p:txBody>
      </p:sp>
      <p:sp>
        <p:nvSpPr>
          <p:cNvPr id="145" name="Google Shape;1417;p16"/>
          <p:cNvSpPr/>
          <p:nvPr/>
        </p:nvSpPr>
        <p:spPr>
          <a:xfrm>
            <a:off x="2890687" y="1435260"/>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lvl="0"/>
            <a:r>
              <a:rPr lang="en-GB" b="1" dirty="0" smtClean="0"/>
              <a:t>		Accountability</a:t>
            </a:r>
            <a:endParaRPr sz="1100"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437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954107"/>
          </a:xfrm>
          <a:prstGeom prst="rect">
            <a:avLst/>
          </a:prstGeom>
          <a:noFill/>
        </p:spPr>
        <p:txBody>
          <a:bodyPr wrap="square" rtlCol="0">
            <a:spAutoFit/>
          </a:bodyPr>
          <a:lstStyle/>
          <a:p>
            <a:pPr algn="just"/>
            <a:r>
              <a:rPr lang="en-GB" dirty="0"/>
              <a:t>Protecting individuals' and organizations' </a:t>
            </a:r>
            <a:r>
              <a:rPr lang="en-GB" dirty="0">
                <a:solidFill>
                  <a:srgbClr val="FF0000"/>
                </a:solidFill>
              </a:rPr>
              <a:t>sensitive</a:t>
            </a:r>
            <a:r>
              <a:rPr lang="en-GB" dirty="0"/>
              <a:t> information from </a:t>
            </a:r>
            <a:r>
              <a:rPr lang="en-GB" dirty="0">
                <a:solidFill>
                  <a:srgbClr val="FF0000"/>
                </a:solidFill>
              </a:rPr>
              <a:t>unauthorized</a:t>
            </a:r>
            <a:r>
              <a:rPr lang="en-GB" dirty="0"/>
              <a:t> access and use, and ensuring data privacy in the digital age.</a:t>
            </a:r>
          </a:p>
        </p:txBody>
      </p:sp>
      <p:sp>
        <p:nvSpPr>
          <p:cNvPr id="145" name="Google Shape;1417;p16"/>
          <p:cNvSpPr/>
          <p:nvPr/>
        </p:nvSpPr>
        <p:spPr>
          <a:xfrm>
            <a:off x="2890687" y="1415250"/>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TextBox 145"/>
          <p:cNvSpPr txBox="1"/>
          <p:nvPr/>
        </p:nvSpPr>
        <p:spPr>
          <a:xfrm flipH="1">
            <a:off x="4985022" y="1620483"/>
            <a:ext cx="3203003" cy="307777"/>
          </a:xfrm>
          <a:prstGeom prst="rect">
            <a:avLst/>
          </a:prstGeom>
          <a:noFill/>
        </p:spPr>
        <p:txBody>
          <a:bodyPr wrap="square" rtlCol="0">
            <a:spAutoFit/>
          </a:bodyPr>
          <a:lstStyle/>
          <a:p>
            <a:r>
              <a:rPr lang="en-GB" b="1" dirty="0" smtClean="0"/>
              <a:t>Privacy</a:t>
            </a:r>
            <a:endParaRPr lang="en-GB"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967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954107"/>
          </a:xfrm>
          <a:prstGeom prst="rect">
            <a:avLst/>
          </a:prstGeom>
          <a:noFill/>
        </p:spPr>
        <p:txBody>
          <a:bodyPr wrap="square" rtlCol="0">
            <a:spAutoFit/>
          </a:bodyPr>
          <a:lstStyle/>
          <a:p>
            <a:pPr algn="just"/>
            <a:r>
              <a:rPr lang="en-GB" dirty="0"/>
              <a:t>Ethical considerations regarding the development and use of </a:t>
            </a:r>
            <a:r>
              <a:rPr lang="en-GB" dirty="0">
                <a:solidFill>
                  <a:srgbClr val="FF0000"/>
                </a:solidFill>
              </a:rPr>
              <a:t>cybersecurity</a:t>
            </a:r>
            <a:r>
              <a:rPr lang="en-GB" dirty="0"/>
              <a:t> measures to safeguard against </a:t>
            </a:r>
            <a:r>
              <a:rPr lang="en-GB" dirty="0">
                <a:solidFill>
                  <a:srgbClr val="FF0000"/>
                </a:solidFill>
              </a:rPr>
              <a:t>cyberattacks</a:t>
            </a:r>
            <a:r>
              <a:rPr lang="en-GB" dirty="0"/>
              <a:t> and </a:t>
            </a:r>
            <a:r>
              <a:rPr lang="en-GB" dirty="0">
                <a:solidFill>
                  <a:srgbClr val="FF0000"/>
                </a:solidFill>
              </a:rPr>
              <a:t>data </a:t>
            </a:r>
            <a:r>
              <a:rPr lang="en-GB" dirty="0" smtClean="0">
                <a:solidFill>
                  <a:srgbClr val="FF0000"/>
                </a:solidFill>
              </a:rPr>
              <a:t>breaches</a:t>
            </a:r>
            <a:r>
              <a:rPr lang="en-GB" dirty="0" smtClean="0"/>
              <a:t>.</a:t>
            </a:r>
            <a:endParaRPr lang="en-GB" dirty="0"/>
          </a:p>
        </p:txBody>
      </p:sp>
      <p:sp>
        <p:nvSpPr>
          <p:cNvPr id="145" name="Google Shape;1417;p16"/>
          <p:cNvSpPr/>
          <p:nvPr/>
        </p:nvSpPr>
        <p:spPr>
          <a:xfrm>
            <a:off x="2897667" y="1421143"/>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TextBox 145"/>
          <p:cNvSpPr txBox="1"/>
          <p:nvPr/>
        </p:nvSpPr>
        <p:spPr>
          <a:xfrm flipH="1">
            <a:off x="4992002" y="1627994"/>
            <a:ext cx="3203003" cy="307777"/>
          </a:xfrm>
          <a:prstGeom prst="rect">
            <a:avLst/>
          </a:prstGeom>
          <a:noFill/>
        </p:spPr>
        <p:txBody>
          <a:bodyPr wrap="square" rtlCol="0">
            <a:spAutoFit/>
          </a:bodyPr>
          <a:lstStyle/>
          <a:p>
            <a:r>
              <a:rPr lang="en-GB" b="1" dirty="0" smtClean="0"/>
              <a:t>Security</a:t>
            </a:r>
            <a:endParaRPr lang="en-GB"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TextBox 38"/>
          <p:cNvSpPr txBox="1"/>
          <p:nvPr/>
        </p:nvSpPr>
        <p:spPr>
          <a:xfrm>
            <a:off x="3830540" y="3340384"/>
            <a:ext cx="4813267" cy="577081"/>
          </a:xfrm>
          <a:prstGeom prst="rect">
            <a:avLst/>
          </a:prstGeom>
          <a:noFill/>
        </p:spPr>
        <p:txBody>
          <a:bodyPr wrap="square" rtlCol="0">
            <a:spAutoFit/>
          </a:bodyPr>
          <a:lstStyle/>
          <a:p>
            <a:pPr algn="just"/>
            <a:r>
              <a:rPr lang="en-US" sz="1050" dirty="0" smtClean="0"/>
              <a:t>A data Breach is a security violation, in which sensitive, protected or confidential data is copied,transmitted,viewed,stolen,altered or used by an unauthorized individual.</a:t>
            </a:r>
            <a:endParaRPr lang="en-GB" sz="1050" dirty="0"/>
          </a:p>
        </p:txBody>
      </p:sp>
    </p:spTree>
    <p:extLst>
      <p:ext uri="{BB962C8B-B14F-4D97-AF65-F5344CB8AC3E}">
        <p14:creationId xmlns:p14="http://schemas.microsoft.com/office/powerpoint/2010/main" val="346396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954107"/>
          </a:xfrm>
          <a:prstGeom prst="rect">
            <a:avLst/>
          </a:prstGeom>
          <a:noFill/>
        </p:spPr>
        <p:txBody>
          <a:bodyPr wrap="square" rtlCol="0">
            <a:spAutoFit/>
          </a:bodyPr>
          <a:lstStyle/>
          <a:p>
            <a:pPr algn="just"/>
            <a:r>
              <a:rPr lang="en-GB" dirty="0"/>
              <a:t>Respecting copyright, patents, and trademarks to protect the intellectual </a:t>
            </a:r>
            <a:r>
              <a:rPr lang="en-GB" dirty="0">
                <a:solidFill>
                  <a:srgbClr val="FF0000"/>
                </a:solidFill>
              </a:rPr>
              <a:t>property rights of creators </a:t>
            </a:r>
            <a:r>
              <a:rPr lang="en-GB" dirty="0"/>
              <a:t>and</a:t>
            </a:r>
            <a:r>
              <a:rPr lang="en-GB" dirty="0">
                <a:solidFill>
                  <a:srgbClr val="FF0000"/>
                </a:solidFill>
              </a:rPr>
              <a:t> inventors </a:t>
            </a:r>
            <a:r>
              <a:rPr lang="en-GB" dirty="0"/>
              <a:t>in the digital </a:t>
            </a:r>
            <a:r>
              <a:rPr lang="en-GB" dirty="0" smtClean="0"/>
              <a:t>world.</a:t>
            </a:r>
            <a:endParaRPr lang="en-GB" dirty="0"/>
          </a:p>
        </p:txBody>
      </p:sp>
      <p:sp>
        <p:nvSpPr>
          <p:cNvPr id="145" name="Google Shape;1417;p16"/>
          <p:cNvSpPr/>
          <p:nvPr/>
        </p:nvSpPr>
        <p:spPr>
          <a:xfrm>
            <a:off x="2893496" y="142099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TextBox 145"/>
          <p:cNvSpPr txBox="1"/>
          <p:nvPr/>
        </p:nvSpPr>
        <p:spPr>
          <a:xfrm flipH="1">
            <a:off x="4508676" y="1640083"/>
            <a:ext cx="3345894" cy="307777"/>
          </a:xfrm>
          <a:prstGeom prst="rect">
            <a:avLst/>
          </a:prstGeom>
          <a:noFill/>
        </p:spPr>
        <p:txBody>
          <a:bodyPr wrap="square" rtlCol="0">
            <a:spAutoFit/>
          </a:bodyPr>
          <a:lstStyle/>
          <a:p>
            <a:r>
              <a:rPr lang="en-GB" b="1" dirty="0" smtClean="0"/>
              <a:t>Intellectual Property</a:t>
            </a:r>
            <a:endParaRPr lang="en-GB"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69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738664"/>
          </a:xfrm>
          <a:prstGeom prst="rect">
            <a:avLst/>
          </a:prstGeom>
          <a:noFill/>
        </p:spPr>
        <p:txBody>
          <a:bodyPr wrap="square" rtlCol="0">
            <a:spAutoFit/>
          </a:bodyPr>
          <a:lstStyle/>
          <a:p>
            <a:pPr algn="just"/>
            <a:r>
              <a:rPr lang="en-GB" dirty="0"/>
              <a:t>Being open and honest about the use and impact of technology, including </a:t>
            </a:r>
            <a:r>
              <a:rPr lang="en-GB" dirty="0">
                <a:solidFill>
                  <a:srgbClr val="FF0000"/>
                </a:solidFill>
              </a:rPr>
              <a:t>algorithms</a:t>
            </a:r>
            <a:r>
              <a:rPr lang="en-GB" dirty="0"/>
              <a:t> and </a:t>
            </a:r>
            <a:r>
              <a:rPr lang="en-GB" dirty="0">
                <a:solidFill>
                  <a:srgbClr val="FF0000"/>
                </a:solidFill>
              </a:rPr>
              <a:t>data collection </a:t>
            </a:r>
            <a:r>
              <a:rPr lang="en-GB" dirty="0" smtClean="0">
                <a:solidFill>
                  <a:srgbClr val="FF0000"/>
                </a:solidFill>
              </a:rPr>
              <a:t>methods</a:t>
            </a:r>
            <a:r>
              <a:rPr lang="en-GB" dirty="0" smtClean="0"/>
              <a:t>.</a:t>
            </a:r>
            <a:endParaRPr lang="en-GB" dirty="0"/>
          </a:p>
        </p:txBody>
      </p:sp>
      <p:sp>
        <p:nvSpPr>
          <p:cNvPr id="145" name="Google Shape;1417;p16"/>
          <p:cNvSpPr/>
          <p:nvPr/>
        </p:nvSpPr>
        <p:spPr>
          <a:xfrm>
            <a:off x="2893496" y="1382455"/>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TextBox 145"/>
          <p:cNvSpPr txBox="1"/>
          <p:nvPr/>
        </p:nvSpPr>
        <p:spPr>
          <a:xfrm flipH="1">
            <a:off x="4828345" y="1597605"/>
            <a:ext cx="3345894" cy="307777"/>
          </a:xfrm>
          <a:prstGeom prst="rect">
            <a:avLst/>
          </a:prstGeom>
          <a:noFill/>
        </p:spPr>
        <p:txBody>
          <a:bodyPr wrap="square" rtlCol="0">
            <a:spAutoFit/>
          </a:bodyPr>
          <a:lstStyle/>
          <a:p>
            <a:r>
              <a:rPr lang="en-GB" b="1" dirty="0" smtClean="0"/>
              <a:t>Transparency</a:t>
            </a:r>
            <a:endParaRPr lang="en-GB"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910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738664"/>
          </a:xfrm>
          <a:prstGeom prst="rect">
            <a:avLst/>
          </a:prstGeom>
          <a:noFill/>
        </p:spPr>
        <p:txBody>
          <a:bodyPr wrap="square" rtlCol="0">
            <a:spAutoFit/>
          </a:bodyPr>
          <a:lstStyle/>
          <a:p>
            <a:pPr algn="just"/>
            <a:r>
              <a:rPr lang="en-GB" dirty="0"/>
              <a:t> IT professionals should be honest and truthful in all their </a:t>
            </a:r>
            <a:r>
              <a:rPr lang="en-GB" dirty="0">
                <a:solidFill>
                  <a:srgbClr val="FF0000"/>
                </a:solidFill>
              </a:rPr>
              <a:t>dealings</a:t>
            </a:r>
            <a:r>
              <a:rPr lang="en-GB" dirty="0"/>
              <a:t>, both with their employers and with the public. </a:t>
            </a:r>
          </a:p>
        </p:txBody>
      </p:sp>
      <p:sp>
        <p:nvSpPr>
          <p:cNvPr id="145" name="Google Shape;1417;p16"/>
          <p:cNvSpPr/>
          <p:nvPr/>
        </p:nvSpPr>
        <p:spPr>
          <a:xfrm>
            <a:off x="2890687" y="1426564"/>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lvl="0"/>
            <a:r>
              <a:rPr lang="en-GB" b="1" dirty="0" smtClean="0"/>
              <a:t>		</a:t>
            </a:r>
            <a:r>
              <a:rPr lang="en-GB" b="1" dirty="0"/>
              <a:t> </a:t>
            </a:r>
            <a:r>
              <a:rPr lang="en-GB" b="1" dirty="0" smtClean="0"/>
              <a:t>       Honesty</a:t>
            </a:r>
            <a:endParaRPr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313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1169551"/>
          </a:xfrm>
          <a:prstGeom prst="rect">
            <a:avLst/>
          </a:prstGeom>
          <a:noFill/>
        </p:spPr>
        <p:txBody>
          <a:bodyPr wrap="square" rtlCol="0">
            <a:spAutoFit/>
          </a:bodyPr>
          <a:lstStyle/>
          <a:p>
            <a:pPr algn="just"/>
            <a:r>
              <a:rPr lang="en-GB" dirty="0"/>
              <a:t>IT professionals should be able to report </a:t>
            </a:r>
            <a:r>
              <a:rPr lang="en-GB" dirty="0">
                <a:solidFill>
                  <a:srgbClr val="FF0000"/>
                </a:solidFill>
              </a:rPr>
              <a:t>unethical</a:t>
            </a:r>
            <a:r>
              <a:rPr lang="en-GB" dirty="0"/>
              <a:t> or </a:t>
            </a:r>
            <a:r>
              <a:rPr lang="en-GB" dirty="0">
                <a:solidFill>
                  <a:srgbClr val="FF0000"/>
                </a:solidFill>
              </a:rPr>
              <a:t>illegal </a:t>
            </a:r>
            <a:r>
              <a:rPr lang="en-GB" dirty="0" smtClean="0">
                <a:solidFill>
                  <a:srgbClr val="FF0000"/>
                </a:solidFill>
              </a:rPr>
              <a:t>behaviour </a:t>
            </a:r>
            <a:r>
              <a:rPr lang="en-GB" dirty="0"/>
              <a:t>without fear of retaliation. Their employers should have a clear policy in place to protect </a:t>
            </a:r>
            <a:r>
              <a:rPr lang="en-GB" dirty="0" smtClean="0"/>
              <a:t>whistle-blowers.</a:t>
            </a:r>
            <a:endParaRPr lang="en-GB" dirty="0"/>
          </a:p>
        </p:txBody>
      </p:sp>
      <p:sp>
        <p:nvSpPr>
          <p:cNvPr id="145" name="Google Shape;1417;p16"/>
          <p:cNvSpPr/>
          <p:nvPr/>
        </p:nvSpPr>
        <p:spPr>
          <a:xfrm>
            <a:off x="2890687" y="1434350"/>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TextBox 145"/>
          <p:cNvSpPr txBox="1"/>
          <p:nvPr/>
        </p:nvSpPr>
        <p:spPr>
          <a:xfrm flipH="1">
            <a:off x="4325648" y="1657385"/>
            <a:ext cx="4587893" cy="523220"/>
          </a:xfrm>
          <a:prstGeom prst="rect">
            <a:avLst/>
          </a:prstGeom>
          <a:noFill/>
        </p:spPr>
        <p:txBody>
          <a:bodyPr wrap="square" rtlCol="0">
            <a:spAutoFit/>
          </a:bodyPr>
          <a:lstStyle/>
          <a:p>
            <a:r>
              <a:rPr lang="en-GB" b="1" dirty="0"/>
              <a:t>Whistle-blowers protection</a:t>
            </a:r>
            <a:endParaRPr lang="en-GB" sz="1600" b="1" dirty="0">
              <a:latin typeface="Fira Sans Medium"/>
              <a:ea typeface="Fira Sans Medium"/>
              <a:cs typeface="Fira Sans Medium"/>
              <a:sym typeface="Fira Sans Medium"/>
            </a:endParaRPr>
          </a:p>
          <a:p>
            <a:endParaRPr lang="en-GB"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p:cNvSpPr txBox="1"/>
          <p:nvPr/>
        </p:nvSpPr>
        <p:spPr>
          <a:xfrm>
            <a:off x="3647867" y="3605734"/>
            <a:ext cx="4960874" cy="529830"/>
          </a:xfrm>
          <a:prstGeom prst="rect">
            <a:avLst/>
          </a:prstGeom>
          <a:noFill/>
        </p:spPr>
        <p:txBody>
          <a:bodyPr wrap="square" rtlCol="0">
            <a:spAutoFit/>
          </a:bodyPr>
          <a:lstStyle/>
          <a:p>
            <a:r>
              <a:rPr lang="en-GB" dirty="0"/>
              <a:t>A </a:t>
            </a:r>
            <a:r>
              <a:rPr lang="en-GB" dirty="0" smtClean="0"/>
              <a:t>whistle blower </a:t>
            </a:r>
            <a:r>
              <a:rPr lang="en-GB" dirty="0"/>
              <a:t>is an individual who exposes or reports wrongdoing or unethical activities within an organization</a:t>
            </a:r>
          </a:p>
        </p:txBody>
      </p:sp>
    </p:spTree>
    <p:extLst>
      <p:ext uri="{BB962C8B-B14F-4D97-AF65-F5344CB8AC3E}">
        <p14:creationId xmlns:p14="http://schemas.microsoft.com/office/powerpoint/2010/main" val="3247720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1169551"/>
          </a:xfrm>
          <a:prstGeom prst="rect">
            <a:avLst/>
          </a:prstGeom>
          <a:noFill/>
        </p:spPr>
        <p:txBody>
          <a:bodyPr wrap="square" rtlCol="0">
            <a:spAutoFit/>
          </a:bodyPr>
          <a:lstStyle/>
          <a:p>
            <a:pPr algn="just"/>
            <a:r>
              <a:rPr lang="en-GB" dirty="0"/>
              <a:t>IT professionals should be aware of the social impact of their work. They should strive to use their skills and knowledge to benefit </a:t>
            </a:r>
            <a:r>
              <a:rPr lang="en-GB" dirty="0">
                <a:solidFill>
                  <a:srgbClr val="FF0000"/>
                </a:solidFill>
              </a:rPr>
              <a:t>society</a:t>
            </a:r>
            <a:r>
              <a:rPr lang="en-GB" dirty="0"/>
              <a:t> and avoid using technology for </a:t>
            </a:r>
            <a:r>
              <a:rPr lang="en-GB" dirty="0">
                <a:solidFill>
                  <a:srgbClr val="FF0000"/>
                </a:solidFill>
              </a:rPr>
              <a:t>harmful purposes</a:t>
            </a:r>
            <a:r>
              <a:rPr lang="en-GB" dirty="0"/>
              <a:t>.</a:t>
            </a:r>
          </a:p>
        </p:txBody>
      </p:sp>
      <p:sp>
        <p:nvSpPr>
          <p:cNvPr id="145" name="Google Shape;1417;p16"/>
          <p:cNvSpPr/>
          <p:nvPr/>
        </p:nvSpPr>
        <p:spPr>
          <a:xfrm>
            <a:off x="2890687" y="1427177"/>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TextBox 145"/>
          <p:cNvSpPr txBox="1"/>
          <p:nvPr/>
        </p:nvSpPr>
        <p:spPr>
          <a:xfrm flipH="1">
            <a:off x="4806041" y="1672146"/>
            <a:ext cx="3345894" cy="307777"/>
          </a:xfrm>
          <a:prstGeom prst="rect">
            <a:avLst/>
          </a:prstGeom>
          <a:noFill/>
        </p:spPr>
        <p:txBody>
          <a:bodyPr wrap="square" rtlCol="0">
            <a:spAutoFit/>
          </a:bodyPr>
          <a:lstStyle/>
          <a:p>
            <a:r>
              <a:rPr lang="en-GB" b="1" dirty="0" smtClean="0"/>
              <a:t>Social Impact</a:t>
            </a:r>
            <a:endParaRPr lang="en-GB"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96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706137" y="1217320"/>
            <a:ext cx="3304200" cy="461665"/>
          </a:xfrm>
          <a:prstGeom prst="rect">
            <a:avLst/>
          </a:prstGeom>
          <a:noFill/>
        </p:spPr>
        <p:txBody>
          <a:bodyPr wrap="square" rtlCol="0">
            <a:spAutoFit/>
          </a:bodyPr>
          <a:lstStyle/>
          <a:p>
            <a:r>
              <a:rPr lang="en-GB" sz="2400" dirty="0" smtClean="0"/>
              <a:t>Conclusion:</a:t>
            </a:r>
            <a:endParaRPr lang="en-GB" sz="2400" dirty="0"/>
          </a:p>
        </p:txBody>
      </p:sp>
      <p:sp>
        <p:nvSpPr>
          <p:cNvPr id="3" name="TextBox 2"/>
          <p:cNvSpPr txBox="1"/>
          <p:nvPr/>
        </p:nvSpPr>
        <p:spPr>
          <a:xfrm>
            <a:off x="1706137" y="1799063"/>
            <a:ext cx="5731727" cy="1169551"/>
          </a:xfrm>
          <a:prstGeom prst="rect">
            <a:avLst/>
          </a:prstGeom>
          <a:noFill/>
        </p:spPr>
        <p:txBody>
          <a:bodyPr wrap="square" rtlCol="0">
            <a:spAutoFit/>
          </a:bodyPr>
          <a:lstStyle/>
          <a:p>
            <a:pPr algn="just"/>
            <a:r>
              <a:rPr lang="en-GB" dirty="0" smtClean="0"/>
              <a:t>Privacy is the major concern in today’s world with respect to our information and its chances of getting breached. Sharing information over the internet will not always ensure privacy as the internet is vast and deeply interconnected. However we can put effort to achieve Data Privacy.</a:t>
            </a:r>
            <a:endParaRPr lang="en-GB" dirty="0"/>
          </a:p>
        </p:txBody>
      </p:sp>
      <p:sp>
        <p:nvSpPr>
          <p:cNvPr id="4" name="TextBox 3"/>
          <p:cNvSpPr txBox="1"/>
          <p:nvPr/>
        </p:nvSpPr>
        <p:spPr>
          <a:xfrm>
            <a:off x="1706137" y="3088692"/>
            <a:ext cx="5423209" cy="307777"/>
          </a:xfrm>
          <a:prstGeom prst="rect">
            <a:avLst/>
          </a:prstGeom>
          <a:noFill/>
        </p:spPr>
        <p:txBody>
          <a:bodyPr wrap="square" rtlCol="0">
            <a:spAutoFit/>
          </a:bodyPr>
          <a:lstStyle/>
          <a:p>
            <a:r>
              <a:rPr lang="en-GB" dirty="0">
                <a:solidFill>
                  <a:srgbClr val="FF0000"/>
                </a:solidFill>
              </a:rPr>
              <a:t>"Data is the new oil." - Clive Humby</a:t>
            </a:r>
          </a:p>
        </p:txBody>
      </p:sp>
    </p:spTree>
    <p:extLst>
      <p:ext uri="{BB962C8B-B14F-4D97-AF65-F5344CB8AC3E}">
        <p14:creationId xmlns:p14="http://schemas.microsoft.com/office/powerpoint/2010/main" val="820684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488720" y="2310140"/>
            <a:ext cx="3304200" cy="523220"/>
          </a:xfrm>
          <a:prstGeom prst="rect">
            <a:avLst/>
          </a:prstGeom>
          <a:noFill/>
        </p:spPr>
        <p:txBody>
          <a:bodyPr wrap="square" rtlCol="0">
            <a:spAutoFit/>
          </a:bodyPr>
          <a:lstStyle/>
          <a:p>
            <a:r>
              <a:rPr lang="en-GB" sz="2800" dirty="0" smtClean="0"/>
              <a:t>	THANK YOU</a:t>
            </a:r>
            <a:endParaRPr lang="en-GB" sz="2800" dirty="0"/>
          </a:p>
        </p:txBody>
      </p:sp>
    </p:spTree>
    <p:extLst>
      <p:ext uri="{BB962C8B-B14F-4D97-AF65-F5344CB8AC3E}">
        <p14:creationId xmlns:p14="http://schemas.microsoft.com/office/powerpoint/2010/main" val="4277855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599" y="1118212"/>
            <a:ext cx="8520600" cy="572700"/>
          </a:xfrm>
        </p:spPr>
        <p:txBody>
          <a:bodyPr/>
          <a:lstStyle/>
          <a:p>
            <a:r>
              <a:rPr lang="en-GB" b="1" dirty="0"/>
              <a:t>What Are IT </a:t>
            </a:r>
            <a:r>
              <a:rPr lang="en-GB" b="1" dirty="0" smtClean="0"/>
              <a:t>Ethics?</a:t>
            </a:r>
            <a:endParaRPr lang="en-GB" dirty="0"/>
          </a:p>
        </p:txBody>
      </p:sp>
      <p:sp>
        <p:nvSpPr>
          <p:cNvPr id="5" name="TextBox 4"/>
          <p:cNvSpPr txBox="1"/>
          <p:nvPr/>
        </p:nvSpPr>
        <p:spPr>
          <a:xfrm>
            <a:off x="1208599" y="1690912"/>
            <a:ext cx="6726803" cy="954107"/>
          </a:xfrm>
          <a:prstGeom prst="rect">
            <a:avLst/>
          </a:prstGeom>
          <a:noFill/>
        </p:spPr>
        <p:txBody>
          <a:bodyPr wrap="square" rtlCol="0">
            <a:spAutoFit/>
          </a:bodyPr>
          <a:lstStyle/>
          <a:p>
            <a:pPr algn="just"/>
            <a:r>
              <a:rPr lang="en-GB" dirty="0"/>
              <a:t>IT Ethics, short for Information Technology ethics, are a set of </a:t>
            </a:r>
            <a:r>
              <a:rPr lang="en-GB" dirty="0">
                <a:solidFill>
                  <a:srgbClr val="FF0000"/>
                </a:solidFill>
              </a:rPr>
              <a:t>guidelines</a:t>
            </a:r>
            <a:r>
              <a:rPr lang="en-GB" dirty="0"/>
              <a:t> and </a:t>
            </a:r>
            <a:r>
              <a:rPr lang="en-GB" dirty="0">
                <a:solidFill>
                  <a:srgbClr val="FF0000"/>
                </a:solidFill>
              </a:rPr>
              <a:t>principles</a:t>
            </a:r>
            <a:r>
              <a:rPr lang="en-GB" dirty="0"/>
              <a:t> that help IT professionals make ethical decisions and behave responsibly in their professional roles. These principles ensure that technology is used in a way that benefits </a:t>
            </a:r>
            <a:r>
              <a:rPr lang="en-GB" dirty="0">
                <a:solidFill>
                  <a:srgbClr val="FF0000"/>
                </a:solidFill>
              </a:rPr>
              <a:t>society</a:t>
            </a:r>
            <a:r>
              <a:rPr lang="en-GB" dirty="0"/>
              <a:t> and respects </a:t>
            </a:r>
            <a:r>
              <a:rPr lang="en-GB" dirty="0">
                <a:solidFill>
                  <a:srgbClr val="FF0000"/>
                </a:solidFill>
              </a:rPr>
              <a:t>individuals</a:t>
            </a:r>
            <a:r>
              <a:rPr lang="en-GB" dirty="0"/>
              <a:t>.</a:t>
            </a:r>
            <a:endParaRPr lang="en-US" dirty="0"/>
          </a:p>
        </p:txBody>
      </p:sp>
    </p:spTree>
    <p:extLst>
      <p:ext uri="{BB962C8B-B14F-4D97-AF65-F5344CB8AC3E}">
        <p14:creationId xmlns:p14="http://schemas.microsoft.com/office/powerpoint/2010/main" val="1405905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grpSp>
        <p:nvGrpSpPr>
          <p:cNvPr id="1558" name="Google Shape;1558;p19"/>
          <p:cNvGrpSpPr/>
          <p:nvPr/>
        </p:nvGrpSpPr>
        <p:grpSpPr>
          <a:xfrm>
            <a:off x="2823510" y="1324001"/>
            <a:ext cx="3496980" cy="3381105"/>
            <a:chOff x="2205550" y="1416550"/>
            <a:chExt cx="3190675" cy="3084950"/>
          </a:xfrm>
        </p:grpSpPr>
        <p:sp>
          <p:nvSpPr>
            <p:cNvPr id="1559" name="Google Shape;1559;p19"/>
            <p:cNvSpPr/>
            <p:nvPr/>
          </p:nvSpPr>
          <p:spPr>
            <a:xfrm>
              <a:off x="3142974" y="2075327"/>
              <a:ext cx="630225" cy="296925"/>
            </a:xfrm>
            <a:custGeom>
              <a:avLst/>
              <a:gdLst/>
              <a:ahLst/>
              <a:cxnLst/>
              <a:rect l="l" t="t" r="r" b="b"/>
              <a:pathLst>
                <a:path w="25209" h="11877" extrusionOk="0">
                  <a:moveTo>
                    <a:pt x="8741" y="0"/>
                  </a:moveTo>
                  <a:lnTo>
                    <a:pt x="0" y="11876"/>
                  </a:lnTo>
                  <a:lnTo>
                    <a:pt x="11369" y="11845"/>
                  </a:lnTo>
                  <a:cubicBezTo>
                    <a:pt x="14030" y="11845"/>
                    <a:pt x="16563" y="10768"/>
                    <a:pt x="18400" y="8836"/>
                  </a:cubicBezTo>
                  <a:lnTo>
                    <a:pt x="25209" y="1711"/>
                  </a:lnTo>
                  <a:lnTo>
                    <a:pt x="874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9"/>
            <p:cNvSpPr/>
            <p:nvPr/>
          </p:nvSpPr>
          <p:spPr>
            <a:xfrm>
              <a:off x="2647325" y="1417225"/>
              <a:ext cx="1125875" cy="893600"/>
            </a:xfrm>
            <a:custGeom>
              <a:avLst/>
              <a:gdLst/>
              <a:ahLst/>
              <a:cxnLst/>
              <a:rect l="l" t="t" r="r" b="b"/>
              <a:pathLst>
                <a:path w="45035" h="35744" extrusionOk="0">
                  <a:moveTo>
                    <a:pt x="40371" y="0"/>
                  </a:moveTo>
                  <a:cubicBezTo>
                    <a:pt x="40227" y="0"/>
                    <a:pt x="40082" y="7"/>
                    <a:pt x="39936" y="21"/>
                  </a:cubicBezTo>
                  <a:cubicBezTo>
                    <a:pt x="25241" y="1256"/>
                    <a:pt x="12320" y="7748"/>
                    <a:pt x="2091" y="17280"/>
                  </a:cubicBezTo>
                  <a:cubicBezTo>
                    <a:pt x="1" y="19212"/>
                    <a:pt x="159" y="22569"/>
                    <a:pt x="2408" y="24342"/>
                  </a:cubicBezTo>
                  <a:lnTo>
                    <a:pt x="16849" y="35743"/>
                  </a:lnTo>
                  <a:cubicBezTo>
                    <a:pt x="26668" y="24267"/>
                    <a:pt x="43920" y="24089"/>
                    <a:pt x="44983" y="24089"/>
                  </a:cubicBezTo>
                  <a:cubicBezTo>
                    <a:pt x="45017" y="24089"/>
                    <a:pt x="45034" y="24089"/>
                    <a:pt x="45034" y="24089"/>
                  </a:cubicBezTo>
                  <a:lnTo>
                    <a:pt x="45034" y="4676"/>
                  </a:lnTo>
                  <a:cubicBezTo>
                    <a:pt x="45034" y="2069"/>
                    <a:pt x="42908" y="0"/>
                    <a:pt x="40371"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9"/>
            <p:cNvSpPr/>
            <p:nvPr/>
          </p:nvSpPr>
          <p:spPr>
            <a:xfrm>
              <a:off x="3050325" y="2004400"/>
              <a:ext cx="722075" cy="368175"/>
            </a:xfrm>
            <a:custGeom>
              <a:avLst/>
              <a:gdLst/>
              <a:ahLst/>
              <a:cxnLst/>
              <a:rect l="l" t="t" r="r" b="b"/>
              <a:pathLst>
                <a:path w="28883" h="14727" extrusionOk="0">
                  <a:moveTo>
                    <a:pt x="28845" y="0"/>
                  </a:moveTo>
                  <a:cubicBezTo>
                    <a:pt x="27910" y="0"/>
                    <a:pt x="9870" y="150"/>
                    <a:pt x="1" y="11654"/>
                  </a:cubicBezTo>
                  <a:lnTo>
                    <a:pt x="32" y="11686"/>
                  </a:lnTo>
                  <a:lnTo>
                    <a:pt x="3674" y="14726"/>
                  </a:lnTo>
                  <a:cubicBezTo>
                    <a:pt x="10230" y="8424"/>
                    <a:pt x="19097" y="4561"/>
                    <a:pt x="28883" y="4561"/>
                  </a:cubicBezTo>
                  <a:lnTo>
                    <a:pt x="28883" y="64"/>
                  </a:lnTo>
                  <a:lnTo>
                    <a:pt x="28883" y="0"/>
                  </a:lnTo>
                  <a:cubicBezTo>
                    <a:pt x="28883" y="0"/>
                    <a:pt x="28870" y="0"/>
                    <a:pt x="288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2951350" y="3125475"/>
              <a:ext cx="395900" cy="552650"/>
            </a:xfrm>
            <a:custGeom>
              <a:avLst/>
              <a:gdLst/>
              <a:ahLst/>
              <a:cxnLst/>
              <a:rect l="l" t="t" r="r" b="b"/>
              <a:pathLst>
                <a:path w="15836" h="22106" extrusionOk="0">
                  <a:moveTo>
                    <a:pt x="1" y="0"/>
                  </a:moveTo>
                  <a:lnTo>
                    <a:pt x="3675" y="15075"/>
                  </a:lnTo>
                  <a:lnTo>
                    <a:pt x="15835" y="22105"/>
                  </a:lnTo>
                  <a:lnTo>
                    <a:pt x="14347" y="11211"/>
                  </a:lnTo>
                  <a:cubicBezTo>
                    <a:pt x="13872" y="7791"/>
                    <a:pt x="11623" y="4877"/>
                    <a:pt x="8457" y="3547"/>
                  </a:cubicBezTo>
                  <a:lnTo>
                    <a:pt x="1"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2277600" y="3149225"/>
              <a:ext cx="1018975" cy="1122400"/>
            </a:xfrm>
            <a:custGeom>
              <a:avLst/>
              <a:gdLst/>
              <a:ahLst/>
              <a:cxnLst/>
              <a:rect l="l" t="t" r="r" b="b"/>
              <a:pathLst>
                <a:path w="40759" h="44896" extrusionOk="0">
                  <a:moveTo>
                    <a:pt x="22866" y="0"/>
                  </a:moveTo>
                  <a:lnTo>
                    <a:pt x="4181" y="4561"/>
                  </a:lnTo>
                  <a:cubicBezTo>
                    <a:pt x="1521" y="5226"/>
                    <a:pt x="1" y="7981"/>
                    <a:pt x="856" y="10578"/>
                  </a:cubicBezTo>
                  <a:cubicBezTo>
                    <a:pt x="5479" y="24702"/>
                    <a:pt x="14600" y="36261"/>
                    <a:pt x="26191" y="44115"/>
                  </a:cubicBezTo>
                  <a:cubicBezTo>
                    <a:pt x="26986" y="44646"/>
                    <a:pt x="27878" y="44895"/>
                    <a:pt x="28757" y="44895"/>
                  </a:cubicBezTo>
                  <a:cubicBezTo>
                    <a:pt x="30502" y="44895"/>
                    <a:pt x="32199" y="43911"/>
                    <a:pt x="33000" y="42183"/>
                  </a:cubicBezTo>
                  <a:lnTo>
                    <a:pt x="40759" y="25526"/>
                  </a:lnTo>
                  <a:cubicBezTo>
                    <a:pt x="26856" y="18463"/>
                    <a:pt x="22834" y="32"/>
                    <a:pt x="22834" y="32"/>
                  </a:cubicBezTo>
                  <a:lnTo>
                    <a:pt x="22897" y="32"/>
                  </a:lnTo>
                  <a:lnTo>
                    <a:pt x="22866"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2848425" y="3125475"/>
              <a:ext cx="498025" cy="661900"/>
            </a:xfrm>
            <a:custGeom>
              <a:avLst/>
              <a:gdLst/>
              <a:ahLst/>
              <a:cxnLst/>
              <a:rect l="l" t="t" r="r" b="b"/>
              <a:pathLst>
                <a:path w="19921" h="26476" extrusionOk="0">
                  <a:moveTo>
                    <a:pt x="4118" y="0"/>
                  </a:moveTo>
                  <a:lnTo>
                    <a:pt x="64" y="982"/>
                  </a:lnTo>
                  <a:lnTo>
                    <a:pt x="1" y="982"/>
                  </a:lnTo>
                  <a:cubicBezTo>
                    <a:pt x="1" y="982"/>
                    <a:pt x="4023" y="19413"/>
                    <a:pt x="17926" y="26476"/>
                  </a:cubicBezTo>
                  <a:lnTo>
                    <a:pt x="17926" y="26444"/>
                  </a:lnTo>
                  <a:lnTo>
                    <a:pt x="19921" y="22105"/>
                  </a:lnTo>
                  <a:cubicBezTo>
                    <a:pt x="12289" y="17228"/>
                    <a:pt x="6461" y="9501"/>
                    <a:pt x="4118"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3820675" y="1416550"/>
              <a:ext cx="1144075" cy="886350"/>
            </a:xfrm>
            <a:custGeom>
              <a:avLst/>
              <a:gdLst/>
              <a:ahLst/>
              <a:cxnLst/>
              <a:rect l="l" t="t" r="r" b="b"/>
              <a:pathLst>
                <a:path w="45763" h="35454" extrusionOk="0">
                  <a:moveTo>
                    <a:pt x="4651" y="0"/>
                  </a:moveTo>
                  <a:cubicBezTo>
                    <a:pt x="2098" y="0"/>
                    <a:pt x="1" y="2077"/>
                    <a:pt x="1" y="4671"/>
                  </a:cubicBezTo>
                  <a:lnTo>
                    <a:pt x="1" y="23546"/>
                  </a:lnTo>
                  <a:lnTo>
                    <a:pt x="32" y="23546"/>
                  </a:lnTo>
                  <a:lnTo>
                    <a:pt x="32" y="23514"/>
                  </a:lnTo>
                  <a:cubicBezTo>
                    <a:pt x="32" y="23514"/>
                    <a:pt x="18559" y="23641"/>
                    <a:pt x="28756" y="35453"/>
                  </a:cubicBezTo>
                  <a:lnTo>
                    <a:pt x="43387" y="23736"/>
                  </a:lnTo>
                  <a:cubicBezTo>
                    <a:pt x="45636" y="21963"/>
                    <a:pt x="45762" y="18574"/>
                    <a:pt x="43641" y="16674"/>
                  </a:cubicBezTo>
                  <a:cubicBezTo>
                    <a:pt x="33285" y="7236"/>
                    <a:pt x="19857" y="1156"/>
                    <a:pt x="5036" y="16"/>
                  </a:cubicBezTo>
                  <a:cubicBezTo>
                    <a:pt x="4906" y="5"/>
                    <a:pt x="4778" y="0"/>
                    <a:pt x="465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3821475" y="2075650"/>
              <a:ext cx="631825" cy="296125"/>
            </a:xfrm>
            <a:custGeom>
              <a:avLst/>
              <a:gdLst/>
              <a:ahLst/>
              <a:cxnLst/>
              <a:rect l="l" t="t" r="r" b="b"/>
              <a:pathLst>
                <a:path w="25273" h="11845" extrusionOk="0">
                  <a:moveTo>
                    <a:pt x="16468" y="0"/>
                  </a:moveTo>
                  <a:lnTo>
                    <a:pt x="0" y="1742"/>
                  </a:lnTo>
                  <a:lnTo>
                    <a:pt x="6809" y="8836"/>
                  </a:lnTo>
                  <a:cubicBezTo>
                    <a:pt x="8646" y="10768"/>
                    <a:pt x="11179" y="11845"/>
                    <a:pt x="13840" y="11845"/>
                  </a:cubicBezTo>
                  <a:lnTo>
                    <a:pt x="25272" y="11845"/>
                  </a:lnTo>
                  <a:lnTo>
                    <a:pt x="16468"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3820675" y="2002850"/>
              <a:ext cx="727625" cy="368925"/>
            </a:xfrm>
            <a:custGeom>
              <a:avLst/>
              <a:gdLst/>
              <a:ahLst/>
              <a:cxnLst/>
              <a:rect l="l" t="t" r="r" b="b"/>
              <a:pathLst>
                <a:path w="29105" h="14757" extrusionOk="0">
                  <a:moveTo>
                    <a:pt x="1205" y="1"/>
                  </a:moveTo>
                  <a:cubicBezTo>
                    <a:pt x="432" y="1"/>
                    <a:pt x="1" y="31"/>
                    <a:pt x="1" y="31"/>
                  </a:cubicBezTo>
                  <a:lnTo>
                    <a:pt x="1" y="94"/>
                  </a:lnTo>
                  <a:lnTo>
                    <a:pt x="1" y="4654"/>
                  </a:lnTo>
                  <a:cubicBezTo>
                    <a:pt x="9786" y="4654"/>
                    <a:pt x="18685" y="8486"/>
                    <a:pt x="25241" y="14757"/>
                  </a:cubicBezTo>
                  <a:lnTo>
                    <a:pt x="29073" y="11716"/>
                  </a:lnTo>
                  <a:lnTo>
                    <a:pt x="29104" y="11685"/>
                  </a:lnTo>
                  <a:cubicBezTo>
                    <a:pt x="19208" y="855"/>
                    <a:pt x="5334" y="1"/>
                    <a:pt x="1205"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2853975" y="2412125"/>
              <a:ext cx="308800" cy="654000"/>
            </a:xfrm>
            <a:custGeom>
              <a:avLst/>
              <a:gdLst/>
              <a:ahLst/>
              <a:cxnLst/>
              <a:rect l="l" t="t" r="r" b="b"/>
              <a:pathLst>
                <a:path w="12352" h="26160" extrusionOk="0">
                  <a:moveTo>
                    <a:pt x="10831" y="1"/>
                  </a:moveTo>
                  <a:lnTo>
                    <a:pt x="1" y="9945"/>
                  </a:lnTo>
                  <a:lnTo>
                    <a:pt x="3453" y="26159"/>
                  </a:lnTo>
                  <a:lnTo>
                    <a:pt x="9818" y="18590"/>
                  </a:lnTo>
                  <a:cubicBezTo>
                    <a:pt x="11528" y="16564"/>
                    <a:pt x="12352" y="13935"/>
                    <a:pt x="12067" y="11275"/>
                  </a:cubicBezTo>
                  <a:lnTo>
                    <a:pt x="1083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2205550" y="2031350"/>
              <a:ext cx="820250" cy="1178150"/>
            </a:xfrm>
            <a:custGeom>
              <a:avLst/>
              <a:gdLst/>
              <a:ahLst/>
              <a:cxnLst/>
              <a:rect l="l" t="t" r="r" b="b"/>
              <a:pathLst>
                <a:path w="32810" h="47126" extrusionOk="0">
                  <a:moveTo>
                    <a:pt x="15440" y="0"/>
                  </a:moveTo>
                  <a:cubicBezTo>
                    <a:pt x="13919" y="0"/>
                    <a:pt x="12428" y="742"/>
                    <a:pt x="11528" y="2121"/>
                  </a:cubicBezTo>
                  <a:cubicBezTo>
                    <a:pt x="3358" y="14535"/>
                    <a:pt x="1" y="28913"/>
                    <a:pt x="1141" y="42847"/>
                  </a:cubicBezTo>
                  <a:cubicBezTo>
                    <a:pt x="1333" y="45320"/>
                    <a:pt x="3433" y="47126"/>
                    <a:pt x="5785" y="47126"/>
                  </a:cubicBezTo>
                  <a:cubicBezTo>
                    <a:pt x="6144" y="47126"/>
                    <a:pt x="6508" y="47084"/>
                    <a:pt x="6873" y="46996"/>
                  </a:cubicBezTo>
                  <a:lnTo>
                    <a:pt x="25209" y="42530"/>
                  </a:lnTo>
                  <a:cubicBezTo>
                    <a:pt x="27204" y="37178"/>
                    <a:pt x="28249" y="32460"/>
                    <a:pt x="29516" y="27773"/>
                  </a:cubicBezTo>
                  <a:cubicBezTo>
                    <a:pt x="31828" y="19190"/>
                    <a:pt x="32778" y="12160"/>
                    <a:pt x="32778" y="12160"/>
                  </a:cubicBezTo>
                  <a:lnTo>
                    <a:pt x="32810" y="12192"/>
                  </a:lnTo>
                  <a:lnTo>
                    <a:pt x="32810" y="12160"/>
                  </a:lnTo>
                  <a:lnTo>
                    <a:pt x="18305" y="981"/>
                  </a:lnTo>
                  <a:cubicBezTo>
                    <a:pt x="17442" y="317"/>
                    <a:pt x="16434" y="0"/>
                    <a:pt x="1544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2757375" y="2335325"/>
              <a:ext cx="368975" cy="759300"/>
            </a:xfrm>
            <a:custGeom>
              <a:avLst/>
              <a:gdLst/>
              <a:ahLst/>
              <a:cxnLst/>
              <a:rect l="l" t="t" r="r" b="b"/>
              <a:pathLst>
                <a:path w="14759" h="30372" extrusionOk="0">
                  <a:moveTo>
                    <a:pt x="10705" y="1"/>
                  </a:moveTo>
                  <a:cubicBezTo>
                    <a:pt x="10705" y="1"/>
                    <a:pt x="1" y="15107"/>
                    <a:pt x="3136" y="30371"/>
                  </a:cubicBezTo>
                  <a:lnTo>
                    <a:pt x="3168" y="30371"/>
                  </a:lnTo>
                  <a:lnTo>
                    <a:pt x="7348" y="29326"/>
                  </a:lnTo>
                  <a:cubicBezTo>
                    <a:pt x="6398" y="20301"/>
                    <a:pt x="8773" y="10927"/>
                    <a:pt x="14759" y="3168"/>
                  </a:cubicBezTo>
                  <a:lnTo>
                    <a:pt x="10737" y="33"/>
                  </a:lnTo>
                  <a:lnTo>
                    <a:pt x="1070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4439800" y="2415300"/>
              <a:ext cx="308800" cy="653200"/>
            </a:xfrm>
            <a:custGeom>
              <a:avLst/>
              <a:gdLst/>
              <a:ahLst/>
              <a:cxnLst/>
              <a:rect l="l" t="t" r="r" b="b"/>
              <a:pathLst>
                <a:path w="12352" h="26128" extrusionOk="0">
                  <a:moveTo>
                    <a:pt x="1426" y="0"/>
                  </a:moveTo>
                  <a:lnTo>
                    <a:pt x="286" y="11148"/>
                  </a:lnTo>
                  <a:cubicBezTo>
                    <a:pt x="1" y="13808"/>
                    <a:pt x="792" y="16437"/>
                    <a:pt x="2503" y="18463"/>
                  </a:cubicBezTo>
                  <a:lnTo>
                    <a:pt x="8836" y="26127"/>
                  </a:lnTo>
                  <a:lnTo>
                    <a:pt x="12352" y="9818"/>
                  </a:lnTo>
                  <a:lnTo>
                    <a:pt x="1426" y="0"/>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9"/>
            <p:cNvSpPr/>
            <p:nvPr/>
          </p:nvSpPr>
          <p:spPr>
            <a:xfrm>
              <a:off x="4570450" y="2031675"/>
              <a:ext cx="825775" cy="1177825"/>
            </a:xfrm>
            <a:custGeom>
              <a:avLst/>
              <a:gdLst/>
              <a:ahLst/>
              <a:cxnLst/>
              <a:rect l="l" t="t" r="r" b="b"/>
              <a:pathLst>
                <a:path w="33031" h="47113" extrusionOk="0">
                  <a:moveTo>
                    <a:pt x="17599" y="1"/>
                  </a:moveTo>
                  <a:cubicBezTo>
                    <a:pt x="16602" y="1"/>
                    <a:pt x="15592" y="315"/>
                    <a:pt x="14726" y="968"/>
                  </a:cubicBezTo>
                  <a:lnTo>
                    <a:pt x="0" y="12369"/>
                  </a:lnTo>
                  <a:lnTo>
                    <a:pt x="0" y="12400"/>
                  </a:lnTo>
                  <a:lnTo>
                    <a:pt x="32" y="12369"/>
                  </a:lnTo>
                  <a:cubicBezTo>
                    <a:pt x="32" y="12369"/>
                    <a:pt x="11971" y="27475"/>
                    <a:pt x="8836" y="42739"/>
                  </a:cubicBezTo>
                  <a:lnTo>
                    <a:pt x="26159" y="46983"/>
                  </a:lnTo>
                  <a:cubicBezTo>
                    <a:pt x="26523" y="47071"/>
                    <a:pt x="26888" y="47113"/>
                    <a:pt x="27247" y="47113"/>
                  </a:cubicBezTo>
                  <a:cubicBezTo>
                    <a:pt x="29599" y="47113"/>
                    <a:pt x="31703" y="45307"/>
                    <a:pt x="31923" y="42834"/>
                  </a:cubicBezTo>
                  <a:cubicBezTo>
                    <a:pt x="33031" y="28900"/>
                    <a:pt x="29674" y="14522"/>
                    <a:pt x="21503" y="2108"/>
                  </a:cubicBezTo>
                  <a:cubicBezTo>
                    <a:pt x="20605" y="731"/>
                    <a:pt x="19117" y="1"/>
                    <a:pt x="17599" y="1"/>
                  </a:cubicBezTo>
                  <a:close/>
                </a:path>
              </a:pathLst>
            </a:custGeom>
            <a:solidFill>
              <a:schemeClr val="accent2">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9"/>
            <p:cNvSpPr/>
            <p:nvPr/>
          </p:nvSpPr>
          <p:spPr>
            <a:xfrm>
              <a:off x="4475425" y="2340075"/>
              <a:ext cx="394325" cy="760100"/>
            </a:xfrm>
            <a:custGeom>
              <a:avLst/>
              <a:gdLst/>
              <a:ahLst/>
              <a:cxnLst/>
              <a:rect l="l" t="t" r="r" b="b"/>
              <a:pathLst>
                <a:path w="15773" h="30404" extrusionOk="0">
                  <a:moveTo>
                    <a:pt x="3833" y="1"/>
                  </a:moveTo>
                  <a:lnTo>
                    <a:pt x="3801" y="33"/>
                  </a:lnTo>
                  <a:lnTo>
                    <a:pt x="1" y="2978"/>
                  </a:lnTo>
                  <a:cubicBezTo>
                    <a:pt x="5986" y="10705"/>
                    <a:pt x="8361" y="20111"/>
                    <a:pt x="7411" y="29136"/>
                  </a:cubicBezTo>
                  <a:lnTo>
                    <a:pt x="12605" y="30403"/>
                  </a:lnTo>
                  <a:lnTo>
                    <a:pt x="12637" y="30403"/>
                  </a:lnTo>
                  <a:cubicBezTo>
                    <a:pt x="15772" y="15139"/>
                    <a:pt x="3833" y="1"/>
                    <a:pt x="3833" y="1"/>
                  </a:cubicBezTo>
                  <a:close/>
                </a:path>
              </a:pathLst>
            </a:custGeom>
            <a:solidFill>
              <a:schemeClr val="accent2">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4247425" y="3125475"/>
              <a:ext cx="394300" cy="551850"/>
            </a:xfrm>
            <a:custGeom>
              <a:avLst/>
              <a:gdLst/>
              <a:ahLst/>
              <a:cxnLst/>
              <a:rect l="l" t="t" r="r" b="b"/>
              <a:pathLst>
                <a:path w="15772" h="22074" extrusionOk="0">
                  <a:moveTo>
                    <a:pt x="15771" y="0"/>
                  </a:moveTo>
                  <a:lnTo>
                    <a:pt x="7316" y="3547"/>
                  </a:lnTo>
                  <a:cubicBezTo>
                    <a:pt x="4149" y="4877"/>
                    <a:pt x="1900" y="7791"/>
                    <a:pt x="1457" y="11211"/>
                  </a:cubicBezTo>
                  <a:lnTo>
                    <a:pt x="0" y="22074"/>
                  </a:lnTo>
                  <a:lnTo>
                    <a:pt x="12129" y="15075"/>
                  </a:lnTo>
                  <a:lnTo>
                    <a:pt x="1577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9"/>
            <p:cNvSpPr/>
            <p:nvPr/>
          </p:nvSpPr>
          <p:spPr>
            <a:xfrm>
              <a:off x="4299675" y="3155550"/>
              <a:ext cx="1016600" cy="1116075"/>
            </a:xfrm>
            <a:custGeom>
              <a:avLst/>
              <a:gdLst/>
              <a:ahLst/>
              <a:cxnLst/>
              <a:rect l="l" t="t" r="r" b="b"/>
              <a:pathLst>
                <a:path w="40664" h="44643" extrusionOk="0">
                  <a:moveTo>
                    <a:pt x="18780" y="1"/>
                  </a:moveTo>
                  <a:lnTo>
                    <a:pt x="18748" y="33"/>
                  </a:lnTo>
                  <a:lnTo>
                    <a:pt x="18780" y="33"/>
                  </a:lnTo>
                  <a:cubicBezTo>
                    <a:pt x="18780" y="33"/>
                    <a:pt x="12763" y="4308"/>
                    <a:pt x="8044" y="11465"/>
                  </a:cubicBezTo>
                  <a:cubicBezTo>
                    <a:pt x="5162" y="15804"/>
                    <a:pt x="5257" y="22802"/>
                    <a:pt x="0" y="25463"/>
                  </a:cubicBezTo>
                  <a:lnTo>
                    <a:pt x="7633" y="41930"/>
                  </a:lnTo>
                  <a:cubicBezTo>
                    <a:pt x="8433" y="43658"/>
                    <a:pt x="10144" y="44642"/>
                    <a:pt x="11899" y="44642"/>
                  </a:cubicBezTo>
                  <a:cubicBezTo>
                    <a:pt x="12783" y="44642"/>
                    <a:pt x="13678" y="44393"/>
                    <a:pt x="14473" y="43862"/>
                  </a:cubicBezTo>
                  <a:cubicBezTo>
                    <a:pt x="26064" y="36008"/>
                    <a:pt x="35185" y="24449"/>
                    <a:pt x="39808" y="10325"/>
                  </a:cubicBezTo>
                  <a:cubicBezTo>
                    <a:pt x="40663" y="7728"/>
                    <a:pt x="39112" y="4973"/>
                    <a:pt x="36483" y="4308"/>
                  </a:cubicBezTo>
                  <a:lnTo>
                    <a:pt x="1878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9"/>
            <p:cNvSpPr/>
            <p:nvPr/>
          </p:nvSpPr>
          <p:spPr>
            <a:xfrm>
              <a:off x="4247425" y="3124675"/>
              <a:ext cx="522550" cy="675375"/>
            </a:xfrm>
            <a:custGeom>
              <a:avLst/>
              <a:gdLst/>
              <a:ahLst/>
              <a:cxnLst/>
              <a:rect l="l" t="t" r="r" b="b"/>
              <a:pathLst>
                <a:path w="20902" h="27015" extrusionOk="0">
                  <a:moveTo>
                    <a:pt x="15803" y="1"/>
                  </a:moveTo>
                  <a:cubicBezTo>
                    <a:pt x="13491" y="9501"/>
                    <a:pt x="7632" y="17229"/>
                    <a:pt x="0" y="22106"/>
                  </a:cubicBezTo>
                  <a:lnTo>
                    <a:pt x="2217" y="27014"/>
                  </a:lnTo>
                  <a:cubicBezTo>
                    <a:pt x="16120" y="19920"/>
                    <a:pt x="20902" y="1236"/>
                    <a:pt x="20902" y="1236"/>
                  </a:cubicBezTo>
                  <a:lnTo>
                    <a:pt x="20870" y="1236"/>
                  </a:lnTo>
                  <a:lnTo>
                    <a:pt x="15803"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3405800" y="2900625"/>
              <a:ext cx="781475" cy="1600875"/>
            </a:xfrm>
            <a:custGeom>
              <a:avLst/>
              <a:gdLst/>
              <a:ahLst/>
              <a:cxnLst/>
              <a:rect l="l" t="t" r="r" b="b"/>
              <a:pathLst>
                <a:path w="31259" h="64035" extrusionOk="0">
                  <a:moveTo>
                    <a:pt x="4693" y="0"/>
                  </a:moveTo>
                  <a:cubicBezTo>
                    <a:pt x="2092" y="0"/>
                    <a:pt x="1" y="2110"/>
                    <a:pt x="1" y="4719"/>
                  </a:cubicBezTo>
                  <a:lnTo>
                    <a:pt x="1" y="59285"/>
                  </a:lnTo>
                  <a:cubicBezTo>
                    <a:pt x="1" y="61913"/>
                    <a:pt x="2123" y="64035"/>
                    <a:pt x="4751" y="64035"/>
                  </a:cubicBezTo>
                  <a:lnTo>
                    <a:pt x="26508" y="64035"/>
                  </a:lnTo>
                  <a:cubicBezTo>
                    <a:pt x="29105" y="64035"/>
                    <a:pt x="31227" y="61913"/>
                    <a:pt x="31227" y="59285"/>
                  </a:cubicBezTo>
                  <a:lnTo>
                    <a:pt x="31258" y="4751"/>
                  </a:lnTo>
                  <a:cubicBezTo>
                    <a:pt x="31258" y="2122"/>
                    <a:pt x="29136" y="0"/>
                    <a:pt x="26508" y="0"/>
                  </a:cubicBezTo>
                  <a:lnTo>
                    <a:pt x="4751" y="0"/>
                  </a:lnTo>
                  <a:cubicBezTo>
                    <a:pt x="4732" y="0"/>
                    <a:pt x="4713" y="0"/>
                    <a:pt x="469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3441450" y="2948125"/>
              <a:ext cx="709400" cy="1497975"/>
            </a:xfrm>
            <a:custGeom>
              <a:avLst/>
              <a:gdLst/>
              <a:ahLst/>
              <a:cxnLst/>
              <a:rect l="l" t="t" r="r" b="b"/>
              <a:pathLst>
                <a:path w="28376" h="59919" extrusionOk="0">
                  <a:moveTo>
                    <a:pt x="3325" y="1"/>
                  </a:moveTo>
                  <a:cubicBezTo>
                    <a:pt x="1520" y="1"/>
                    <a:pt x="32" y="1489"/>
                    <a:pt x="32" y="3326"/>
                  </a:cubicBezTo>
                  <a:lnTo>
                    <a:pt x="0" y="56593"/>
                  </a:lnTo>
                  <a:cubicBezTo>
                    <a:pt x="0" y="58398"/>
                    <a:pt x="1489" y="59886"/>
                    <a:pt x="3325" y="59886"/>
                  </a:cubicBezTo>
                  <a:lnTo>
                    <a:pt x="25050" y="59918"/>
                  </a:lnTo>
                  <a:cubicBezTo>
                    <a:pt x="26887" y="59918"/>
                    <a:pt x="28376" y="58430"/>
                    <a:pt x="28376" y="56593"/>
                  </a:cubicBezTo>
                  <a:lnTo>
                    <a:pt x="28376" y="3326"/>
                  </a:lnTo>
                  <a:cubicBezTo>
                    <a:pt x="28376" y="1521"/>
                    <a:pt x="26887" y="32"/>
                    <a:pt x="25050" y="32"/>
                  </a:cubicBezTo>
                  <a:lnTo>
                    <a:pt x="20838" y="32"/>
                  </a:lnTo>
                  <a:cubicBezTo>
                    <a:pt x="20268" y="32"/>
                    <a:pt x="19825" y="507"/>
                    <a:pt x="19825" y="1077"/>
                  </a:cubicBezTo>
                  <a:lnTo>
                    <a:pt x="19825" y="1869"/>
                  </a:lnTo>
                  <a:cubicBezTo>
                    <a:pt x="19825" y="2439"/>
                    <a:pt x="19350" y="2914"/>
                    <a:pt x="18780" y="2914"/>
                  </a:cubicBezTo>
                  <a:lnTo>
                    <a:pt x="10578" y="2914"/>
                  </a:lnTo>
                  <a:cubicBezTo>
                    <a:pt x="10007" y="2914"/>
                    <a:pt x="9532" y="2439"/>
                    <a:pt x="9532" y="1837"/>
                  </a:cubicBezTo>
                  <a:lnTo>
                    <a:pt x="9532" y="1077"/>
                  </a:lnTo>
                  <a:cubicBezTo>
                    <a:pt x="9532" y="476"/>
                    <a:pt x="9089" y="1"/>
                    <a:pt x="85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3569700" y="3242650"/>
              <a:ext cx="23775" cy="29325"/>
            </a:xfrm>
            <a:custGeom>
              <a:avLst/>
              <a:gdLst/>
              <a:ahLst/>
              <a:cxnLst/>
              <a:rect l="l" t="t" r="r" b="b"/>
              <a:pathLst>
                <a:path w="951" h="1173" extrusionOk="0">
                  <a:moveTo>
                    <a:pt x="0" y="0"/>
                  </a:moveTo>
                  <a:lnTo>
                    <a:pt x="0" y="95"/>
                  </a:lnTo>
                  <a:lnTo>
                    <a:pt x="412" y="95"/>
                  </a:lnTo>
                  <a:lnTo>
                    <a:pt x="412" y="1172"/>
                  </a:lnTo>
                  <a:lnTo>
                    <a:pt x="539" y="1172"/>
                  </a:lnTo>
                  <a:lnTo>
                    <a:pt x="539" y="95"/>
                  </a:lnTo>
                  <a:lnTo>
                    <a:pt x="951" y="95"/>
                  </a:lnTo>
                  <a:lnTo>
                    <a:pt x="95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3593450" y="3249775"/>
              <a:ext cx="21400" cy="22200"/>
            </a:xfrm>
            <a:custGeom>
              <a:avLst/>
              <a:gdLst/>
              <a:ahLst/>
              <a:cxnLst/>
              <a:rect l="l" t="t" r="r" b="b"/>
              <a:pathLst>
                <a:path w="856" h="888" extrusionOk="0">
                  <a:moveTo>
                    <a:pt x="444" y="95"/>
                  </a:moveTo>
                  <a:cubicBezTo>
                    <a:pt x="602" y="95"/>
                    <a:pt x="729" y="222"/>
                    <a:pt x="729" y="380"/>
                  </a:cubicBezTo>
                  <a:lnTo>
                    <a:pt x="127" y="380"/>
                  </a:lnTo>
                  <a:cubicBezTo>
                    <a:pt x="127" y="222"/>
                    <a:pt x="254" y="95"/>
                    <a:pt x="444" y="95"/>
                  </a:cubicBezTo>
                  <a:close/>
                  <a:moveTo>
                    <a:pt x="412" y="0"/>
                  </a:moveTo>
                  <a:cubicBezTo>
                    <a:pt x="191" y="0"/>
                    <a:pt x="1" y="190"/>
                    <a:pt x="1" y="444"/>
                  </a:cubicBezTo>
                  <a:cubicBezTo>
                    <a:pt x="1" y="697"/>
                    <a:pt x="191" y="887"/>
                    <a:pt x="476" y="887"/>
                  </a:cubicBezTo>
                  <a:cubicBezTo>
                    <a:pt x="602" y="887"/>
                    <a:pt x="729" y="855"/>
                    <a:pt x="792" y="760"/>
                  </a:cubicBezTo>
                  <a:lnTo>
                    <a:pt x="729" y="665"/>
                  </a:lnTo>
                  <a:cubicBezTo>
                    <a:pt x="666" y="760"/>
                    <a:pt x="571" y="792"/>
                    <a:pt x="476" y="792"/>
                  </a:cubicBezTo>
                  <a:cubicBezTo>
                    <a:pt x="286" y="792"/>
                    <a:pt x="127" y="665"/>
                    <a:pt x="127" y="475"/>
                  </a:cubicBezTo>
                  <a:lnTo>
                    <a:pt x="856" y="475"/>
                  </a:lnTo>
                  <a:cubicBezTo>
                    <a:pt x="856" y="475"/>
                    <a:pt x="856" y="444"/>
                    <a:pt x="856" y="444"/>
                  </a:cubicBezTo>
                  <a:cubicBezTo>
                    <a:pt x="856" y="190"/>
                    <a:pt x="666" y="0"/>
                    <a:pt x="4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9"/>
            <p:cNvSpPr/>
            <p:nvPr/>
          </p:nvSpPr>
          <p:spPr>
            <a:xfrm>
              <a:off x="3617200" y="3249775"/>
              <a:ext cx="20600" cy="22200"/>
            </a:xfrm>
            <a:custGeom>
              <a:avLst/>
              <a:gdLst/>
              <a:ahLst/>
              <a:cxnLst/>
              <a:rect l="l" t="t" r="r" b="b"/>
              <a:pathLst>
                <a:path w="824" h="888" extrusionOk="0">
                  <a:moveTo>
                    <a:pt x="1" y="0"/>
                  </a:moveTo>
                  <a:lnTo>
                    <a:pt x="349" y="412"/>
                  </a:lnTo>
                  <a:lnTo>
                    <a:pt x="1" y="887"/>
                  </a:lnTo>
                  <a:lnTo>
                    <a:pt x="127" y="887"/>
                  </a:lnTo>
                  <a:lnTo>
                    <a:pt x="412" y="507"/>
                  </a:lnTo>
                  <a:lnTo>
                    <a:pt x="697" y="887"/>
                  </a:lnTo>
                  <a:lnTo>
                    <a:pt x="824" y="887"/>
                  </a:lnTo>
                  <a:lnTo>
                    <a:pt x="476" y="412"/>
                  </a:lnTo>
                  <a:lnTo>
                    <a:pt x="792" y="0"/>
                  </a:lnTo>
                  <a:lnTo>
                    <a:pt x="666" y="0"/>
                  </a:lnTo>
                  <a:lnTo>
                    <a:pt x="412" y="349"/>
                  </a:lnTo>
                  <a:lnTo>
                    <a:pt x="1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9"/>
            <p:cNvSpPr/>
            <p:nvPr/>
          </p:nvSpPr>
          <p:spPr>
            <a:xfrm>
              <a:off x="3639375" y="3245025"/>
              <a:ext cx="15075" cy="26950"/>
            </a:xfrm>
            <a:custGeom>
              <a:avLst/>
              <a:gdLst/>
              <a:ahLst/>
              <a:cxnLst/>
              <a:rect l="l" t="t" r="r" b="b"/>
              <a:pathLst>
                <a:path w="603" h="1078" extrusionOk="0">
                  <a:moveTo>
                    <a:pt x="159" y="0"/>
                  </a:moveTo>
                  <a:lnTo>
                    <a:pt x="159" y="190"/>
                  </a:lnTo>
                  <a:lnTo>
                    <a:pt x="0" y="190"/>
                  </a:lnTo>
                  <a:lnTo>
                    <a:pt x="0" y="285"/>
                  </a:lnTo>
                  <a:lnTo>
                    <a:pt x="159" y="285"/>
                  </a:lnTo>
                  <a:lnTo>
                    <a:pt x="159" y="824"/>
                  </a:lnTo>
                  <a:cubicBezTo>
                    <a:pt x="159" y="982"/>
                    <a:pt x="254" y="1077"/>
                    <a:pt x="412" y="1077"/>
                  </a:cubicBezTo>
                  <a:cubicBezTo>
                    <a:pt x="475" y="1077"/>
                    <a:pt x="570" y="1077"/>
                    <a:pt x="602" y="1014"/>
                  </a:cubicBezTo>
                  <a:lnTo>
                    <a:pt x="570" y="950"/>
                  </a:lnTo>
                  <a:cubicBezTo>
                    <a:pt x="539" y="950"/>
                    <a:pt x="475" y="982"/>
                    <a:pt x="444" y="982"/>
                  </a:cubicBezTo>
                  <a:cubicBezTo>
                    <a:pt x="349" y="982"/>
                    <a:pt x="285" y="919"/>
                    <a:pt x="285" y="824"/>
                  </a:cubicBezTo>
                  <a:lnTo>
                    <a:pt x="285" y="285"/>
                  </a:lnTo>
                  <a:lnTo>
                    <a:pt x="539" y="285"/>
                  </a:lnTo>
                  <a:lnTo>
                    <a:pt x="539" y="190"/>
                  </a:lnTo>
                  <a:lnTo>
                    <a:pt x="285" y="190"/>
                  </a:lnTo>
                  <a:lnTo>
                    <a:pt x="2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9"/>
            <p:cNvSpPr/>
            <p:nvPr/>
          </p:nvSpPr>
          <p:spPr>
            <a:xfrm>
              <a:off x="3526150" y="3394650"/>
              <a:ext cx="126700" cy="126700"/>
            </a:xfrm>
            <a:custGeom>
              <a:avLst/>
              <a:gdLst/>
              <a:ahLst/>
              <a:cxnLst/>
              <a:rect l="l" t="t" r="r" b="b"/>
              <a:pathLst>
                <a:path w="5068" h="5068" extrusionOk="0">
                  <a:moveTo>
                    <a:pt x="1" y="1"/>
                  </a:moveTo>
                  <a:lnTo>
                    <a:pt x="1" y="5068"/>
                  </a:lnTo>
                  <a:lnTo>
                    <a:pt x="5068" y="5068"/>
                  </a:lnTo>
                  <a:lnTo>
                    <a:pt x="506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9"/>
            <p:cNvSpPr/>
            <p:nvPr/>
          </p:nvSpPr>
          <p:spPr>
            <a:xfrm>
              <a:off x="3526150" y="3606050"/>
              <a:ext cx="126700" cy="126700"/>
            </a:xfrm>
            <a:custGeom>
              <a:avLst/>
              <a:gdLst/>
              <a:ahLst/>
              <a:cxnLst/>
              <a:rect l="l" t="t" r="r" b="b"/>
              <a:pathLst>
                <a:path w="5068" h="5068" extrusionOk="0">
                  <a:moveTo>
                    <a:pt x="1" y="0"/>
                  </a:moveTo>
                  <a:lnTo>
                    <a:pt x="1" y="5067"/>
                  </a:lnTo>
                  <a:lnTo>
                    <a:pt x="5068" y="5067"/>
                  </a:lnTo>
                  <a:lnTo>
                    <a:pt x="5068"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9"/>
            <p:cNvSpPr/>
            <p:nvPr/>
          </p:nvSpPr>
          <p:spPr>
            <a:xfrm>
              <a:off x="3526150" y="3817450"/>
              <a:ext cx="126700" cy="126700"/>
            </a:xfrm>
            <a:custGeom>
              <a:avLst/>
              <a:gdLst/>
              <a:ahLst/>
              <a:cxnLst/>
              <a:rect l="l" t="t" r="r" b="b"/>
              <a:pathLst>
                <a:path w="5068" h="5068" extrusionOk="0">
                  <a:moveTo>
                    <a:pt x="1" y="0"/>
                  </a:moveTo>
                  <a:lnTo>
                    <a:pt x="1" y="5067"/>
                  </a:lnTo>
                  <a:lnTo>
                    <a:pt x="5068" y="5067"/>
                  </a:lnTo>
                  <a:lnTo>
                    <a:pt x="506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9"/>
            <p:cNvSpPr/>
            <p:nvPr/>
          </p:nvSpPr>
          <p:spPr>
            <a:xfrm>
              <a:off x="3526150" y="4028025"/>
              <a:ext cx="126700" cy="126700"/>
            </a:xfrm>
            <a:custGeom>
              <a:avLst/>
              <a:gdLst/>
              <a:ahLst/>
              <a:cxnLst/>
              <a:rect l="l" t="t" r="r" b="b"/>
              <a:pathLst>
                <a:path w="5068" h="5068" extrusionOk="0">
                  <a:moveTo>
                    <a:pt x="1" y="1"/>
                  </a:moveTo>
                  <a:lnTo>
                    <a:pt x="1" y="5068"/>
                  </a:lnTo>
                  <a:lnTo>
                    <a:pt x="5068" y="5068"/>
                  </a:lnTo>
                  <a:lnTo>
                    <a:pt x="5068"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9"/>
            <p:cNvSpPr/>
            <p:nvPr/>
          </p:nvSpPr>
          <p:spPr>
            <a:xfrm>
              <a:off x="3526150" y="4239425"/>
              <a:ext cx="126700" cy="126700"/>
            </a:xfrm>
            <a:custGeom>
              <a:avLst/>
              <a:gdLst/>
              <a:ahLst/>
              <a:cxnLst/>
              <a:rect l="l" t="t" r="r" b="b"/>
              <a:pathLst>
                <a:path w="5068" h="5068" extrusionOk="0">
                  <a:moveTo>
                    <a:pt x="1" y="1"/>
                  </a:moveTo>
                  <a:lnTo>
                    <a:pt x="1" y="5068"/>
                  </a:lnTo>
                  <a:lnTo>
                    <a:pt x="5068" y="5068"/>
                  </a:lnTo>
                  <a:lnTo>
                    <a:pt x="5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9"/>
            <p:cNvSpPr/>
            <p:nvPr/>
          </p:nvSpPr>
          <p:spPr>
            <a:xfrm>
              <a:off x="3526150" y="4028025"/>
              <a:ext cx="126700" cy="126700"/>
            </a:xfrm>
            <a:custGeom>
              <a:avLst/>
              <a:gdLst/>
              <a:ahLst/>
              <a:cxnLst/>
              <a:rect l="l" t="t" r="r" b="b"/>
              <a:pathLst>
                <a:path w="5068" h="5068" extrusionOk="0">
                  <a:moveTo>
                    <a:pt x="1" y="1"/>
                  </a:moveTo>
                  <a:lnTo>
                    <a:pt x="1" y="5068"/>
                  </a:lnTo>
                  <a:lnTo>
                    <a:pt x="5068" y="5068"/>
                  </a:lnTo>
                  <a:lnTo>
                    <a:pt x="5068"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9"/>
            <p:cNvSpPr/>
            <p:nvPr/>
          </p:nvSpPr>
          <p:spPr>
            <a:xfrm>
              <a:off x="3526150" y="3606050"/>
              <a:ext cx="126700" cy="126700"/>
            </a:xfrm>
            <a:custGeom>
              <a:avLst/>
              <a:gdLst/>
              <a:ahLst/>
              <a:cxnLst/>
              <a:rect l="l" t="t" r="r" b="b"/>
              <a:pathLst>
                <a:path w="5068" h="5068" extrusionOk="0">
                  <a:moveTo>
                    <a:pt x="1" y="0"/>
                  </a:moveTo>
                  <a:lnTo>
                    <a:pt x="1" y="5067"/>
                  </a:lnTo>
                  <a:lnTo>
                    <a:pt x="5068" y="5067"/>
                  </a:lnTo>
                  <a:lnTo>
                    <a:pt x="5068"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9"/>
            <p:cNvSpPr/>
            <p:nvPr/>
          </p:nvSpPr>
          <p:spPr>
            <a:xfrm>
              <a:off x="3708250" y="3408900"/>
              <a:ext cx="189250" cy="25"/>
            </a:xfrm>
            <a:custGeom>
              <a:avLst/>
              <a:gdLst/>
              <a:ahLst/>
              <a:cxnLst/>
              <a:rect l="l" t="t" r="r" b="b"/>
              <a:pathLst>
                <a:path w="7570" h="1" fill="none" extrusionOk="0">
                  <a:moveTo>
                    <a:pt x="1" y="1"/>
                  </a:moveTo>
                  <a:lnTo>
                    <a:pt x="7569"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9"/>
            <p:cNvSpPr/>
            <p:nvPr/>
          </p:nvSpPr>
          <p:spPr>
            <a:xfrm>
              <a:off x="3708250" y="3500750"/>
              <a:ext cx="197950" cy="25"/>
            </a:xfrm>
            <a:custGeom>
              <a:avLst/>
              <a:gdLst/>
              <a:ahLst/>
              <a:cxnLst/>
              <a:rect l="l" t="t" r="r" b="b"/>
              <a:pathLst>
                <a:path w="7918" h="1" fill="none" extrusionOk="0">
                  <a:moveTo>
                    <a:pt x="1" y="0"/>
                  </a:moveTo>
                  <a:lnTo>
                    <a:pt x="7918"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9"/>
            <p:cNvSpPr/>
            <p:nvPr/>
          </p:nvSpPr>
          <p:spPr>
            <a:xfrm>
              <a:off x="3708250" y="3447700"/>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9"/>
            <p:cNvSpPr/>
            <p:nvPr/>
          </p:nvSpPr>
          <p:spPr>
            <a:xfrm>
              <a:off x="3708250" y="3475425"/>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9"/>
            <p:cNvSpPr/>
            <p:nvPr/>
          </p:nvSpPr>
          <p:spPr>
            <a:xfrm>
              <a:off x="3708250" y="3620300"/>
              <a:ext cx="189250" cy="25"/>
            </a:xfrm>
            <a:custGeom>
              <a:avLst/>
              <a:gdLst/>
              <a:ahLst/>
              <a:cxnLst/>
              <a:rect l="l" t="t" r="r" b="b"/>
              <a:pathLst>
                <a:path w="7570" h="1" fill="none" extrusionOk="0">
                  <a:moveTo>
                    <a:pt x="1" y="0"/>
                  </a:moveTo>
                  <a:lnTo>
                    <a:pt x="7569"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9"/>
            <p:cNvSpPr/>
            <p:nvPr/>
          </p:nvSpPr>
          <p:spPr>
            <a:xfrm>
              <a:off x="3708250" y="3712150"/>
              <a:ext cx="197950" cy="25"/>
            </a:xfrm>
            <a:custGeom>
              <a:avLst/>
              <a:gdLst/>
              <a:ahLst/>
              <a:cxnLst/>
              <a:rect l="l" t="t" r="r" b="b"/>
              <a:pathLst>
                <a:path w="7918" h="1" fill="none" extrusionOk="0">
                  <a:moveTo>
                    <a:pt x="1" y="0"/>
                  </a:moveTo>
                  <a:lnTo>
                    <a:pt x="7918"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3708250" y="3659100"/>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3708250" y="3686800"/>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3708250" y="3830100"/>
              <a:ext cx="189250" cy="25"/>
            </a:xfrm>
            <a:custGeom>
              <a:avLst/>
              <a:gdLst/>
              <a:ahLst/>
              <a:cxnLst/>
              <a:rect l="l" t="t" r="r" b="b"/>
              <a:pathLst>
                <a:path w="7570" h="1" fill="none" extrusionOk="0">
                  <a:moveTo>
                    <a:pt x="1" y="1"/>
                  </a:moveTo>
                  <a:lnTo>
                    <a:pt x="7569"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3708250" y="3922725"/>
              <a:ext cx="197950" cy="25"/>
            </a:xfrm>
            <a:custGeom>
              <a:avLst/>
              <a:gdLst/>
              <a:ahLst/>
              <a:cxnLst/>
              <a:rect l="l" t="t" r="r" b="b"/>
              <a:pathLst>
                <a:path w="7918" h="1" fill="none" extrusionOk="0">
                  <a:moveTo>
                    <a:pt x="1" y="1"/>
                  </a:moveTo>
                  <a:lnTo>
                    <a:pt x="7918"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3708250" y="3869700"/>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3708250" y="3897400"/>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3708250" y="4041500"/>
              <a:ext cx="189250" cy="25"/>
            </a:xfrm>
            <a:custGeom>
              <a:avLst/>
              <a:gdLst/>
              <a:ahLst/>
              <a:cxnLst/>
              <a:rect l="l" t="t" r="r" b="b"/>
              <a:pathLst>
                <a:path w="7570" h="1" fill="none" extrusionOk="0">
                  <a:moveTo>
                    <a:pt x="1" y="0"/>
                  </a:moveTo>
                  <a:lnTo>
                    <a:pt x="7569"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3708250" y="4134125"/>
              <a:ext cx="197950" cy="25"/>
            </a:xfrm>
            <a:custGeom>
              <a:avLst/>
              <a:gdLst/>
              <a:ahLst/>
              <a:cxnLst/>
              <a:rect l="l" t="t" r="r" b="b"/>
              <a:pathLst>
                <a:path w="7918" h="1" fill="none" extrusionOk="0">
                  <a:moveTo>
                    <a:pt x="1" y="1"/>
                  </a:moveTo>
                  <a:lnTo>
                    <a:pt x="7918"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3708250" y="4081075"/>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3708250" y="4108800"/>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3708250" y="4252100"/>
              <a:ext cx="189250" cy="25"/>
            </a:xfrm>
            <a:custGeom>
              <a:avLst/>
              <a:gdLst/>
              <a:ahLst/>
              <a:cxnLst/>
              <a:rect l="l" t="t" r="r" b="b"/>
              <a:pathLst>
                <a:path w="7570" h="1" fill="none" extrusionOk="0">
                  <a:moveTo>
                    <a:pt x="1" y="0"/>
                  </a:moveTo>
                  <a:lnTo>
                    <a:pt x="7569"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3708250" y="4343925"/>
              <a:ext cx="197950" cy="25"/>
            </a:xfrm>
            <a:custGeom>
              <a:avLst/>
              <a:gdLst/>
              <a:ahLst/>
              <a:cxnLst/>
              <a:rect l="l" t="t" r="r" b="b"/>
              <a:pathLst>
                <a:path w="7918" h="1" fill="none" extrusionOk="0">
                  <a:moveTo>
                    <a:pt x="1" y="1"/>
                  </a:moveTo>
                  <a:lnTo>
                    <a:pt x="7918"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3708250" y="4291675"/>
              <a:ext cx="338875" cy="25"/>
            </a:xfrm>
            <a:custGeom>
              <a:avLst/>
              <a:gdLst/>
              <a:ahLst/>
              <a:cxnLst/>
              <a:rect l="l" t="t" r="r" b="b"/>
              <a:pathLst>
                <a:path w="13555" h="1" fill="none" extrusionOk="0">
                  <a:moveTo>
                    <a:pt x="1" y="1"/>
                  </a:moveTo>
                  <a:lnTo>
                    <a:pt x="13555"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3708250" y="4318600"/>
              <a:ext cx="338875" cy="25"/>
            </a:xfrm>
            <a:custGeom>
              <a:avLst/>
              <a:gdLst/>
              <a:ahLst/>
              <a:cxnLst/>
              <a:rect l="l" t="t" r="r" b="b"/>
              <a:pathLst>
                <a:path w="13555" h="1" fill="none" extrusionOk="0">
                  <a:moveTo>
                    <a:pt x="1" y="0"/>
                  </a:moveTo>
                  <a:lnTo>
                    <a:pt x="13555"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4022575" y="3070850"/>
              <a:ext cx="61775" cy="25"/>
            </a:xfrm>
            <a:custGeom>
              <a:avLst/>
              <a:gdLst/>
              <a:ahLst/>
              <a:cxnLst/>
              <a:rect l="l" t="t" r="r" b="b"/>
              <a:pathLst>
                <a:path w="2471" h="1" fill="none" extrusionOk="0">
                  <a:moveTo>
                    <a:pt x="0" y="0"/>
                  </a:moveTo>
                  <a:lnTo>
                    <a:pt x="2470"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4022575" y="3086675"/>
              <a:ext cx="61775" cy="25"/>
            </a:xfrm>
            <a:custGeom>
              <a:avLst/>
              <a:gdLst/>
              <a:ahLst/>
              <a:cxnLst/>
              <a:rect l="l" t="t" r="r" b="b"/>
              <a:pathLst>
                <a:path w="2471" h="1" fill="none" extrusionOk="0">
                  <a:moveTo>
                    <a:pt x="0" y="1"/>
                  </a:moveTo>
                  <a:lnTo>
                    <a:pt x="2470" y="1"/>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4022575" y="3102525"/>
              <a:ext cx="61775" cy="25"/>
            </a:xfrm>
            <a:custGeom>
              <a:avLst/>
              <a:gdLst/>
              <a:ahLst/>
              <a:cxnLst/>
              <a:rect l="l" t="t" r="r" b="b"/>
              <a:pathLst>
                <a:path w="2471" h="1" fill="none" extrusionOk="0">
                  <a:moveTo>
                    <a:pt x="0" y="0"/>
                  </a:moveTo>
                  <a:lnTo>
                    <a:pt x="2470" y="0"/>
                  </a:lnTo>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3991700" y="3227600"/>
              <a:ext cx="55425" cy="56050"/>
            </a:xfrm>
            <a:custGeom>
              <a:avLst/>
              <a:gdLst/>
              <a:ahLst/>
              <a:cxnLst/>
              <a:rect l="l" t="t" r="r" b="b"/>
              <a:pathLst>
                <a:path w="2217" h="2242" extrusionOk="0">
                  <a:moveTo>
                    <a:pt x="855" y="191"/>
                  </a:moveTo>
                  <a:cubicBezTo>
                    <a:pt x="1203" y="191"/>
                    <a:pt x="1520" y="476"/>
                    <a:pt x="1520" y="856"/>
                  </a:cubicBezTo>
                  <a:cubicBezTo>
                    <a:pt x="1520" y="1236"/>
                    <a:pt x="1203" y="1552"/>
                    <a:pt x="855" y="1552"/>
                  </a:cubicBezTo>
                  <a:cubicBezTo>
                    <a:pt x="475" y="1552"/>
                    <a:pt x="158" y="1236"/>
                    <a:pt x="158" y="856"/>
                  </a:cubicBezTo>
                  <a:cubicBezTo>
                    <a:pt x="158" y="476"/>
                    <a:pt x="475" y="191"/>
                    <a:pt x="855" y="191"/>
                  </a:cubicBezTo>
                  <a:close/>
                  <a:moveTo>
                    <a:pt x="855" y="1"/>
                  </a:moveTo>
                  <a:cubicBezTo>
                    <a:pt x="380" y="1"/>
                    <a:pt x="0" y="381"/>
                    <a:pt x="0" y="856"/>
                  </a:cubicBezTo>
                  <a:cubicBezTo>
                    <a:pt x="0" y="1331"/>
                    <a:pt x="380" y="1711"/>
                    <a:pt x="855" y="1711"/>
                  </a:cubicBezTo>
                  <a:cubicBezTo>
                    <a:pt x="1045" y="1711"/>
                    <a:pt x="1235" y="1647"/>
                    <a:pt x="1393" y="1521"/>
                  </a:cubicBezTo>
                  <a:lnTo>
                    <a:pt x="2090" y="2218"/>
                  </a:lnTo>
                  <a:cubicBezTo>
                    <a:pt x="2106" y="2233"/>
                    <a:pt x="2122" y="2241"/>
                    <a:pt x="2138" y="2241"/>
                  </a:cubicBezTo>
                  <a:cubicBezTo>
                    <a:pt x="2154" y="2241"/>
                    <a:pt x="2169" y="2233"/>
                    <a:pt x="2185" y="2218"/>
                  </a:cubicBezTo>
                  <a:cubicBezTo>
                    <a:pt x="2217" y="2186"/>
                    <a:pt x="2217" y="2123"/>
                    <a:pt x="2185" y="2091"/>
                  </a:cubicBezTo>
                  <a:lnTo>
                    <a:pt x="1489" y="1394"/>
                  </a:lnTo>
                  <a:cubicBezTo>
                    <a:pt x="1615" y="1236"/>
                    <a:pt x="1679" y="1046"/>
                    <a:pt x="1679" y="856"/>
                  </a:cubicBezTo>
                  <a:cubicBezTo>
                    <a:pt x="1679" y="381"/>
                    <a:pt x="1298" y="1"/>
                    <a:pt x="85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3502400" y="3202275"/>
              <a:ext cx="580350" cy="107700"/>
            </a:xfrm>
            <a:custGeom>
              <a:avLst/>
              <a:gdLst/>
              <a:ahLst/>
              <a:cxnLst/>
              <a:rect l="l" t="t" r="r" b="b"/>
              <a:pathLst>
                <a:path w="23214" h="4308" fill="none" extrusionOk="0">
                  <a:moveTo>
                    <a:pt x="21536" y="4307"/>
                  </a:moveTo>
                  <a:lnTo>
                    <a:pt x="1679" y="4307"/>
                  </a:lnTo>
                  <a:cubicBezTo>
                    <a:pt x="761" y="4307"/>
                    <a:pt x="1" y="3547"/>
                    <a:pt x="1" y="2629"/>
                  </a:cubicBezTo>
                  <a:lnTo>
                    <a:pt x="1" y="1710"/>
                  </a:lnTo>
                  <a:cubicBezTo>
                    <a:pt x="1" y="760"/>
                    <a:pt x="761" y="0"/>
                    <a:pt x="1679" y="0"/>
                  </a:cubicBezTo>
                  <a:lnTo>
                    <a:pt x="21536" y="0"/>
                  </a:lnTo>
                  <a:cubicBezTo>
                    <a:pt x="22454" y="0"/>
                    <a:pt x="23214" y="760"/>
                    <a:pt x="23214" y="1710"/>
                  </a:cubicBezTo>
                  <a:lnTo>
                    <a:pt x="23214" y="2629"/>
                  </a:lnTo>
                  <a:cubicBezTo>
                    <a:pt x="23214" y="3547"/>
                    <a:pt x="22454" y="4307"/>
                    <a:pt x="21536" y="4307"/>
                  </a:cubicBezTo>
                  <a:close/>
                </a:path>
              </a:pathLst>
            </a:custGeom>
            <a:noFill/>
            <a:ln w="3175" cap="rnd"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3528525" y="3070250"/>
              <a:ext cx="42775" cy="48925"/>
            </a:xfrm>
            <a:custGeom>
              <a:avLst/>
              <a:gdLst/>
              <a:ahLst/>
              <a:cxnLst/>
              <a:rect l="l" t="t" r="r" b="b"/>
              <a:pathLst>
                <a:path w="1711" h="1957" extrusionOk="0">
                  <a:moveTo>
                    <a:pt x="856" y="183"/>
                  </a:moveTo>
                  <a:lnTo>
                    <a:pt x="1584" y="848"/>
                  </a:lnTo>
                  <a:lnTo>
                    <a:pt x="1584" y="1798"/>
                  </a:lnTo>
                  <a:lnTo>
                    <a:pt x="1172" y="1798"/>
                  </a:lnTo>
                  <a:lnTo>
                    <a:pt x="1172" y="1323"/>
                  </a:lnTo>
                  <a:cubicBezTo>
                    <a:pt x="1172" y="1291"/>
                    <a:pt x="1141" y="1259"/>
                    <a:pt x="1109" y="1259"/>
                  </a:cubicBezTo>
                  <a:lnTo>
                    <a:pt x="634" y="1259"/>
                  </a:lnTo>
                  <a:cubicBezTo>
                    <a:pt x="602" y="1259"/>
                    <a:pt x="571" y="1291"/>
                    <a:pt x="571" y="1323"/>
                  </a:cubicBezTo>
                  <a:lnTo>
                    <a:pt x="571" y="1798"/>
                  </a:lnTo>
                  <a:lnTo>
                    <a:pt x="159" y="1798"/>
                  </a:lnTo>
                  <a:lnTo>
                    <a:pt x="159" y="848"/>
                  </a:lnTo>
                  <a:lnTo>
                    <a:pt x="856" y="183"/>
                  </a:lnTo>
                  <a:close/>
                  <a:moveTo>
                    <a:pt x="840" y="1"/>
                  </a:moveTo>
                  <a:cubicBezTo>
                    <a:pt x="824" y="1"/>
                    <a:pt x="808" y="8"/>
                    <a:pt x="792" y="24"/>
                  </a:cubicBezTo>
                  <a:lnTo>
                    <a:pt x="32" y="784"/>
                  </a:lnTo>
                  <a:cubicBezTo>
                    <a:pt x="32" y="784"/>
                    <a:pt x="1" y="784"/>
                    <a:pt x="1" y="816"/>
                  </a:cubicBezTo>
                  <a:lnTo>
                    <a:pt x="1" y="1893"/>
                  </a:lnTo>
                  <a:cubicBezTo>
                    <a:pt x="1" y="1924"/>
                    <a:pt x="64" y="1956"/>
                    <a:pt x="96" y="1956"/>
                  </a:cubicBezTo>
                  <a:lnTo>
                    <a:pt x="634" y="1956"/>
                  </a:lnTo>
                  <a:cubicBezTo>
                    <a:pt x="697" y="1956"/>
                    <a:pt x="729" y="1924"/>
                    <a:pt x="729" y="1893"/>
                  </a:cubicBezTo>
                  <a:lnTo>
                    <a:pt x="729" y="1386"/>
                  </a:lnTo>
                  <a:lnTo>
                    <a:pt x="1014" y="1386"/>
                  </a:lnTo>
                  <a:lnTo>
                    <a:pt x="1014" y="1893"/>
                  </a:lnTo>
                  <a:cubicBezTo>
                    <a:pt x="1014" y="1924"/>
                    <a:pt x="1046" y="1956"/>
                    <a:pt x="1109" y="1956"/>
                  </a:cubicBezTo>
                  <a:lnTo>
                    <a:pt x="1647" y="1956"/>
                  </a:lnTo>
                  <a:cubicBezTo>
                    <a:pt x="1679" y="1956"/>
                    <a:pt x="1711" y="1924"/>
                    <a:pt x="1711" y="1893"/>
                  </a:cubicBezTo>
                  <a:lnTo>
                    <a:pt x="1711" y="816"/>
                  </a:lnTo>
                  <a:cubicBezTo>
                    <a:pt x="1711" y="816"/>
                    <a:pt x="1711" y="784"/>
                    <a:pt x="1711" y="784"/>
                  </a:cubicBezTo>
                  <a:lnTo>
                    <a:pt x="887" y="24"/>
                  </a:lnTo>
                  <a:cubicBezTo>
                    <a:pt x="872" y="8"/>
                    <a:pt x="856" y="1"/>
                    <a:pt x="84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19"/>
          <p:cNvSpPr txBox="1"/>
          <p:nvPr/>
        </p:nvSpPr>
        <p:spPr>
          <a:xfrm>
            <a:off x="495308" y="1417442"/>
            <a:ext cx="2451692" cy="331664"/>
          </a:xfrm>
          <a:prstGeom prst="rect">
            <a:avLst/>
          </a:prstGeom>
          <a:noFill/>
          <a:ln>
            <a:noFill/>
          </a:ln>
        </p:spPr>
        <p:txBody>
          <a:bodyPr spcFirstLastPara="1" wrap="square" lIns="91425" tIns="91425" rIns="91425" bIns="91425" anchor="ctr" anchorCtr="0">
            <a:noAutofit/>
          </a:bodyPr>
          <a:lstStyle/>
          <a:p>
            <a:r>
              <a:rPr lang="en-GB" sz="1600" b="1" dirty="0" smtClean="0">
                <a:solidFill>
                  <a:srgbClr val="263C4C"/>
                </a:solidFill>
              </a:rPr>
              <a:t>Software Developer</a:t>
            </a:r>
            <a:endParaRPr lang="en-GB" sz="2000" dirty="0">
              <a:solidFill>
                <a:srgbClr val="263C4C"/>
              </a:solidFill>
              <a:latin typeface="Fira Sans Medium"/>
              <a:ea typeface="Fira Sans Medium"/>
              <a:cs typeface="Fira Sans Medium"/>
              <a:sym typeface="Fira Sans Medium"/>
            </a:endParaRPr>
          </a:p>
          <a:p>
            <a:pPr marL="0" lvl="0" indent="0" algn="l" rtl="0">
              <a:spcBef>
                <a:spcPts val="0"/>
              </a:spcBef>
              <a:spcAft>
                <a:spcPts val="0"/>
              </a:spcAft>
              <a:buNone/>
            </a:pPr>
            <a:endParaRPr sz="1500" dirty="0">
              <a:solidFill>
                <a:srgbClr val="263C4C"/>
              </a:solidFill>
              <a:latin typeface="Fira Sans Medium"/>
              <a:ea typeface="Fira Sans Medium"/>
              <a:cs typeface="Fira Sans Medium"/>
              <a:sym typeface="Fira Sans Medium"/>
            </a:endParaRPr>
          </a:p>
        </p:txBody>
      </p:sp>
      <p:sp>
        <p:nvSpPr>
          <p:cNvPr id="1617" name="Google Shape;1617;p19"/>
          <p:cNvSpPr txBox="1"/>
          <p:nvPr/>
        </p:nvSpPr>
        <p:spPr>
          <a:xfrm>
            <a:off x="537508" y="1563178"/>
            <a:ext cx="2033100" cy="532800"/>
          </a:xfrm>
          <a:prstGeom prst="rect">
            <a:avLst/>
          </a:prstGeom>
          <a:noFill/>
          <a:ln>
            <a:noFill/>
          </a:ln>
        </p:spPr>
        <p:txBody>
          <a:bodyPr spcFirstLastPara="1" wrap="square" lIns="91425" tIns="91425" rIns="91425" bIns="91425" anchor="t" anchorCtr="0">
            <a:noAutofit/>
          </a:bodyPr>
          <a:lstStyle/>
          <a:p>
            <a:pPr lvl="0" algn="just"/>
            <a:r>
              <a:rPr lang="en-GB" sz="1200" dirty="0"/>
              <a:t>These individuals write, test, and maintain software applications and </a:t>
            </a:r>
            <a:r>
              <a:rPr lang="en-GB" sz="1200" dirty="0" smtClean="0"/>
              <a:t>systems.</a:t>
            </a:r>
            <a:endParaRPr lang="en-GB" sz="1100" dirty="0">
              <a:latin typeface="Fira Sans"/>
              <a:ea typeface="Fira Sans"/>
              <a:cs typeface="Fira Sans"/>
              <a:sym typeface="Fira Sans"/>
            </a:endParaRPr>
          </a:p>
        </p:txBody>
      </p:sp>
      <p:sp>
        <p:nvSpPr>
          <p:cNvPr id="1618" name="Google Shape;1618;p19"/>
          <p:cNvSpPr txBox="1"/>
          <p:nvPr/>
        </p:nvSpPr>
        <p:spPr>
          <a:xfrm>
            <a:off x="476886" y="2495254"/>
            <a:ext cx="2791854" cy="299100"/>
          </a:xfrm>
          <a:prstGeom prst="rect">
            <a:avLst/>
          </a:prstGeom>
          <a:noFill/>
          <a:ln>
            <a:noFill/>
          </a:ln>
        </p:spPr>
        <p:txBody>
          <a:bodyPr spcFirstLastPara="1" wrap="square" lIns="91425" tIns="91425" rIns="91425" bIns="91425" anchor="ctr" anchorCtr="0">
            <a:noAutofit/>
          </a:bodyPr>
          <a:lstStyle/>
          <a:p>
            <a:r>
              <a:rPr lang="en-GB" sz="1600" b="1" dirty="0">
                <a:solidFill>
                  <a:srgbClr val="30475E"/>
                </a:solidFill>
              </a:rPr>
              <a:t>Network Administrator</a:t>
            </a:r>
            <a:endParaRPr lang="en-GB" sz="2000" dirty="0">
              <a:solidFill>
                <a:srgbClr val="30475E"/>
              </a:solidFill>
              <a:latin typeface="Fira Sans Medium"/>
              <a:ea typeface="Fira Sans Medium"/>
              <a:cs typeface="Fira Sans Medium"/>
              <a:sym typeface="Fira Sans Medium"/>
            </a:endParaRPr>
          </a:p>
          <a:p>
            <a:pPr marL="0" lvl="0" indent="0" algn="l" rtl="0">
              <a:spcBef>
                <a:spcPts val="0"/>
              </a:spcBef>
              <a:spcAft>
                <a:spcPts val="0"/>
              </a:spcAft>
              <a:buNone/>
            </a:pPr>
            <a:endParaRPr sz="1500" dirty="0">
              <a:solidFill>
                <a:srgbClr val="30475E"/>
              </a:solidFill>
              <a:latin typeface="Fira Sans Medium"/>
              <a:ea typeface="Fira Sans Medium"/>
              <a:cs typeface="Fira Sans Medium"/>
              <a:sym typeface="Fira Sans Medium"/>
            </a:endParaRPr>
          </a:p>
        </p:txBody>
      </p:sp>
      <p:sp>
        <p:nvSpPr>
          <p:cNvPr id="1619" name="Google Shape;1619;p19"/>
          <p:cNvSpPr txBox="1"/>
          <p:nvPr/>
        </p:nvSpPr>
        <p:spPr>
          <a:xfrm>
            <a:off x="517845" y="2599135"/>
            <a:ext cx="2033100" cy="532800"/>
          </a:xfrm>
          <a:prstGeom prst="rect">
            <a:avLst/>
          </a:prstGeom>
          <a:noFill/>
          <a:ln>
            <a:noFill/>
          </a:ln>
        </p:spPr>
        <p:txBody>
          <a:bodyPr spcFirstLastPara="1" wrap="square" lIns="91425" tIns="91425" rIns="91425" bIns="91425" anchor="t" anchorCtr="0">
            <a:noAutofit/>
          </a:bodyPr>
          <a:lstStyle/>
          <a:p>
            <a:pPr lvl="0" algn="just"/>
            <a:r>
              <a:rPr lang="en-GB" sz="1200" dirty="0"/>
              <a:t>Network administrators</a:t>
            </a:r>
          </a:p>
          <a:p>
            <a:pPr lvl="0" algn="just"/>
            <a:r>
              <a:rPr lang="en-GB" sz="1200" dirty="0" smtClean="0"/>
              <a:t>manage </a:t>
            </a:r>
            <a:r>
              <a:rPr lang="en-GB" sz="1200" dirty="0"/>
              <a:t>an organization's</a:t>
            </a:r>
          </a:p>
          <a:p>
            <a:pPr lvl="0" algn="just"/>
            <a:r>
              <a:rPr lang="en-GB" sz="1200" dirty="0" smtClean="0"/>
              <a:t>computer </a:t>
            </a:r>
            <a:r>
              <a:rPr lang="en-GB" sz="1200" dirty="0"/>
              <a:t>networks. </a:t>
            </a:r>
            <a:endParaRPr lang="en-GB" sz="1100" dirty="0">
              <a:latin typeface="Fira Sans"/>
              <a:ea typeface="Fira Sans"/>
              <a:cs typeface="Fira Sans"/>
              <a:sym typeface="Fira Sans"/>
            </a:endParaRPr>
          </a:p>
          <a:p>
            <a:pPr marL="0" lvl="0" indent="0" algn="just" rtl="0">
              <a:spcBef>
                <a:spcPts val="0"/>
              </a:spcBef>
              <a:spcAft>
                <a:spcPts val="0"/>
              </a:spcAft>
              <a:buNone/>
            </a:pPr>
            <a:endParaRPr sz="1200" dirty="0">
              <a:latin typeface="Fira Sans"/>
              <a:ea typeface="Fira Sans"/>
              <a:cs typeface="Fira Sans"/>
              <a:sym typeface="Fira Sans"/>
            </a:endParaRPr>
          </a:p>
        </p:txBody>
      </p:sp>
      <p:sp>
        <p:nvSpPr>
          <p:cNvPr id="1620" name="Google Shape;1620;p19"/>
          <p:cNvSpPr txBox="1"/>
          <p:nvPr/>
        </p:nvSpPr>
        <p:spPr>
          <a:xfrm>
            <a:off x="495308" y="3481311"/>
            <a:ext cx="2515900" cy="299100"/>
          </a:xfrm>
          <a:prstGeom prst="rect">
            <a:avLst/>
          </a:prstGeom>
          <a:noFill/>
          <a:ln>
            <a:noFill/>
          </a:ln>
        </p:spPr>
        <p:txBody>
          <a:bodyPr spcFirstLastPara="1" wrap="square" lIns="91425" tIns="91425" rIns="91425" bIns="91425" anchor="ctr" anchorCtr="0">
            <a:noAutofit/>
          </a:bodyPr>
          <a:lstStyle/>
          <a:p>
            <a:pPr lvl="0"/>
            <a:r>
              <a:rPr lang="en-GB" sz="1600" b="1" dirty="0"/>
              <a:t>System Administrator</a:t>
            </a:r>
            <a:endParaRPr lang="en-GB" sz="2000" dirty="0">
              <a:latin typeface="Fira Sans Medium"/>
              <a:ea typeface="Fira Sans Medium"/>
              <a:cs typeface="Fira Sans Medium"/>
              <a:sym typeface="Fira Sans Medium"/>
            </a:endParaRPr>
          </a:p>
        </p:txBody>
      </p:sp>
      <p:sp>
        <p:nvSpPr>
          <p:cNvPr id="1621" name="Google Shape;1621;p19"/>
          <p:cNvSpPr txBox="1"/>
          <p:nvPr/>
        </p:nvSpPr>
        <p:spPr>
          <a:xfrm>
            <a:off x="542001" y="3702852"/>
            <a:ext cx="2033100" cy="532800"/>
          </a:xfrm>
          <a:prstGeom prst="rect">
            <a:avLst/>
          </a:prstGeom>
          <a:noFill/>
          <a:ln>
            <a:noFill/>
          </a:ln>
        </p:spPr>
        <p:txBody>
          <a:bodyPr spcFirstLastPara="1" wrap="square" lIns="91425" tIns="91425" rIns="91425" bIns="91425" anchor="t" anchorCtr="0">
            <a:noAutofit/>
          </a:bodyPr>
          <a:lstStyle/>
          <a:p>
            <a:r>
              <a:rPr lang="en-GB" sz="1200" dirty="0"/>
              <a:t>System administrators are responsible for maintaining an organization's servers and IT </a:t>
            </a:r>
            <a:r>
              <a:rPr lang="en-GB" sz="1200" dirty="0" smtClean="0"/>
              <a:t>systems.</a:t>
            </a:r>
            <a:endParaRPr lang="en-GB" sz="1200" dirty="0">
              <a:sym typeface="Fira Sans"/>
            </a:endParaRPr>
          </a:p>
          <a:p>
            <a:pPr marL="0" lvl="0" indent="0" algn="l" rtl="0">
              <a:spcBef>
                <a:spcPts val="0"/>
              </a:spcBef>
              <a:spcAft>
                <a:spcPts val="0"/>
              </a:spcAft>
              <a:buNone/>
            </a:pPr>
            <a:endParaRPr sz="1200" dirty="0">
              <a:latin typeface="Fira Sans"/>
              <a:ea typeface="Fira Sans"/>
              <a:cs typeface="Fira Sans"/>
              <a:sym typeface="Fira Sans"/>
            </a:endParaRPr>
          </a:p>
        </p:txBody>
      </p:sp>
      <p:sp>
        <p:nvSpPr>
          <p:cNvPr id="1622" name="Google Shape;1622;p19"/>
          <p:cNvSpPr txBox="1"/>
          <p:nvPr/>
        </p:nvSpPr>
        <p:spPr>
          <a:xfrm>
            <a:off x="712428" y="322953"/>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smtClean="0">
                <a:latin typeface="Fira Sans Medium"/>
                <a:ea typeface="Fira Sans Medium"/>
                <a:cs typeface="Fira Sans Medium"/>
                <a:sym typeface="Fira Sans Medium"/>
              </a:rPr>
              <a:t>IT PROFESSIONALS</a:t>
            </a:r>
            <a:endParaRPr sz="2800" dirty="0">
              <a:latin typeface="Fira Sans Medium"/>
              <a:ea typeface="Fira Sans Medium"/>
              <a:cs typeface="Fira Sans Medium"/>
              <a:sym typeface="Fira Sans Medium"/>
            </a:endParaRPr>
          </a:p>
        </p:txBody>
      </p:sp>
      <p:sp>
        <p:nvSpPr>
          <p:cNvPr id="1623" name="Google Shape;1623;p19"/>
          <p:cNvSpPr txBox="1"/>
          <p:nvPr/>
        </p:nvSpPr>
        <p:spPr>
          <a:xfrm>
            <a:off x="5906773" y="1446855"/>
            <a:ext cx="2033100" cy="299100"/>
          </a:xfrm>
          <a:prstGeom prst="rect">
            <a:avLst/>
          </a:prstGeom>
          <a:noFill/>
          <a:ln>
            <a:noFill/>
          </a:ln>
        </p:spPr>
        <p:txBody>
          <a:bodyPr spcFirstLastPara="1" wrap="square" lIns="91425" tIns="91425" rIns="91425" bIns="91425" anchor="ctr" anchorCtr="0">
            <a:noAutofit/>
          </a:bodyPr>
          <a:lstStyle/>
          <a:p>
            <a:pPr algn="r"/>
            <a:r>
              <a:rPr lang="en-GB" sz="1600" b="1" dirty="0"/>
              <a:t>Data Analyst</a:t>
            </a:r>
            <a:endParaRPr lang="en-GB" sz="2000" dirty="0">
              <a:latin typeface="Fira Sans Medium"/>
              <a:ea typeface="Fira Sans Medium"/>
              <a:cs typeface="Fira Sans Medium"/>
              <a:sym typeface="Fira Sans Medium"/>
            </a:endParaRPr>
          </a:p>
          <a:p>
            <a:pPr marL="0" lvl="0" indent="0" algn="r" rtl="0">
              <a:spcBef>
                <a:spcPts val="0"/>
              </a:spcBef>
              <a:spcAft>
                <a:spcPts val="0"/>
              </a:spcAft>
              <a:buNone/>
            </a:pPr>
            <a:endParaRPr sz="1500" dirty="0">
              <a:solidFill>
                <a:srgbClr val="222831"/>
              </a:solidFill>
              <a:latin typeface="Fira Sans Medium"/>
              <a:ea typeface="Fira Sans Medium"/>
              <a:cs typeface="Fira Sans Medium"/>
              <a:sym typeface="Fira Sans Medium"/>
            </a:endParaRPr>
          </a:p>
        </p:txBody>
      </p:sp>
      <p:sp>
        <p:nvSpPr>
          <p:cNvPr id="1624" name="Google Shape;1624;p19"/>
          <p:cNvSpPr txBox="1"/>
          <p:nvPr/>
        </p:nvSpPr>
        <p:spPr>
          <a:xfrm>
            <a:off x="6561874" y="1520580"/>
            <a:ext cx="2033100" cy="532800"/>
          </a:xfrm>
          <a:prstGeom prst="rect">
            <a:avLst/>
          </a:prstGeom>
          <a:noFill/>
          <a:ln>
            <a:noFill/>
          </a:ln>
        </p:spPr>
        <p:txBody>
          <a:bodyPr spcFirstLastPara="1" wrap="square" lIns="91425" tIns="91425" rIns="91425" bIns="91425" anchor="t" anchorCtr="0">
            <a:noAutofit/>
          </a:bodyPr>
          <a:lstStyle/>
          <a:p>
            <a:r>
              <a:rPr lang="en-GB" sz="1200" dirty="0"/>
              <a:t>Data analysts collect, process, and analyze data to provide insights and inform </a:t>
            </a:r>
            <a:r>
              <a:rPr lang="en-GB" sz="1200" dirty="0" smtClean="0"/>
              <a:t>decision-making.</a:t>
            </a:r>
            <a:endParaRPr lang="en-GB" sz="1050" dirty="0">
              <a:latin typeface="Fira Sans"/>
              <a:ea typeface="Fira Sans"/>
              <a:cs typeface="Fira Sans"/>
              <a:sym typeface="Fira Sans"/>
            </a:endParaRPr>
          </a:p>
          <a:p>
            <a:pPr marL="0" lvl="0" indent="0" rtl="0">
              <a:spcBef>
                <a:spcPts val="0"/>
              </a:spcBef>
              <a:spcAft>
                <a:spcPts val="0"/>
              </a:spcAft>
              <a:buNone/>
            </a:pPr>
            <a:endParaRPr sz="1200" dirty="0">
              <a:latin typeface="Fira Sans"/>
              <a:ea typeface="Fira Sans"/>
              <a:cs typeface="Fira Sans"/>
              <a:sym typeface="Fira Sans"/>
            </a:endParaRPr>
          </a:p>
        </p:txBody>
      </p:sp>
      <p:sp>
        <p:nvSpPr>
          <p:cNvPr id="1625" name="Google Shape;1625;p19"/>
          <p:cNvSpPr txBox="1"/>
          <p:nvPr/>
        </p:nvSpPr>
        <p:spPr>
          <a:xfrm>
            <a:off x="6069230" y="2603169"/>
            <a:ext cx="3019985" cy="299100"/>
          </a:xfrm>
          <a:prstGeom prst="rect">
            <a:avLst/>
          </a:prstGeom>
          <a:noFill/>
          <a:ln>
            <a:noFill/>
          </a:ln>
        </p:spPr>
        <p:txBody>
          <a:bodyPr spcFirstLastPara="1" wrap="square" lIns="91425" tIns="91425" rIns="91425" bIns="91425" anchor="ctr" anchorCtr="0">
            <a:noAutofit/>
          </a:bodyPr>
          <a:lstStyle/>
          <a:p>
            <a:pPr algn="r"/>
            <a:r>
              <a:rPr lang="en-GB" sz="1600" b="1" dirty="0">
                <a:solidFill>
                  <a:srgbClr val="373737"/>
                </a:solidFill>
              </a:rPr>
              <a:t>Database Administrators</a:t>
            </a:r>
            <a:endParaRPr lang="en-GB" sz="2000" dirty="0">
              <a:solidFill>
                <a:srgbClr val="373737"/>
              </a:solidFill>
              <a:latin typeface="Fira Sans Medium"/>
              <a:ea typeface="Fira Sans Medium"/>
              <a:cs typeface="Fira Sans Medium"/>
              <a:sym typeface="Fira Sans Medium"/>
            </a:endParaRPr>
          </a:p>
          <a:p>
            <a:pPr marL="0" lvl="0" indent="0" algn="r" rtl="0">
              <a:spcBef>
                <a:spcPts val="0"/>
              </a:spcBef>
              <a:spcAft>
                <a:spcPts val="0"/>
              </a:spcAft>
              <a:buNone/>
            </a:pPr>
            <a:endParaRPr sz="1500" dirty="0">
              <a:solidFill>
                <a:srgbClr val="373737"/>
              </a:solidFill>
              <a:latin typeface="Fira Sans Medium"/>
              <a:ea typeface="Fira Sans Medium"/>
              <a:cs typeface="Fira Sans Medium"/>
              <a:sym typeface="Fira Sans Medium"/>
            </a:endParaRPr>
          </a:p>
        </p:txBody>
      </p:sp>
      <p:sp>
        <p:nvSpPr>
          <p:cNvPr id="1626" name="Google Shape;1626;p19"/>
          <p:cNvSpPr txBox="1"/>
          <p:nvPr/>
        </p:nvSpPr>
        <p:spPr>
          <a:xfrm>
            <a:off x="6530005" y="2679561"/>
            <a:ext cx="2469858" cy="532800"/>
          </a:xfrm>
          <a:prstGeom prst="rect">
            <a:avLst/>
          </a:prstGeom>
          <a:noFill/>
          <a:ln>
            <a:noFill/>
          </a:ln>
        </p:spPr>
        <p:txBody>
          <a:bodyPr spcFirstLastPara="1" wrap="square" lIns="91425" tIns="91425" rIns="91425" bIns="91425" anchor="t" anchorCtr="0">
            <a:noAutofit/>
          </a:bodyPr>
          <a:lstStyle/>
          <a:p>
            <a:r>
              <a:rPr lang="en-GB" sz="1200" dirty="0"/>
              <a:t>DBAs manage and maintain databases, ensuring data is organized and accessible while being secure.</a:t>
            </a:r>
            <a:endParaRPr lang="en-GB" sz="1100" dirty="0">
              <a:latin typeface="Fira Sans"/>
              <a:ea typeface="Fira Sans"/>
              <a:cs typeface="Fira Sans"/>
              <a:sym typeface="Fira Sans"/>
            </a:endParaRPr>
          </a:p>
          <a:p>
            <a:pPr marL="0" lvl="0" indent="0" rtl="0">
              <a:spcBef>
                <a:spcPts val="0"/>
              </a:spcBef>
              <a:spcAft>
                <a:spcPts val="0"/>
              </a:spcAft>
              <a:buNone/>
            </a:pPr>
            <a:endParaRPr sz="1200" dirty="0">
              <a:latin typeface="Fira Sans"/>
              <a:ea typeface="Fira Sans"/>
              <a:cs typeface="Fira Sans"/>
              <a:sym typeface="Fira Sans"/>
            </a:endParaRPr>
          </a:p>
        </p:txBody>
      </p:sp>
      <p:sp>
        <p:nvSpPr>
          <p:cNvPr id="1627" name="Google Shape;1627;p19"/>
          <p:cNvSpPr txBox="1"/>
          <p:nvPr/>
        </p:nvSpPr>
        <p:spPr>
          <a:xfrm>
            <a:off x="6164086" y="3630861"/>
            <a:ext cx="2672226" cy="299100"/>
          </a:xfrm>
          <a:prstGeom prst="rect">
            <a:avLst/>
          </a:prstGeom>
          <a:noFill/>
          <a:ln>
            <a:noFill/>
          </a:ln>
        </p:spPr>
        <p:txBody>
          <a:bodyPr spcFirstLastPara="1" wrap="square" lIns="91425" tIns="91425" rIns="91425" bIns="91425" anchor="ctr" anchorCtr="0">
            <a:noAutofit/>
          </a:bodyPr>
          <a:lstStyle/>
          <a:p>
            <a:pPr lvl="0" algn="r"/>
            <a:r>
              <a:rPr lang="en-GB" b="1" dirty="0"/>
              <a:t>Cybersecurity Specialist:</a:t>
            </a:r>
            <a:endParaRPr sz="1500" dirty="0">
              <a:solidFill>
                <a:srgbClr val="263C4C"/>
              </a:solidFill>
              <a:latin typeface="Fira Sans Medium"/>
              <a:ea typeface="Fira Sans Medium"/>
              <a:cs typeface="Fira Sans Medium"/>
              <a:sym typeface="Fira Sans Medium"/>
            </a:endParaRPr>
          </a:p>
        </p:txBody>
      </p:sp>
      <p:sp>
        <p:nvSpPr>
          <p:cNvPr id="1628" name="Google Shape;1628;p19"/>
          <p:cNvSpPr txBox="1"/>
          <p:nvPr/>
        </p:nvSpPr>
        <p:spPr>
          <a:xfrm>
            <a:off x="6561874" y="3815661"/>
            <a:ext cx="2033100" cy="532800"/>
          </a:xfrm>
          <a:prstGeom prst="rect">
            <a:avLst/>
          </a:prstGeom>
          <a:noFill/>
          <a:ln>
            <a:noFill/>
          </a:ln>
        </p:spPr>
        <p:txBody>
          <a:bodyPr spcFirstLastPara="1" wrap="square" lIns="91425" tIns="91425" rIns="91425" bIns="91425" anchor="t" anchorCtr="0">
            <a:noAutofit/>
          </a:bodyPr>
          <a:lstStyle/>
          <a:p>
            <a:pPr lvl="0"/>
            <a:r>
              <a:rPr lang="en-GB" sz="1200" dirty="0"/>
              <a:t>Protects systems and data from cyber </a:t>
            </a:r>
            <a:r>
              <a:rPr lang="en-GB" sz="1200" dirty="0" smtClean="0"/>
              <a:t>threats.</a:t>
            </a:r>
            <a:endParaRPr sz="1100" dirty="0">
              <a:latin typeface="Fira Sans"/>
              <a:ea typeface="Fira Sans"/>
              <a:cs typeface="Fira Sans"/>
              <a:sym typeface="Fira Sans"/>
            </a:endParaRPr>
          </a:p>
        </p:txBody>
      </p:sp>
      <p:sp>
        <p:nvSpPr>
          <p:cNvPr id="1629" name="Google Shape;1629;p19"/>
          <p:cNvSpPr txBox="1"/>
          <p:nvPr/>
        </p:nvSpPr>
        <p:spPr>
          <a:xfrm>
            <a:off x="3204950" y="3533400"/>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01</a:t>
            </a:r>
            <a:endParaRPr sz="2100">
              <a:solidFill>
                <a:srgbClr val="FFFFFF"/>
              </a:solidFill>
              <a:latin typeface="Fira Sans"/>
              <a:ea typeface="Fira Sans"/>
              <a:cs typeface="Fira Sans"/>
              <a:sym typeface="Fira Sans"/>
            </a:endParaRPr>
          </a:p>
        </p:txBody>
      </p:sp>
      <p:sp>
        <p:nvSpPr>
          <p:cNvPr id="1630" name="Google Shape;1630;p19"/>
          <p:cNvSpPr txBox="1"/>
          <p:nvPr/>
        </p:nvSpPr>
        <p:spPr>
          <a:xfrm>
            <a:off x="2947000" y="2419400"/>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02</a:t>
            </a:r>
            <a:endParaRPr sz="2100">
              <a:solidFill>
                <a:srgbClr val="FFFFFF"/>
              </a:solidFill>
              <a:latin typeface="Fira Sans"/>
              <a:ea typeface="Fira Sans"/>
              <a:cs typeface="Fira Sans"/>
              <a:sym typeface="Fira Sans"/>
            </a:endParaRPr>
          </a:p>
        </p:txBody>
      </p:sp>
      <p:sp>
        <p:nvSpPr>
          <p:cNvPr id="1631" name="Google Shape;1631;p19"/>
          <p:cNvSpPr txBox="1"/>
          <p:nvPr/>
        </p:nvSpPr>
        <p:spPr>
          <a:xfrm>
            <a:off x="3707850" y="1563178"/>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03</a:t>
            </a:r>
            <a:endParaRPr sz="2100">
              <a:solidFill>
                <a:srgbClr val="FFFFFF"/>
              </a:solidFill>
              <a:latin typeface="Fira Sans"/>
              <a:ea typeface="Fira Sans"/>
              <a:cs typeface="Fira Sans"/>
              <a:sym typeface="Fira Sans"/>
            </a:endParaRPr>
          </a:p>
        </p:txBody>
      </p:sp>
      <p:sp>
        <p:nvSpPr>
          <p:cNvPr id="1632" name="Google Shape;1632;p19"/>
          <p:cNvSpPr txBox="1"/>
          <p:nvPr/>
        </p:nvSpPr>
        <p:spPr>
          <a:xfrm>
            <a:off x="4879050" y="1540875"/>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04</a:t>
            </a:r>
            <a:endParaRPr sz="2100">
              <a:solidFill>
                <a:srgbClr val="FFFFFF"/>
              </a:solidFill>
              <a:latin typeface="Fira Sans"/>
              <a:ea typeface="Fira Sans"/>
              <a:cs typeface="Fira Sans"/>
              <a:sym typeface="Fira Sans"/>
            </a:endParaRPr>
          </a:p>
        </p:txBody>
      </p:sp>
      <p:sp>
        <p:nvSpPr>
          <p:cNvPr id="1633" name="Google Shape;1633;p19"/>
          <p:cNvSpPr txBox="1"/>
          <p:nvPr/>
        </p:nvSpPr>
        <p:spPr>
          <a:xfrm>
            <a:off x="5660550" y="2419400"/>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solidFill>
                  <a:srgbClr val="FFFFFF"/>
                </a:solidFill>
                <a:latin typeface="Fira Sans"/>
                <a:ea typeface="Fira Sans"/>
                <a:cs typeface="Fira Sans"/>
                <a:sym typeface="Fira Sans"/>
              </a:rPr>
              <a:t>05</a:t>
            </a:r>
            <a:endParaRPr sz="2100" dirty="0">
              <a:solidFill>
                <a:srgbClr val="FFFFFF"/>
              </a:solidFill>
              <a:latin typeface="Fira Sans"/>
              <a:ea typeface="Fira Sans"/>
              <a:cs typeface="Fira Sans"/>
              <a:sym typeface="Fira Sans"/>
            </a:endParaRPr>
          </a:p>
        </p:txBody>
      </p:sp>
      <p:sp>
        <p:nvSpPr>
          <p:cNvPr id="1634" name="Google Shape;1634;p19"/>
          <p:cNvSpPr txBox="1"/>
          <p:nvPr/>
        </p:nvSpPr>
        <p:spPr>
          <a:xfrm>
            <a:off x="5402575" y="3533400"/>
            <a:ext cx="5589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rgbClr val="FFFFFF"/>
                </a:solidFill>
                <a:latin typeface="Fira Sans"/>
                <a:ea typeface="Fira Sans"/>
                <a:cs typeface="Fira Sans"/>
                <a:sym typeface="Fira Sans"/>
              </a:rPr>
              <a:t>06</a:t>
            </a:r>
            <a:endParaRPr sz="2100">
              <a:solidFill>
                <a:srgbClr val="FFFFFF"/>
              </a:solidFill>
              <a:latin typeface="Fira Sans"/>
              <a:ea typeface="Fira Sans"/>
              <a:cs typeface="Fira Sans"/>
              <a:sym typeface="Fira Sans"/>
            </a:endParaRPr>
          </a:p>
        </p:txBody>
      </p:sp>
    </p:spTree>
    <p:extLst>
      <p:ext uri="{BB962C8B-B14F-4D97-AF65-F5344CB8AC3E}">
        <p14:creationId xmlns:p14="http://schemas.microsoft.com/office/powerpoint/2010/main" val="888319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p:nvPr/>
        </p:nvSpPr>
        <p:spPr>
          <a:xfrm>
            <a:off x="1613159" y="1186036"/>
            <a:ext cx="1636800" cy="299100"/>
          </a:xfrm>
          <a:prstGeom prst="rect">
            <a:avLst/>
          </a:prstGeom>
          <a:noFill/>
          <a:ln>
            <a:noFill/>
          </a:ln>
        </p:spPr>
        <p:txBody>
          <a:bodyPr spcFirstLastPara="1" wrap="square" lIns="91425" tIns="91425" rIns="91425" bIns="91425" anchor="ctr" anchorCtr="0">
            <a:noAutofit/>
          </a:bodyPr>
          <a:lstStyle/>
          <a:p>
            <a:pPr lvl="0"/>
            <a:r>
              <a:rPr lang="en-GB" b="1" dirty="0"/>
              <a:t>Competence</a:t>
            </a:r>
            <a:endParaRPr sz="1500" b="1" dirty="0">
              <a:latin typeface="Fira Sans Medium"/>
              <a:ea typeface="Fira Sans Medium"/>
              <a:cs typeface="Fira Sans Medium"/>
              <a:sym typeface="Fira Sans Medium"/>
            </a:endParaRPr>
          </a:p>
        </p:txBody>
      </p:sp>
      <p:sp>
        <p:nvSpPr>
          <p:cNvPr id="172" name="Google Shape;172;p14"/>
          <p:cNvSpPr txBox="1"/>
          <p:nvPr/>
        </p:nvSpPr>
        <p:spPr>
          <a:xfrm>
            <a:off x="1542496" y="2380534"/>
            <a:ext cx="1636800" cy="299100"/>
          </a:xfrm>
          <a:prstGeom prst="rect">
            <a:avLst/>
          </a:prstGeom>
          <a:noFill/>
          <a:ln>
            <a:noFill/>
          </a:ln>
        </p:spPr>
        <p:txBody>
          <a:bodyPr spcFirstLastPara="1" wrap="square" lIns="91425" tIns="91425" rIns="91425" bIns="91425" anchor="ctr" anchorCtr="0">
            <a:noAutofit/>
          </a:bodyPr>
          <a:lstStyle/>
          <a:p>
            <a:pPr lvl="0"/>
            <a:r>
              <a:rPr lang="en-GB" b="1" dirty="0"/>
              <a:t>Compliance </a:t>
            </a:r>
            <a:endParaRPr lang="en-GB" b="1" dirty="0" smtClean="0"/>
          </a:p>
          <a:p>
            <a:pPr lvl="0"/>
            <a:r>
              <a:rPr lang="en-GB" b="1" dirty="0" smtClean="0"/>
              <a:t>with </a:t>
            </a:r>
            <a:r>
              <a:rPr lang="en-GB" b="1" dirty="0"/>
              <a:t>laws and regulations</a:t>
            </a:r>
            <a:endParaRPr sz="1500" b="1" dirty="0">
              <a:latin typeface="Fira Sans Medium"/>
              <a:ea typeface="Fira Sans Medium"/>
              <a:cs typeface="Fira Sans Medium"/>
              <a:sym typeface="Fira Sans Medium"/>
            </a:endParaRPr>
          </a:p>
        </p:txBody>
      </p:sp>
      <p:sp>
        <p:nvSpPr>
          <p:cNvPr id="174" name="Google Shape;174;p14"/>
          <p:cNvSpPr txBox="1"/>
          <p:nvPr/>
        </p:nvSpPr>
        <p:spPr>
          <a:xfrm>
            <a:off x="2008024" y="3516435"/>
            <a:ext cx="1757589" cy="316859"/>
          </a:xfrm>
          <a:prstGeom prst="rect">
            <a:avLst/>
          </a:prstGeom>
          <a:noFill/>
          <a:ln>
            <a:noFill/>
          </a:ln>
        </p:spPr>
        <p:txBody>
          <a:bodyPr spcFirstLastPara="1" wrap="square" lIns="91425" tIns="91425" rIns="91425" bIns="91425" anchor="ctr" anchorCtr="0">
            <a:noAutofit/>
          </a:bodyPr>
          <a:lstStyle/>
          <a:p>
            <a:pPr lvl="0"/>
            <a:r>
              <a:rPr lang="en-GB" b="1" dirty="0"/>
              <a:t>Accountability</a:t>
            </a:r>
            <a:endParaRPr sz="1500" b="1" dirty="0">
              <a:latin typeface="Fira Sans Medium"/>
              <a:ea typeface="Fira Sans Medium"/>
              <a:cs typeface="Fira Sans Medium"/>
              <a:sym typeface="Fira Sans Medium"/>
            </a:endParaRPr>
          </a:p>
        </p:txBody>
      </p:sp>
      <p:sp>
        <p:nvSpPr>
          <p:cNvPr id="177" name="Google Shape;177;p14"/>
          <p:cNvSpPr txBox="1"/>
          <p:nvPr/>
        </p:nvSpPr>
        <p:spPr>
          <a:xfrm>
            <a:off x="5280495" y="1299468"/>
            <a:ext cx="1908335" cy="325384"/>
          </a:xfrm>
          <a:prstGeom prst="rect">
            <a:avLst/>
          </a:prstGeom>
          <a:noFill/>
          <a:ln>
            <a:noFill/>
          </a:ln>
        </p:spPr>
        <p:txBody>
          <a:bodyPr spcFirstLastPara="1" wrap="square" lIns="91425" tIns="91425" rIns="91425" bIns="91425" anchor="ctr" anchorCtr="0">
            <a:noAutofit/>
          </a:bodyPr>
          <a:lstStyle/>
          <a:p>
            <a:pPr lvl="0" algn="r"/>
            <a:r>
              <a:rPr lang="en-GB" b="1" dirty="0"/>
              <a:t>Honesty </a:t>
            </a:r>
            <a:endParaRPr lang="en-GB" b="1" dirty="0" smtClean="0"/>
          </a:p>
          <a:p>
            <a:pPr lvl="0" algn="r"/>
            <a:r>
              <a:rPr lang="en-GB" b="1" dirty="0" smtClean="0"/>
              <a:t>and integrity</a:t>
            </a:r>
            <a:endParaRPr sz="1500" b="1" dirty="0">
              <a:latin typeface="Fira Sans Medium"/>
              <a:ea typeface="Fira Sans Medium"/>
              <a:cs typeface="Fira Sans Medium"/>
              <a:sym typeface="Fira Sans Medium"/>
            </a:endParaRPr>
          </a:p>
        </p:txBody>
      </p:sp>
      <p:sp>
        <p:nvSpPr>
          <p:cNvPr id="179" name="Google Shape;179;p14"/>
          <p:cNvSpPr txBox="1"/>
          <p:nvPr/>
        </p:nvSpPr>
        <p:spPr>
          <a:xfrm>
            <a:off x="6058467" y="2370161"/>
            <a:ext cx="1636800" cy="299100"/>
          </a:xfrm>
          <a:prstGeom prst="rect">
            <a:avLst/>
          </a:prstGeom>
          <a:noFill/>
          <a:ln>
            <a:noFill/>
          </a:ln>
        </p:spPr>
        <p:txBody>
          <a:bodyPr spcFirstLastPara="1" wrap="square" lIns="91425" tIns="91425" rIns="91425" bIns="91425" anchor="ctr" anchorCtr="0">
            <a:noAutofit/>
          </a:bodyPr>
          <a:lstStyle/>
          <a:p>
            <a:pPr lvl="0" algn="r"/>
            <a:r>
              <a:rPr lang="en-GB" b="1" dirty="0"/>
              <a:t>Confidentiality</a:t>
            </a:r>
            <a:endParaRPr sz="1500" b="1" dirty="0">
              <a:latin typeface="Fira Sans Medium"/>
              <a:ea typeface="Fira Sans Medium"/>
              <a:cs typeface="Fira Sans Medium"/>
              <a:sym typeface="Fira Sans Medium"/>
            </a:endParaRPr>
          </a:p>
        </p:txBody>
      </p:sp>
      <p:sp>
        <p:nvSpPr>
          <p:cNvPr id="181" name="Google Shape;181;p14"/>
          <p:cNvSpPr txBox="1"/>
          <p:nvPr/>
        </p:nvSpPr>
        <p:spPr>
          <a:xfrm>
            <a:off x="4607456" y="3456328"/>
            <a:ext cx="2156710" cy="394090"/>
          </a:xfrm>
          <a:prstGeom prst="rect">
            <a:avLst/>
          </a:prstGeom>
          <a:noFill/>
          <a:ln>
            <a:noFill/>
          </a:ln>
        </p:spPr>
        <p:txBody>
          <a:bodyPr spcFirstLastPara="1" wrap="square" lIns="91425" tIns="91425" rIns="91425" bIns="91425" anchor="ctr" anchorCtr="0">
            <a:noAutofit/>
          </a:bodyPr>
          <a:lstStyle/>
          <a:p>
            <a:pPr lvl="0" algn="r"/>
            <a:r>
              <a:rPr lang="en-GB" b="1" dirty="0" smtClean="0"/>
              <a:t>Fairness</a:t>
            </a:r>
            <a:endParaRPr sz="1500" b="1" dirty="0">
              <a:latin typeface="Fira Sans Medium"/>
              <a:ea typeface="Fira Sans Medium"/>
              <a:cs typeface="Fira Sans Medium"/>
              <a:sym typeface="Fira Sans Medium"/>
            </a:endParaRPr>
          </a:p>
        </p:txBody>
      </p:sp>
      <p:grpSp>
        <p:nvGrpSpPr>
          <p:cNvPr id="188" name="Google Shape;188;p14"/>
          <p:cNvGrpSpPr/>
          <p:nvPr/>
        </p:nvGrpSpPr>
        <p:grpSpPr>
          <a:xfrm>
            <a:off x="6659647" y="3255167"/>
            <a:ext cx="630131" cy="630130"/>
            <a:chOff x="6323089" y="3637093"/>
            <a:chExt cx="630131" cy="630130"/>
          </a:xfrm>
        </p:grpSpPr>
        <p:sp>
          <p:nvSpPr>
            <p:cNvPr id="190" name="Google Shape;190;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6362769" y="3681152"/>
              <a:ext cx="53903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4"/>
          <p:cNvGrpSpPr/>
          <p:nvPr/>
        </p:nvGrpSpPr>
        <p:grpSpPr>
          <a:xfrm>
            <a:off x="2820869" y="1096038"/>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3338771" y="3939760"/>
              <a:ext cx="198244" cy="45719"/>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flipV="1">
              <a:off x="5606954" y="3939733"/>
              <a:ext cx="205836" cy="45719"/>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4"/>
          <p:cNvSpPr txBox="1"/>
          <p:nvPr/>
        </p:nvSpPr>
        <p:spPr>
          <a:xfrm>
            <a:off x="742306" y="199363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smtClean="0">
                <a:latin typeface="Fira Sans Medium"/>
                <a:ea typeface="Fira Sans Medium"/>
                <a:cs typeface="Fira Sans Medium"/>
                <a:sym typeface="Fira Sans Medium"/>
              </a:rPr>
              <a:t>IT ETHICS</a:t>
            </a:r>
            <a:endParaRPr sz="2800" dirty="0">
              <a:latin typeface="Fira Sans Medium"/>
              <a:ea typeface="Fira Sans Medium"/>
              <a:cs typeface="Fira Sans Medium"/>
              <a:sym typeface="Fira Sans Medium"/>
            </a:endParaRPr>
          </a:p>
        </p:txBody>
      </p:sp>
      <p:grpSp>
        <p:nvGrpSpPr>
          <p:cNvPr id="4" name="Group 3"/>
          <p:cNvGrpSpPr/>
          <p:nvPr/>
        </p:nvGrpSpPr>
        <p:grpSpPr>
          <a:xfrm>
            <a:off x="1404700" y="3402403"/>
            <a:ext cx="630104" cy="630130"/>
            <a:chOff x="1312248" y="3689595"/>
            <a:chExt cx="630104" cy="630130"/>
          </a:xfrm>
        </p:grpSpPr>
        <p:grpSp>
          <p:nvGrpSpPr>
            <p:cNvPr id="210" name="Google Shape;210;p14"/>
            <p:cNvGrpSpPr/>
            <p:nvPr/>
          </p:nvGrpSpPr>
          <p:grpSpPr>
            <a:xfrm>
              <a:off x="1312248" y="3689595"/>
              <a:ext cx="630104" cy="630130"/>
              <a:chOff x="2190776" y="3637093"/>
              <a:chExt cx="630104" cy="630130"/>
            </a:xfrm>
          </p:grpSpPr>
          <p:sp>
            <p:nvSpPr>
              <p:cNvPr id="211" name="Google Shape;211;p14"/>
              <p:cNvSpPr/>
              <p:nvPr/>
            </p:nvSpPr>
            <p:spPr>
              <a:xfrm>
                <a:off x="2236321" y="3682639"/>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2190776" y="3637093"/>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2505388" y="3722298"/>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9319;p72"/>
            <p:cNvGrpSpPr/>
            <p:nvPr/>
          </p:nvGrpSpPr>
          <p:grpSpPr>
            <a:xfrm>
              <a:off x="1468332" y="3824657"/>
              <a:ext cx="329675" cy="323275"/>
              <a:chOff x="1490050" y="3805975"/>
              <a:chExt cx="491900" cy="482350"/>
            </a:xfrm>
            <a:solidFill>
              <a:schemeClr val="bg1"/>
            </a:solidFill>
          </p:grpSpPr>
          <p:sp>
            <p:nvSpPr>
              <p:cNvPr id="150" name="Google Shape;9320;p72"/>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1" name="Google Shape;9321;p72"/>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 name="Google Shape;9322;p72"/>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 name="Google Shape;9323;p72"/>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 name="Group 2"/>
          <p:cNvGrpSpPr/>
          <p:nvPr/>
        </p:nvGrpSpPr>
        <p:grpSpPr>
          <a:xfrm>
            <a:off x="7666956" y="2189219"/>
            <a:ext cx="630131" cy="630104"/>
            <a:chOff x="7611547" y="2513108"/>
            <a:chExt cx="630131" cy="630104"/>
          </a:xfrm>
        </p:grpSpPr>
        <p:grpSp>
          <p:nvGrpSpPr>
            <p:cNvPr id="196" name="Google Shape;196;p14"/>
            <p:cNvGrpSpPr/>
            <p:nvPr/>
          </p:nvGrpSpPr>
          <p:grpSpPr>
            <a:xfrm>
              <a:off x="7611547" y="2513108"/>
              <a:ext cx="630131" cy="630104"/>
              <a:chOff x="6323089" y="2499219"/>
              <a:chExt cx="630131" cy="630104"/>
            </a:xfrm>
          </p:grpSpPr>
          <p:sp>
            <p:nvSpPr>
              <p:cNvPr id="198" name="Google Shape;198;p14"/>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6368634" y="2544848"/>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0023;p74"/>
            <p:cNvGrpSpPr/>
            <p:nvPr/>
          </p:nvGrpSpPr>
          <p:grpSpPr>
            <a:xfrm>
              <a:off x="7753391" y="2639465"/>
              <a:ext cx="353802" cy="351497"/>
              <a:chOff x="580725" y="3617925"/>
              <a:chExt cx="299325" cy="297375"/>
            </a:xfrm>
            <a:solidFill>
              <a:schemeClr val="bg1"/>
            </a:solidFill>
          </p:grpSpPr>
          <p:sp>
            <p:nvSpPr>
              <p:cNvPr id="164" name="Google Shape;10024;p74"/>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0025;p74"/>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0026;p74"/>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0027;p74"/>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0028;p74"/>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roup 1"/>
          <p:cNvGrpSpPr/>
          <p:nvPr/>
        </p:nvGrpSpPr>
        <p:grpSpPr>
          <a:xfrm>
            <a:off x="7160234" y="1140939"/>
            <a:ext cx="630131" cy="630131"/>
            <a:chOff x="7191460" y="1408510"/>
            <a:chExt cx="630131" cy="630131"/>
          </a:xfrm>
        </p:grpSpPr>
        <p:grpSp>
          <p:nvGrpSpPr>
            <p:cNvPr id="183" name="Google Shape;183;p14"/>
            <p:cNvGrpSpPr/>
            <p:nvPr/>
          </p:nvGrpSpPr>
          <p:grpSpPr>
            <a:xfrm>
              <a:off x="7191460" y="1408510"/>
              <a:ext cx="630131" cy="630131"/>
              <a:chOff x="6323089" y="1361318"/>
              <a:chExt cx="630131" cy="630131"/>
            </a:xfrm>
          </p:grpSpPr>
          <p:sp>
            <p:nvSpPr>
              <p:cNvPr id="185" name="Google Shape;185;p14"/>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0206;p74"/>
            <p:cNvGrpSpPr/>
            <p:nvPr/>
          </p:nvGrpSpPr>
          <p:grpSpPr>
            <a:xfrm>
              <a:off x="7331498" y="1551478"/>
              <a:ext cx="350079" cy="350079"/>
              <a:chOff x="3497300" y="3227275"/>
              <a:chExt cx="296175" cy="296175"/>
            </a:xfrm>
            <a:solidFill>
              <a:schemeClr val="bg1"/>
            </a:solidFill>
          </p:grpSpPr>
          <p:sp>
            <p:nvSpPr>
              <p:cNvPr id="171" name="Google Shape;10207;p74"/>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0208;p74"/>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0209;p74"/>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0210;p74"/>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0211;p74"/>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0212;p74"/>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213;p74"/>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214;p74"/>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roup 5"/>
          <p:cNvGrpSpPr/>
          <p:nvPr/>
        </p:nvGrpSpPr>
        <p:grpSpPr>
          <a:xfrm>
            <a:off x="996379" y="971606"/>
            <a:ext cx="630104" cy="630131"/>
            <a:chOff x="933193" y="1290173"/>
            <a:chExt cx="630104" cy="630131"/>
          </a:xfrm>
        </p:grpSpPr>
        <p:grpSp>
          <p:nvGrpSpPr>
            <p:cNvPr id="202" name="Google Shape;202;p14"/>
            <p:cNvGrpSpPr/>
            <p:nvPr/>
          </p:nvGrpSpPr>
          <p:grpSpPr>
            <a:xfrm>
              <a:off x="933193" y="1290173"/>
              <a:ext cx="630104" cy="630131"/>
              <a:chOff x="2190776" y="1361318"/>
              <a:chExt cx="630104" cy="630131"/>
            </a:xfrm>
          </p:grpSpPr>
          <p:sp>
            <p:nvSpPr>
              <p:cNvPr id="204" name="Google Shape;204;p14"/>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9867;p74"/>
            <p:cNvSpPr/>
            <p:nvPr/>
          </p:nvSpPr>
          <p:spPr>
            <a:xfrm>
              <a:off x="1058036" y="1479112"/>
              <a:ext cx="338082" cy="264086"/>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p:cNvGrpSpPr/>
          <p:nvPr/>
        </p:nvGrpSpPr>
        <p:grpSpPr>
          <a:xfrm>
            <a:off x="947021" y="2178207"/>
            <a:ext cx="630104" cy="630104"/>
            <a:chOff x="644194" y="2486545"/>
            <a:chExt cx="630104" cy="630104"/>
          </a:xfrm>
        </p:grpSpPr>
        <p:grpSp>
          <p:nvGrpSpPr>
            <p:cNvPr id="322" name="Google Shape;215;p14"/>
            <p:cNvGrpSpPr/>
            <p:nvPr/>
          </p:nvGrpSpPr>
          <p:grpSpPr>
            <a:xfrm>
              <a:off x="644194" y="2486545"/>
              <a:ext cx="630104" cy="630104"/>
              <a:chOff x="2190776" y="2499219"/>
              <a:chExt cx="630104" cy="630104"/>
            </a:xfrm>
          </p:grpSpPr>
          <p:sp>
            <p:nvSpPr>
              <p:cNvPr id="323" name="Google Shape;216;p14"/>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9;p14"/>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20;p14"/>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9088;p72"/>
            <p:cNvGrpSpPr/>
            <p:nvPr/>
          </p:nvGrpSpPr>
          <p:grpSpPr>
            <a:xfrm>
              <a:off x="793981" y="2667530"/>
              <a:ext cx="340204" cy="298116"/>
              <a:chOff x="899850" y="871450"/>
              <a:chExt cx="483175" cy="423400"/>
            </a:xfrm>
            <a:solidFill>
              <a:schemeClr val="bg1"/>
            </a:solidFill>
          </p:grpSpPr>
          <p:sp>
            <p:nvSpPr>
              <p:cNvPr id="327" name="Google Shape;9089;p72"/>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8" name="Google Shape;9090;p72"/>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9" name="Google Shape;9091;p72"/>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0" name="Google Shape;9092;p72"/>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91" name="Google Shape;24640;p67"/>
          <p:cNvGrpSpPr/>
          <p:nvPr/>
        </p:nvGrpSpPr>
        <p:grpSpPr>
          <a:xfrm>
            <a:off x="6824403" y="3393597"/>
            <a:ext cx="285672" cy="284385"/>
            <a:chOff x="4212378" y="2456537"/>
            <a:chExt cx="331515" cy="330021"/>
          </a:xfrm>
          <a:solidFill>
            <a:schemeClr val="bg1"/>
          </a:solidFill>
        </p:grpSpPr>
        <p:sp>
          <p:nvSpPr>
            <p:cNvPr id="192" name="Google Shape;24641;p67"/>
            <p:cNvSpPr/>
            <p:nvPr/>
          </p:nvSpPr>
          <p:spPr>
            <a:xfrm>
              <a:off x="4212378" y="2651026"/>
              <a:ext cx="59796" cy="135532"/>
            </a:xfrm>
            <a:custGeom>
              <a:avLst/>
              <a:gdLst/>
              <a:ahLst/>
              <a:cxnLst/>
              <a:rect l="l" t="t" r="r" b="b"/>
              <a:pathLst>
                <a:path w="2281" h="5170" extrusionOk="0">
                  <a:moveTo>
                    <a:pt x="1973" y="0"/>
                  </a:moveTo>
                  <a:cubicBezTo>
                    <a:pt x="1965" y="0"/>
                    <a:pt x="1957" y="1"/>
                    <a:pt x="1949" y="1"/>
                  </a:cubicBezTo>
                  <a:lnTo>
                    <a:pt x="332" y="1"/>
                  </a:lnTo>
                  <a:cubicBezTo>
                    <a:pt x="145" y="1"/>
                    <a:pt x="0" y="146"/>
                    <a:pt x="0" y="319"/>
                  </a:cubicBezTo>
                  <a:lnTo>
                    <a:pt x="0" y="5169"/>
                  </a:lnTo>
                  <a:lnTo>
                    <a:pt x="2281" y="5169"/>
                  </a:lnTo>
                  <a:lnTo>
                    <a:pt x="2281" y="319"/>
                  </a:lnTo>
                  <a:cubicBezTo>
                    <a:pt x="2281" y="153"/>
                    <a:pt x="2149" y="0"/>
                    <a:pt x="197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4642;p67"/>
            <p:cNvSpPr/>
            <p:nvPr/>
          </p:nvSpPr>
          <p:spPr>
            <a:xfrm>
              <a:off x="4212378" y="2651052"/>
              <a:ext cx="28784" cy="135505"/>
            </a:xfrm>
            <a:custGeom>
              <a:avLst/>
              <a:gdLst/>
              <a:ahLst/>
              <a:cxnLst/>
              <a:rect l="l" t="t" r="r" b="b"/>
              <a:pathLst>
                <a:path w="1098" h="5169" extrusionOk="0">
                  <a:moveTo>
                    <a:pt x="332" y="0"/>
                  </a:moveTo>
                  <a:cubicBezTo>
                    <a:pt x="145" y="0"/>
                    <a:pt x="0" y="145"/>
                    <a:pt x="0" y="318"/>
                  </a:cubicBezTo>
                  <a:lnTo>
                    <a:pt x="0" y="5168"/>
                  </a:lnTo>
                  <a:lnTo>
                    <a:pt x="765" y="5168"/>
                  </a:lnTo>
                  <a:lnTo>
                    <a:pt x="765" y="318"/>
                  </a:lnTo>
                  <a:cubicBezTo>
                    <a:pt x="765" y="145"/>
                    <a:pt x="910" y="0"/>
                    <a:pt x="109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643;p67"/>
            <p:cNvSpPr/>
            <p:nvPr/>
          </p:nvSpPr>
          <p:spPr>
            <a:xfrm>
              <a:off x="4302820" y="2617366"/>
              <a:ext cx="59823" cy="169192"/>
            </a:xfrm>
            <a:custGeom>
              <a:avLst/>
              <a:gdLst/>
              <a:ahLst/>
              <a:cxnLst/>
              <a:rect l="l" t="t" r="r" b="b"/>
              <a:pathLst>
                <a:path w="2282" h="6454" extrusionOk="0">
                  <a:moveTo>
                    <a:pt x="332" y="1"/>
                  </a:moveTo>
                  <a:cubicBezTo>
                    <a:pt x="145" y="1"/>
                    <a:pt x="0" y="145"/>
                    <a:pt x="0" y="333"/>
                  </a:cubicBezTo>
                  <a:lnTo>
                    <a:pt x="0" y="6453"/>
                  </a:lnTo>
                  <a:lnTo>
                    <a:pt x="2281" y="6453"/>
                  </a:lnTo>
                  <a:lnTo>
                    <a:pt x="2281" y="318"/>
                  </a:lnTo>
                  <a:cubicBezTo>
                    <a:pt x="2281" y="145"/>
                    <a:pt x="2137" y="1"/>
                    <a:pt x="19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644;p67"/>
            <p:cNvSpPr/>
            <p:nvPr/>
          </p:nvSpPr>
          <p:spPr>
            <a:xfrm>
              <a:off x="4302820" y="2617366"/>
              <a:ext cx="28391" cy="169192"/>
            </a:xfrm>
            <a:custGeom>
              <a:avLst/>
              <a:gdLst/>
              <a:ahLst/>
              <a:cxnLst/>
              <a:rect l="l" t="t" r="r" b="b"/>
              <a:pathLst>
                <a:path w="1083" h="6454" extrusionOk="0">
                  <a:moveTo>
                    <a:pt x="318" y="1"/>
                  </a:moveTo>
                  <a:cubicBezTo>
                    <a:pt x="145" y="1"/>
                    <a:pt x="0" y="145"/>
                    <a:pt x="0" y="333"/>
                  </a:cubicBezTo>
                  <a:lnTo>
                    <a:pt x="0" y="6453"/>
                  </a:lnTo>
                  <a:lnTo>
                    <a:pt x="765" y="6453"/>
                  </a:lnTo>
                  <a:lnTo>
                    <a:pt x="765" y="318"/>
                  </a:lnTo>
                  <a:cubicBezTo>
                    <a:pt x="765" y="145"/>
                    <a:pt x="910" y="1"/>
                    <a:pt x="1083"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4645;p67"/>
            <p:cNvSpPr/>
            <p:nvPr/>
          </p:nvSpPr>
          <p:spPr>
            <a:xfrm>
              <a:off x="4393262" y="2583679"/>
              <a:ext cx="59823" cy="202878"/>
            </a:xfrm>
            <a:custGeom>
              <a:avLst/>
              <a:gdLst/>
              <a:ahLst/>
              <a:cxnLst/>
              <a:rect l="l" t="t" r="r" b="b"/>
              <a:pathLst>
                <a:path w="2282" h="7739" extrusionOk="0">
                  <a:moveTo>
                    <a:pt x="332" y="1"/>
                  </a:moveTo>
                  <a:cubicBezTo>
                    <a:pt x="145" y="1"/>
                    <a:pt x="0" y="160"/>
                    <a:pt x="0" y="333"/>
                  </a:cubicBezTo>
                  <a:lnTo>
                    <a:pt x="0" y="7738"/>
                  </a:lnTo>
                  <a:lnTo>
                    <a:pt x="2281" y="7738"/>
                  </a:lnTo>
                  <a:lnTo>
                    <a:pt x="2281" y="347"/>
                  </a:lnTo>
                  <a:cubicBezTo>
                    <a:pt x="2281" y="160"/>
                    <a:pt x="2137" y="1"/>
                    <a:pt x="19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4646;p67"/>
            <p:cNvSpPr/>
            <p:nvPr/>
          </p:nvSpPr>
          <p:spPr>
            <a:xfrm>
              <a:off x="4393262" y="2583680"/>
              <a:ext cx="53056" cy="127463"/>
            </a:xfrm>
            <a:custGeom>
              <a:avLst/>
              <a:gdLst/>
              <a:ahLst/>
              <a:cxnLst/>
              <a:rect l="l" t="t" r="r" b="b"/>
              <a:pathLst>
                <a:path w="1083" h="7739" extrusionOk="0">
                  <a:moveTo>
                    <a:pt x="332" y="1"/>
                  </a:moveTo>
                  <a:cubicBezTo>
                    <a:pt x="145" y="1"/>
                    <a:pt x="0" y="160"/>
                    <a:pt x="0" y="333"/>
                  </a:cubicBezTo>
                  <a:lnTo>
                    <a:pt x="0" y="7738"/>
                  </a:lnTo>
                  <a:lnTo>
                    <a:pt x="765" y="7738"/>
                  </a:lnTo>
                  <a:lnTo>
                    <a:pt x="765" y="347"/>
                  </a:lnTo>
                  <a:cubicBezTo>
                    <a:pt x="751" y="160"/>
                    <a:pt x="910" y="15"/>
                    <a:pt x="1083"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4647;p67"/>
            <p:cNvSpPr/>
            <p:nvPr/>
          </p:nvSpPr>
          <p:spPr>
            <a:xfrm>
              <a:off x="4483703" y="2550386"/>
              <a:ext cx="60190" cy="236171"/>
            </a:xfrm>
            <a:custGeom>
              <a:avLst/>
              <a:gdLst/>
              <a:ahLst/>
              <a:cxnLst/>
              <a:rect l="l" t="t" r="r" b="b"/>
              <a:pathLst>
                <a:path w="2296" h="9009" extrusionOk="0">
                  <a:moveTo>
                    <a:pt x="332" y="1"/>
                  </a:moveTo>
                  <a:cubicBezTo>
                    <a:pt x="145" y="1"/>
                    <a:pt x="0" y="145"/>
                    <a:pt x="0" y="333"/>
                  </a:cubicBezTo>
                  <a:lnTo>
                    <a:pt x="0" y="9008"/>
                  </a:lnTo>
                  <a:lnTo>
                    <a:pt x="2296" y="9008"/>
                  </a:lnTo>
                  <a:lnTo>
                    <a:pt x="2296" y="333"/>
                  </a:lnTo>
                  <a:cubicBezTo>
                    <a:pt x="2296" y="145"/>
                    <a:pt x="2137" y="1"/>
                    <a:pt x="19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4648;p67"/>
            <p:cNvSpPr/>
            <p:nvPr/>
          </p:nvSpPr>
          <p:spPr>
            <a:xfrm>
              <a:off x="4483703" y="2550386"/>
              <a:ext cx="28417" cy="236171"/>
            </a:xfrm>
            <a:custGeom>
              <a:avLst/>
              <a:gdLst/>
              <a:ahLst/>
              <a:cxnLst/>
              <a:rect l="l" t="t" r="r" b="b"/>
              <a:pathLst>
                <a:path w="1084" h="9009" extrusionOk="0">
                  <a:moveTo>
                    <a:pt x="318" y="1"/>
                  </a:moveTo>
                  <a:cubicBezTo>
                    <a:pt x="145" y="1"/>
                    <a:pt x="0" y="145"/>
                    <a:pt x="0" y="333"/>
                  </a:cubicBezTo>
                  <a:lnTo>
                    <a:pt x="0" y="9008"/>
                  </a:lnTo>
                  <a:lnTo>
                    <a:pt x="766" y="9008"/>
                  </a:lnTo>
                  <a:lnTo>
                    <a:pt x="766" y="333"/>
                  </a:lnTo>
                  <a:cubicBezTo>
                    <a:pt x="766" y="145"/>
                    <a:pt x="910" y="1"/>
                    <a:pt x="1083"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4649;p67"/>
            <p:cNvSpPr/>
            <p:nvPr/>
          </p:nvSpPr>
          <p:spPr>
            <a:xfrm>
              <a:off x="4226744" y="2456537"/>
              <a:ext cx="307318" cy="124154"/>
            </a:xfrm>
            <a:custGeom>
              <a:avLst/>
              <a:gdLst/>
              <a:ahLst/>
              <a:cxnLst/>
              <a:rect l="l" t="t" r="r" b="b"/>
              <a:pathLst>
                <a:path w="11723" h="4736" extrusionOk="0">
                  <a:moveTo>
                    <a:pt x="9427" y="1"/>
                  </a:moveTo>
                  <a:cubicBezTo>
                    <a:pt x="9268" y="1"/>
                    <a:pt x="9153" y="188"/>
                    <a:pt x="9254" y="333"/>
                  </a:cubicBezTo>
                  <a:lnTo>
                    <a:pt x="9586" y="809"/>
                  </a:lnTo>
                  <a:cubicBezTo>
                    <a:pt x="6670" y="2483"/>
                    <a:pt x="3364" y="3364"/>
                    <a:pt x="1" y="3364"/>
                  </a:cubicBezTo>
                  <a:lnTo>
                    <a:pt x="1" y="4735"/>
                  </a:lnTo>
                  <a:cubicBezTo>
                    <a:pt x="2657" y="4735"/>
                    <a:pt x="5299" y="4216"/>
                    <a:pt x="7767" y="3234"/>
                  </a:cubicBezTo>
                  <a:cubicBezTo>
                    <a:pt x="8662" y="2873"/>
                    <a:pt x="9543" y="2440"/>
                    <a:pt x="10365" y="1949"/>
                  </a:cubicBezTo>
                  <a:lnTo>
                    <a:pt x="10669" y="2368"/>
                  </a:lnTo>
                  <a:cubicBezTo>
                    <a:pt x="10712" y="2423"/>
                    <a:pt x="10773" y="2450"/>
                    <a:pt x="10834" y="2450"/>
                  </a:cubicBezTo>
                  <a:cubicBezTo>
                    <a:pt x="10915" y="2450"/>
                    <a:pt x="10996" y="2401"/>
                    <a:pt x="11029" y="2310"/>
                  </a:cubicBezTo>
                  <a:lnTo>
                    <a:pt x="11679" y="361"/>
                  </a:lnTo>
                  <a:cubicBezTo>
                    <a:pt x="11722" y="232"/>
                    <a:pt x="11636" y="87"/>
                    <a:pt x="11491" y="73"/>
                  </a:cubicBezTo>
                  <a:lnTo>
                    <a:pt x="9427" y="1"/>
                  </a:ln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9474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88" name="Google Shape;188;p14"/>
          <p:cNvGrpSpPr/>
          <p:nvPr/>
        </p:nvGrpSpPr>
        <p:grpSpPr>
          <a:xfrm>
            <a:off x="6883974" y="3417331"/>
            <a:ext cx="630131" cy="630130"/>
            <a:chOff x="6323089" y="3637093"/>
            <a:chExt cx="630131" cy="630130"/>
          </a:xfrm>
        </p:grpSpPr>
        <p:sp>
          <p:nvSpPr>
            <p:cNvPr id="190" name="Google Shape;190;p14"/>
            <p:cNvSpPr/>
            <p:nvPr/>
          </p:nvSpPr>
          <p:spPr>
            <a:xfrm>
              <a:off x="6504447" y="3817598"/>
              <a:ext cx="124013" cy="124865"/>
            </a:xfrm>
            <a:custGeom>
              <a:avLst/>
              <a:gdLst/>
              <a:ahLst/>
              <a:cxnLst/>
              <a:rect l="l" t="t" r="r" b="b"/>
              <a:pathLst>
                <a:path w="4656" h="4688" extrusionOk="0">
                  <a:moveTo>
                    <a:pt x="4054" y="381"/>
                  </a:moveTo>
                  <a:cubicBezTo>
                    <a:pt x="4213" y="381"/>
                    <a:pt x="4308" y="476"/>
                    <a:pt x="4308" y="602"/>
                  </a:cubicBezTo>
                  <a:lnTo>
                    <a:pt x="4308" y="4086"/>
                  </a:lnTo>
                  <a:cubicBezTo>
                    <a:pt x="4308" y="4213"/>
                    <a:pt x="4213" y="4339"/>
                    <a:pt x="4054" y="4339"/>
                  </a:cubicBezTo>
                  <a:lnTo>
                    <a:pt x="602" y="4339"/>
                  </a:lnTo>
                  <a:cubicBezTo>
                    <a:pt x="444" y="4339"/>
                    <a:pt x="349" y="4213"/>
                    <a:pt x="349" y="4086"/>
                  </a:cubicBezTo>
                  <a:lnTo>
                    <a:pt x="349" y="602"/>
                  </a:lnTo>
                  <a:cubicBezTo>
                    <a:pt x="349" y="476"/>
                    <a:pt x="444" y="381"/>
                    <a:pt x="602" y="381"/>
                  </a:cubicBezTo>
                  <a:close/>
                  <a:moveTo>
                    <a:pt x="602" y="1"/>
                  </a:moveTo>
                  <a:cubicBezTo>
                    <a:pt x="254" y="1"/>
                    <a:pt x="1" y="286"/>
                    <a:pt x="1" y="602"/>
                  </a:cubicBezTo>
                  <a:lnTo>
                    <a:pt x="1" y="4086"/>
                  </a:lnTo>
                  <a:cubicBezTo>
                    <a:pt x="1" y="4403"/>
                    <a:pt x="254" y="4688"/>
                    <a:pt x="602" y="4688"/>
                  </a:cubicBezTo>
                  <a:lnTo>
                    <a:pt x="4054" y="4688"/>
                  </a:lnTo>
                  <a:cubicBezTo>
                    <a:pt x="4403" y="4688"/>
                    <a:pt x="4656" y="4403"/>
                    <a:pt x="4656" y="4086"/>
                  </a:cubicBezTo>
                  <a:lnTo>
                    <a:pt x="4656" y="602"/>
                  </a:lnTo>
                  <a:cubicBezTo>
                    <a:pt x="4656" y="286"/>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6647850" y="3817598"/>
              <a:ext cx="124865" cy="124865"/>
            </a:xfrm>
            <a:custGeom>
              <a:avLst/>
              <a:gdLst/>
              <a:ahLst/>
              <a:cxnLst/>
              <a:rect l="l" t="t" r="r" b="b"/>
              <a:pathLst>
                <a:path w="4688" h="4688" extrusionOk="0">
                  <a:moveTo>
                    <a:pt x="4086" y="381"/>
                  </a:moveTo>
                  <a:cubicBezTo>
                    <a:pt x="4212" y="381"/>
                    <a:pt x="4307" y="476"/>
                    <a:pt x="4307" y="602"/>
                  </a:cubicBezTo>
                  <a:lnTo>
                    <a:pt x="4307" y="4086"/>
                  </a:lnTo>
                  <a:cubicBezTo>
                    <a:pt x="4307" y="4213"/>
                    <a:pt x="4212" y="4339"/>
                    <a:pt x="4086" y="4339"/>
                  </a:cubicBezTo>
                  <a:lnTo>
                    <a:pt x="602" y="4339"/>
                  </a:lnTo>
                  <a:cubicBezTo>
                    <a:pt x="475" y="4339"/>
                    <a:pt x="349" y="4213"/>
                    <a:pt x="349" y="4086"/>
                  </a:cubicBezTo>
                  <a:lnTo>
                    <a:pt x="349" y="602"/>
                  </a:lnTo>
                  <a:cubicBezTo>
                    <a:pt x="349" y="476"/>
                    <a:pt x="475" y="381"/>
                    <a:pt x="602" y="381"/>
                  </a:cubicBezTo>
                  <a:close/>
                  <a:moveTo>
                    <a:pt x="602" y="1"/>
                  </a:moveTo>
                  <a:cubicBezTo>
                    <a:pt x="254" y="1"/>
                    <a:pt x="0" y="286"/>
                    <a:pt x="0" y="602"/>
                  </a:cubicBezTo>
                  <a:lnTo>
                    <a:pt x="0" y="4086"/>
                  </a:lnTo>
                  <a:cubicBezTo>
                    <a:pt x="0" y="4403"/>
                    <a:pt x="254" y="4688"/>
                    <a:pt x="602" y="4688"/>
                  </a:cubicBezTo>
                  <a:lnTo>
                    <a:pt x="4086" y="4688"/>
                  </a:lnTo>
                  <a:cubicBezTo>
                    <a:pt x="4402" y="4688"/>
                    <a:pt x="4687" y="4403"/>
                    <a:pt x="4687" y="4086"/>
                  </a:cubicBezTo>
                  <a:lnTo>
                    <a:pt x="4687" y="602"/>
                  </a:lnTo>
                  <a:cubicBezTo>
                    <a:pt x="4687" y="286"/>
                    <a:pt x="4402" y="1"/>
                    <a:pt x="4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6504447" y="3961827"/>
              <a:ext cx="124013" cy="124039"/>
            </a:xfrm>
            <a:custGeom>
              <a:avLst/>
              <a:gdLst/>
              <a:ahLst/>
              <a:cxnLst/>
              <a:rect l="l" t="t" r="r" b="b"/>
              <a:pathLst>
                <a:path w="4656" h="4657" extrusionOk="0">
                  <a:moveTo>
                    <a:pt x="4054" y="349"/>
                  </a:moveTo>
                  <a:cubicBezTo>
                    <a:pt x="4213" y="349"/>
                    <a:pt x="4308" y="444"/>
                    <a:pt x="4308" y="603"/>
                  </a:cubicBezTo>
                  <a:lnTo>
                    <a:pt x="4308" y="4055"/>
                  </a:lnTo>
                  <a:cubicBezTo>
                    <a:pt x="4308" y="4213"/>
                    <a:pt x="4213" y="4308"/>
                    <a:pt x="4054" y="4308"/>
                  </a:cubicBezTo>
                  <a:lnTo>
                    <a:pt x="602" y="4308"/>
                  </a:lnTo>
                  <a:cubicBezTo>
                    <a:pt x="444" y="4308"/>
                    <a:pt x="349" y="4213"/>
                    <a:pt x="349" y="4055"/>
                  </a:cubicBezTo>
                  <a:lnTo>
                    <a:pt x="349" y="603"/>
                  </a:lnTo>
                  <a:cubicBezTo>
                    <a:pt x="349" y="476"/>
                    <a:pt x="444" y="349"/>
                    <a:pt x="602" y="349"/>
                  </a:cubicBezTo>
                  <a:close/>
                  <a:moveTo>
                    <a:pt x="602" y="1"/>
                  </a:moveTo>
                  <a:cubicBezTo>
                    <a:pt x="254" y="1"/>
                    <a:pt x="1" y="254"/>
                    <a:pt x="1" y="603"/>
                  </a:cubicBezTo>
                  <a:lnTo>
                    <a:pt x="1" y="4055"/>
                  </a:lnTo>
                  <a:cubicBezTo>
                    <a:pt x="1" y="4403"/>
                    <a:pt x="254" y="4656"/>
                    <a:pt x="602" y="4656"/>
                  </a:cubicBezTo>
                  <a:lnTo>
                    <a:pt x="4054" y="4656"/>
                  </a:lnTo>
                  <a:cubicBezTo>
                    <a:pt x="4403" y="4656"/>
                    <a:pt x="4656" y="4403"/>
                    <a:pt x="4656" y="4055"/>
                  </a:cubicBezTo>
                  <a:lnTo>
                    <a:pt x="4656" y="603"/>
                  </a:lnTo>
                  <a:cubicBezTo>
                    <a:pt x="4656" y="254"/>
                    <a:pt x="4403" y="1"/>
                    <a:pt x="4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6647850" y="3961827"/>
              <a:ext cx="124865" cy="124039"/>
            </a:xfrm>
            <a:custGeom>
              <a:avLst/>
              <a:gdLst/>
              <a:ahLst/>
              <a:cxnLst/>
              <a:rect l="l" t="t" r="r" b="b"/>
              <a:pathLst>
                <a:path w="4688" h="4657" extrusionOk="0">
                  <a:moveTo>
                    <a:pt x="2344" y="1"/>
                  </a:moveTo>
                  <a:cubicBezTo>
                    <a:pt x="2249" y="1"/>
                    <a:pt x="2154" y="64"/>
                    <a:pt x="2154" y="159"/>
                  </a:cubicBezTo>
                  <a:lnTo>
                    <a:pt x="2154" y="2154"/>
                  </a:lnTo>
                  <a:lnTo>
                    <a:pt x="190" y="2154"/>
                  </a:lnTo>
                  <a:cubicBezTo>
                    <a:pt x="64" y="2154"/>
                    <a:pt x="0" y="2218"/>
                    <a:pt x="0" y="2344"/>
                  </a:cubicBezTo>
                  <a:cubicBezTo>
                    <a:pt x="0" y="2439"/>
                    <a:pt x="64" y="2503"/>
                    <a:pt x="190" y="2503"/>
                  </a:cubicBezTo>
                  <a:lnTo>
                    <a:pt x="2154" y="2503"/>
                  </a:lnTo>
                  <a:lnTo>
                    <a:pt x="2154" y="4498"/>
                  </a:lnTo>
                  <a:cubicBezTo>
                    <a:pt x="2154" y="4593"/>
                    <a:pt x="2249" y="4656"/>
                    <a:pt x="2344" y="4656"/>
                  </a:cubicBezTo>
                  <a:cubicBezTo>
                    <a:pt x="2439" y="4656"/>
                    <a:pt x="2502" y="4593"/>
                    <a:pt x="2502" y="4498"/>
                  </a:cubicBezTo>
                  <a:lnTo>
                    <a:pt x="2502" y="2503"/>
                  </a:lnTo>
                  <a:lnTo>
                    <a:pt x="4497" y="2503"/>
                  </a:lnTo>
                  <a:cubicBezTo>
                    <a:pt x="4592" y="2503"/>
                    <a:pt x="4687" y="2439"/>
                    <a:pt x="4687" y="2344"/>
                  </a:cubicBezTo>
                  <a:cubicBezTo>
                    <a:pt x="4687" y="2218"/>
                    <a:pt x="4592" y="2154"/>
                    <a:pt x="4497" y="2154"/>
                  </a:cubicBezTo>
                  <a:lnTo>
                    <a:pt x="2502" y="2154"/>
                  </a:lnTo>
                  <a:lnTo>
                    <a:pt x="2502" y="159"/>
                  </a:lnTo>
                  <a:cubicBezTo>
                    <a:pt x="2502" y="64"/>
                    <a:pt x="2439" y="1"/>
                    <a:pt x="2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6368635" y="3682639"/>
              <a:ext cx="516489" cy="539012"/>
            </a:xfrm>
            <a:custGeom>
              <a:avLst/>
              <a:gdLst/>
              <a:ahLst/>
              <a:cxnLst/>
              <a:rect l="l" t="t" r="r" b="b"/>
              <a:pathLst>
                <a:path w="20238" h="20237" extrusionOk="0">
                  <a:moveTo>
                    <a:pt x="10135" y="1"/>
                  </a:moveTo>
                  <a:cubicBezTo>
                    <a:pt x="4530" y="1"/>
                    <a:pt x="1" y="4529"/>
                    <a:pt x="1" y="10103"/>
                  </a:cubicBezTo>
                  <a:cubicBezTo>
                    <a:pt x="1" y="15708"/>
                    <a:pt x="4530" y="20237"/>
                    <a:pt x="10135" y="20237"/>
                  </a:cubicBezTo>
                  <a:cubicBezTo>
                    <a:pt x="15709" y="20237"/>
                    <a:pt x="20237" y="15708"/>
                    <a:pt x="20237" y="10103"/>
                  </a:cubicBezTo>
                  <a:cubicBezTo>
                    <a:pt x="20237" y="4529"/>
                    <a:pt x="15709" y="1"/>
                    <a:pt x="101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6533133" y="3637093"/>
              <a:ext cx="420087" cy="535656"/>
            </a:xfrm>
            <a:custGeom>
              <a:avLst/>
              <a:gdLst/>
              <a:ahLst/>
              <a:cxnLst/>
              <a:rect l="l" t="t" r="r" b="b"/>
              <a:pathLst>
                <a:path w="15772" h="20111" fill="none" extrusionOk="0">
                  <a:moveTo>
                    <a:pt x="12383" y="20110"/>
                  </a:moveTo>
                  <a:cubicBezTo>
                    <a:pt x="14473" y="17988"/>
                    <a:pt x="15772" y="15043"/>
                    <a:pt x="15772" y="11813"/>
                  </a:cubicBezTo>
                  <a:cubicBezTo>
                    <a:pt x="15772" y="5289"/>
                    <a:pt x="10483" y="0"/>
                    <a:pt x="3959" y="0"/>
                  </a:cubicBezTo>
                  <a:cubicBezTo>
                    <a:pt x="2566" y="0"/>
                    <a:pt x="1235" y="254"/>
                    <a:pt x="0"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6323089" y="3722298"/>
              <a:ext cx="315518" cy="544925"/>
            </a:xfrm>
            <a:custGeom>
              <a:avLst/>
              <a:gdLst/>
              <a:ahLst/>
              <a:cxnLst/>
              <a:rect l="l" t="t" r="r" b="b"/>
              <a:pathLst>
                <a:path w="11846" h="20459" fill="none" extrusionOk="0">
                  <a:moveTo>
                    <a:pt x="3738" y="0"/>
                  </a:moveTo>
                  <a:cubicBezTo>
                    <a:pt x="1458" y="2154"/>
                    <a:pt x="1" y="5225"/>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4"/>
          <p:cNvSpPr txBox="1"/>
          <p:nvPr/>
        </p:nvSpPr>
        <p:spPr>
          <a:xfrm>
            <a:off x="1550653" y="1200864"/>
            <a:ext cx="1636800" cy="299100"/>
          </a:xfrm>
          <a:prstGeom prst="rect">
            <a:avLst/>
          </a:prstGeom>
          <a:noFill/>
          <a:ln>
            <a:noFill/>
          </a:ln>
        </p:spPr>
        <p:txBody>
          <a:bodyPr spcFirstLastPara="1" wrap="square" lIns="91425" tIns="91425" rIns="91425" bIns="91425" anchor="ctr" anchorCtr="0">
            <a:noAutofit/>
          </a:bodyPr>
          <a:lstStyle/>
          <a:p>
            <a:pPr lvl="0"/>
            <a:r>
              <a:rPr lang="en-GB" b="1" dirty="0"/>
              <a:t>Transparency</a:t>
            </a:r>
            <a:endParaRPr sz="1500" b="1" dirty="0">
              <a:latin typeface="Fira Sans Medium"/>
              <a:ea typeface="Fira Sans Medium"/>
              <a:cs typeface="Fira Sans Medium"/>
              <a:sym typeface="Fira Sans Medium"/>
            </a:endParaRPr>
          </a:p>
        </p:txBody>
      </p:sp>
      <p:sp>
        <p:nvSpPr>
          <p:cNvPr id="172" name="Google Shape;172;p14"/>
          <p:cNvSpPr txBox="1"/>
          <p:nvPr/>
        </p:nvSpPr>
        <p:spPr>
          <a:xfrm>
            <a:off x="1346860" y="2470761"/>
            <a:ext cx="1636800" cy="299100"/>
          </a:xfrm>
          <a:prstGeom prst="rect">
            <a:avLst/>
          </a:prstGeom>
          <a:noFill/>
          <a:ln>
            <a:noFill/>
          </a:ln>
        </p:spPr>
        <p:txBody>
          <a:bodyPr spcFirstLastPara="1" wrap="square" lIns="91425" tIns="91425" rIns="91425" bIns="91425" anchor="ctr" anchorCtr="0">
            <a:noAutofit/>
          </a:bodyPr>
          <a:lstStyle/>
          <a:p>
            <a:pPr lvl="0"/>
            <a:r>
              <a:rPr lang="en-GB" b="1" dirty="0" smtClean="0"/>
              <a:t>Whistle-blowers </a:t>
            </a:r>
            <a:r>
              <a:rPr lang="en-GB" b="1" dirty="0"/>
              <a:t>protection</a:t>
            </a:r>
            <a:endParaRPr sz="1500" b="1" dirty="0">
              <a:latin typeface="Fira Sans Medium"/>
              <a:ea typeface="Fira Sans Medium"/>
              <a:cs typeface="Fira Sans Medium"/>
              <a:sym typeface="Fira Sans Medium"/>
            </a:endParaRPr>
          </a:p>
        </p:txBody>
      </p:sp>
      <p:sp>
        <p:nvSpPr>
          <p:cNvPr id="174" name="Google Shape;174;p14"/>
          <p:cNvSpPr txBox="1"/>
          <p:nvPr/>
        </p:nvSpPr>
        <p:spPr>
          <a:xfrm>
            <a:off x="2038719" y="3519552"/>
            <a:ext cx="1757589" cy="316859"/>
          </a:xfrm>
          <a:prstGeom prst="rect">
            <a:avLst/>
          </a:prstGeom>
          <a:noFill/>
          <a:ln>
            <a:noFill/>
          </a:ln>
        </p:spPr>
        <p:txBody>
          <a:bodyPr spcFirstLastPara="1" wrap="square" lIns="91425" tIns="91425" rIns="91425" bIns="91425" anchor="ctr" anchorCtr="0">
            <a:noAutofit/>
          </a:bodyPr>
          <a:lstStyle/>
          <a:p>
            <a:pPr lvl="0"/>
            <a:r>
              <a:rPr lang="en-GB" sz="1500" b="1" dirty="0" smtClean="0">
                <a:latin typeface="Fira Sans Medium"/>
                <a:ea typeface="Fira Sans Medium"/>
                <a:cs typeface="Fira Sans Medium"/>
                <a:sym typeface="Fira Sans Medium"/>
              </a:rPr>
              <a:t>Social Impact</a:t>
            </a:r>
            <a:endParaRPr sz="1500" b="1" dirty="0">
              <a:latin typeface="Fira Sans Medium"/>
              <a:ea typeface="Fira Sans Medium"/>
              <a:cs typeface="Fira Sans Medium"/>
              <a:sym typeface="Fira Sans Medium"/>
            </a:endParaRPr>
          </a:p>
        </p:txBody>
      </p:sp>
      <p:sp>
        <p:nvSpPr>
          <p:cNvPr id="177" name="Google Shape;177;p14"/>
          <p:cNvSpPr txBox="1"/>
          <p:nvPr/>
        </p:nvSpPr>
        <p:spPr>
          <a:xfrm>
            <a:off x="5233457" y="1204056"/>
            <a:ext cx="1908335" cy="325384"/>
          </a:xfrm>
          <a:prstGeom prst="rect">
            <a:avLst/>
          </a:prstGeom>
          <a:noFill/>
          <a:ln>
            <a:noFill/>
          </a:ln>
        </p:spPr>
        <p:txBody>
          <a:bodyPr spcFirstLastPara="1" wrap="square" lIns="91425" tIns="91425" rIns="91425" bIns="91425" anchor="ctr" anchorCtr="0">
            <a:noAutofit/>
          </a:bodyPr>
          <a:lstStyle/>
          <a:p>
            <a:pPr lvl="0" algn="r"/>
            <a:r>
              <a:rPr lang="en-GB" b="1" dirty="0"/>
              <a:t>Privacy</a:t>
            </a:r>
            <a:endParaRPr sz="1500" b="1" dirty="0">
              <a:latin typeface="Fira Sans Medium"/>
              <a:ea typeface="Fira Sans Medium"/>
              <a:cs typeface="Fira Sans Medium"/>
              <a:sym typeface="Fira Sans Medium"/>
            </a:endParaRPr>
          </a:p>
        </p:txBody>
      </p:sp>
      <p:sp>
        <p:nvSpPr>
          <p:cNvPr id="179" name="Google Shape;179;p14"/>
          <p:cNvSpPr txBox="1"/>
          <p:nvPr/>
        </p:nvSpPr>
        <p:spPr>
          <a:xfrm>
            <a:off x="5562240" y="2360796"/>
            <a:ext cx="1636800" cy="299100"/>
          </a:xfrm>
          <a:prstGeom prst="rect">
            <a:avLst/>
          </a:prstGeom>
          <a:noFill/>
          <a:ln>
            <a:noFill/>
          </a:ln>
        </p:spPr>
        <p:txBody>
          <a:bodyPr spcFirstLastPara="1" wrap="square" lIns="91425" tIns="91425" rIns="91425" bIns="91425" anchor="ctr" anchorCtr="0">
            <a:noAutofit/>
          </a:bodyPr>
          <a:lstStyle/>
          <a:p>
            <a:pPr lvl="0" algn="r"/>
            <a:r>
              <a:rPr lang="en-GB" b="1" dirty="0"/>
              <a:t>Security</a:t>
            </a:r>
            <a:endParaRPr sz="1500" b="1" dirty="0">
              <a:latin typeface="Fira Sans Medium"/>
              <a:ea typeface="Fira Sans Medium"/>
              <a:cs typeface="Fira Sans Medium"/>
              <a:sym typeface="Fira Sans Medium"/>
            </a:endParaRPr>
          </a:p>
        </p:txBody>
      </p:sp>
      <p:sp>
        <p:nvSpPr>
          <p:cNvPr id="181" name="Google Shape;181;p14"/>
          <p:cNvSpPr txBox="1"/>
          <p:nvPr/>
        </p:nvSpPr>
        <p:spPr>
          <a:xfrm>
            <a:off x="4766435" y="3554821"/>
            <a:ext cx="2156710" cy="394090"/>
          </a:xfrm>
          <a:prstGeom prst="rect">
            <a:avLst/>
          </a:prstGeom>
          <a:noFill/>
          <a:ln>
            <a:noFill/>
          </a:ln>
        </p:spPr>
        <p:txBody>
          <a:bodyPr spcFirstLastPara="1" wrap="square" lIns="91425" tIns="91425" rIns="91425" bIns="91425" anchor="ctr" anchorCtr="0">
            <a:noAutofit/>
          </a:bodyPr>
          <a:lstStyle/>
          <a:p>
            <a:pPr lvl="0" algn="r"/>
            <a:r>
              <a:rPr lang="en-GB" b="1" dirty="0" smtClean="0"/>
              <a:t>Intellectual</a:t>
            </a:r>
          </a:p>
          <a:p>
            <a:pPr lvl="0" algn="r"/>
            <a:r>
              <a:rPr lang="en-GB" b="1" dirty="0" smtClean="0"/>
              <a:t> Property</a:t>
            </a:r>
            <a:endParaRPr sz="1500" b="1" dirty="0">
              <a:latin typeface="Fira Sans Medium"/>
              <a:ea typeface="Fira Sans Medium"/>
              <a:cs typeface="Fira Sans Medium"/>
              <a:sym typeface="Fira Sans Medium"/>
            </a:endParaRPr>
          </a:p>
        </p:txBody>
      </p:sp>
      <p:grpSp>
        <p:nvGrpSpPr>
          <p:cNvPr id="183" name="Google Shape;183;p14"/>
          <p:cNvGrpSpPr/>
          <p:nvPr/>
        </p:nvGrpSpPr>
        <p:grpSpPr>
          <a:xfrm>
            <a:off x="7091621" y="1038960"/>
            <a:ext cx="630131" cy="630131"/>
            <a:chOff x="6323089" y="1361318"/>
            <a:chExt cx="630131" cy="630131"/>
          </a:xfrm>
        </p:grpSpPr>
        <p:sp>
          <p:nvSpPr>
            <p:cNvPr id="185" name="Google Shape;185;p14"/>
            <p:cNvSpPr/>
            <p:nvPr/>
          </p:nvSpPr>
          <p:spPr>
            <a:xfrm>
              <a:off x="6474935" y="1526642"/>
              <a:ext cx="326465" cy="299484"/>
            </a:xfrm>
            <a:custGeom>
              <a:avLst/>
              <a:gdLst/>
              <a:ahLst/>
              <a:cxnLst/>
              <a:rect l="l" t="t" r="r" b="b"/>
              <a:pathLst>
                <a:path w="12257" h="11244" extrusionOk="0">
                  <a:moveTo>
                    <a:pt x="3896" y="1838"/>
                  </a:moveTo>
                  <a:cubicBezTo>
                    <a:pt x="4371" y="1838"/>
                    <a:pt x="4782" y="1964"/>
                    <a:pt x="5099" y="2186"/>
                  </a:cubicBezTo>
                  <a:lnTo>
                    <a:pt x="5099" y="3136"/>
                  </a:lnTo>
                  <a:cubicBezTo>
                    <a:pt x="4972" y="3294"/>
                    <a:pt x="4909" y="3484"/>
                    <a:pt x="4909" y="3674"/>
                  </a:cubicBezTo>
                  <a:lnTo>
                    <a:pt x="4909" y="4498"/>
                  </a:lnTo>
                  <a:cubicBezTo>
                    <a:pt x="4909" y="4561"/>
                    <a:pt x="4909" y="4625"/>
                    <a:pt x="4941" y="4688"/>
                  </a:cubicBezTo>
                  <a:cubicBezTo>
                    <a:pt x="4941" y="4688"/>
                    <a:pt x="4941" y="4720"/>
                    <a:pt x="4941" y="4751"/>
                  </a:cubicBezTo>
                  <a:cubicBezTo>
                    <a:pt x="4972" y="4783"/>
                    <a:pt x="4972" y="4815"/>
                    <a:pt x="4972" y="4846"/>
                  </a:cubicBezTo>
                  <a:cubicBezTo>
                    <a:pt x="5036" y="4941"/>
                    <a:pt x="5099" y="5036"/>
                    <a:pt x="5226" y="5131"/>
                  </a:cubicBezTo>
                  <a:cubicBezTo>
                    <a:pt x="5226" y="5195"/>
                    <a:pt x="5226" y="5226"/>
                    <a:pt x="5257" y="5290"/>
                  </a:cubicBezTo>
                  <a:lnTo>
                    <a:pt x="5257" y="5321"/>
                  </a:lnTo>
                  <a:cubicBezTo>
                    <a:pt x="5289" y="5353"/>
                    <a:pt x="5289" y="5353"/>
                    <a:pt x="5289" y="5353"/>
                  </a:cubicBezTo>
                  <a:cubicBezTo>
                    <a:pt x="5289" y="5385"/>
                    <a:pt x="5289" y="5385"/>
                    <a:pt x="5289" y="5416"/>
                  </a:cubicBezTo>
                  <a:cubicBezTo>
                    <a:pt x="5321" y="5448"/>
                    <a:pt x="5321" y="5480"/>
                    <a:pt x="5352" y="5543"/>
                  </a:cubicBezTo>
                  <a:cubicBezTo>
                    <a:pt x="5352" y="5543"/>
                    <a:pt x="5352" y="5575"/>
                    <a:pt x="5352" y="5575"/>
                  </a:cubicBezTo>
                  <a:cubicBezTo>
                    <a:pt x="5384" y="5638"/>
                    <a:pt x="5384" y="5670"/>
                    <a:pt x="5416" y="5701"/>
                  </a:cubicBezTo>
                  <a:cubicBezTo>
                    <a:pt x="5416" y="5701"/>
                    <a:pt x="5416" y="5733"/>
                    <a:pt x="5416" y="5733"/>
                  </a:cubicBezTo>
                  <a:lnTo>
                    <a:pt x="5447" y="5765"/>
                  </a:lnTo>
                  <a:cubicBezTo>
                    <a:pt x="5447" y="5765"/>
                    <a:pt x="5447" y="5796"/>
                    <a:pt x="5447" y="5796"/>
                  </a:cubicBezTo>
                  <a:cubicBezTo>
                    <a:pt x="5479" y="5828"/>
                    <a:pt x="5479" y="5891"/>
                    <a:pt x="5511" y="5923"/>
                  </a:cubicBezTo>
                  <a:cubicBezTo>
                    <a:pt x="5511" y="5923"/>
                    <a:pt x="5511" y="5923"/>
                    <a:pt x="5511" y="5955"/>
                  </a:cubicBezTo>
                  <a:cubicBezTo>
                    <a:pt x="5542" y="5955"/>
                    <a:pt x="5542" y="5986"/>
                    <a:pt x="5574" y="6018"/>
                  </a:cubicBezTo>
                  <a:cubicBezTo>
                    <a:pt x="5574" y="6050"/>
                    <a:pt x="5606" y="6113"/>
                    <a:pt x="5637" y="6145"/>
                  </a:cubicBezTo>
                  <a:cubicBezTo>
                    <a:pt x="5637" y="6145"/>
                    <a:pt x="5637" y="6176"/>
                    <a:pt x="5669" y="6208"/>
                  </a:cubicBezTo>
                  <a:cubicBezTo>
                    <a:pt x="5701" y="6240"/>
                    <a:pt x="5732" y="6303"/>
                    <a:pt x="5732" y="6335"/>
                  </a:cubicBezTo>
                  <a:cubicBezTo>
                    <a:pt x="5732" y="6335"/>
                    <a:pt x="5764" y="6366"/>
                    <a:pt x="5764" y="6366"/>
                  </a:cubicBezTo>
                  <a:cubicBezTo>
                    <a:pt x="5796" y="6430"/>
                    <a:pt x="5859" y="6493"/>
                    <a:pt x="5891" y="6556"/>
                  </a:cubicBezTo>
                  <a:lnTo>
                    <a:pt x="5922" y="6588"/>
                  </a:lnTo>
                  <a:lnTo>
                    <a:pt x="5922" y="7285"/>
                  </a:lnTo>
                  <a:cubicBezTo>
                    <a:pt x="5922" y="7475"/>
                    <a:pt x="5827" y="7665"/>
                    <a:pt x="5637" y="7760"/>
                  </a:cubicBezTo>
                  <a:lnTo>
                    <a:pt x="5099" y="8045"/>
                  </a:lnTo>
                  <a:lnTo>
                    <a:pt x="5004" y="8045"/>
                  </a:lnTo>
                  <a:lnTo>
                    <a:pt x="4972" y="8108"/>
                  </a:lnTo>
                  <a:lnTo>
                    <a:pt x="3832" y="8742"/>
                  </a:lnTo>
                  <a:cubicBezTo>
                    <a:pt x="3230" y="9090"/>
                    <a:pt x="2850" y="9692"/>
                    <a:pt x="2850" y="10357"/>
                  </a:cubicBezTo>
                  <a:lnTo>
                    <a:pt x="2850" y="10832"/>
                  </a:lnTo>
                  <a:lnTo>
                    <a:pt x="412" y="10832"/>
                  </a:lnTo>
                  <a:lnTo>
                    <a:pt x="412" y="10452"/>
                  </a:lnTo>
                  <a:cubicBezTo>
                    <a:pt x="412" y="10008"/>
                    <a:pt x="665" y="9597"/>
                    <a:pt x="1045" y="9375"/>
                  </a:cubicBezTo>
                  <a:lnTo>
                    <a:pt x="2407" y="8520"/>
                  </a:lnTo>
                  <a:cubicBezTo>
                    <a:pt x="2692" y="8393"/>
                    <a:pt x="2850" y="8108"/>
                    <a:pt x="2850" y="7791"/>
                  </a:cubicBezTo>
                  <a:lnTo>
                    <a:pt x="2850" y="7063"/>
                  </a:lnTo>
                  <a:lnTo>
                    <a:pt x="2787" y="7000"/>
                  </a:lnTo>
                  <a:cubicBezTo>
                    <a:pt x="2787" y="7000"/>
                    <a:pt x="2249" y="6493"/>
                    <a:pt x="2090" y="5796"/>
                  </a:cubicBezTo>
                  <a:lnTo>
                    <a:pt x="2059" y="5701"/>
                  </a:lnTo>
                  <a:lnTo>
                    <a:pt x="1995" y="5670"/>
                  </a:lnTo>
                  <a:cubicBezTo>
                    <a:pt x="1900" y="5606"/>
                    <a:pt x="1837" y="5511"/>
                    <a:pt x="1837" y="5385"/>
                  </a:cubicBezTo>
                  <a:lnTo>
                    <a:pt x="1837" y="4688"/>
                  </a:lnTo>
                  <a:cubicBezTo>
                    <a:pt x="1837" y="4593"/>
                    <a:pt x="1900" y="4530"/>
                    <a:pt x="1995" y="4435"/>
                  </a:cubicBezTo>
                  <a:lnTo>
                    <a:pt x="2059" y="4371"/>
                  </a:lnTo>
                  <a:lnTo>
                    <a:pt x="2059" y="3294"/>
                  </a:lnTo>
                  <a:cubicBezTo>
                    <a:pt x="2059" y="3231"/>
                    <a:pt x="2154" y="1838"/>
                    <a:pt x="3896" y="1838"/>
                  </a:cubicBezTo>
                  <a:close/>
                  <a:moveTo>
                    <a:pt x="7569" y="413"/>
                  </a:moveTo>
                  <a:cubicBezTo>
                    <a:pt x="8361" y="413"/>
                    <a:pt x="8931" y="634"/>
                    <a:pt x="9279" y="1014"/>
                  </a:cubicBezTo>
                  <a:cubicBezTo>
                    <a:pt x="9659" y="1458"/>
                    <a:pt x="9596" y="2028"/>
                    <a:pt x="9596" y="2028"/>
                  </a:cubicBezTo>
                  <a:lnTo>
                    <a:pt x="9596" y="3326"/>
                  </a:lnTo>
                  <a:lnTo>
                    <a:pt x="9659" y="3389"/>
                  </a:lnTo>
                  <a:cubicBezTo>
                    <a:pt x="9754" y="3484"/>
                    <a:pt x="9818" y="3579"/>
                    <a:pt x="9818" y="3706"/>
                  </a:cubicBezTo>
                  <a:lnTo>
                    <a:pt x="9818" y="4530"/>
                  </a:lnTo>
                  <a:cubicBezTo>
                    <a:pt x="9818" y="4688"/>
                    <a:pt x="9691" y="4846"/>
                    <a:pt x="9533" y="4910"/>
                  </a:cubicBezTo>
                  <a:lnTo>
                    <a:pt x="9406" y="4941"/>
                  </a:lnTo>
                  <a:lnTo>
                    <a:pt x="9374" y="5036"/>
                  </a:lnTo>
                  <a:cubicBezTo>
                    <a:pt x="9248" y="5448"/>
                    <a:pt x="9058" y="5860"/>
                    <a:pt x="8804" y="6208"/>
                  </a:cubicBezTo>
                  <a:cubicBezTo>
                    <a:pt x="8741" y="6303"/>
                    <a:pt x="8678" y="6366"/>
                    <a:pt x="8646" y="6430"/>
                  </a:cubicBezTo>
                  <a:lnTo>
                    <a:pt x="8583" y="6493"/>
                  </a:lnTo>
                  <a:lnTo>
                    <a:pt x="8583" y="7316"/>
                  </a:lnTo>
                  <a:cubicBezTo>
                    <a:pt x="8583" y="7696"/>
                    <a:pt x="8773" y="8013"/>
                    <a:pt x="9121" y="8171"/>
                  </a:cubicBezTo>
                  <a:lnTo>
                    <a:pt x="11053" y="9153"/>
                  </a:lnTo>
                  <a:cubicBezTo>
                    <a:pt x="11559" y="9407"/>
                    <a:pt x="11844" y="9882"/>
                    <a:pt x="11844" y="10420"/>
                  </a:cubicBezTo>
                  <a:lnTo>
                    <a:pt x="11844" y="10832"/>
                  </a:lnTo>
                  <a:lnTo>
                    <a:pt x="3262" y="10832"/>
                  </a:lnTo>
                  <a:lnTo>
                    <a:pt x="3262" y="10388"/>
                  </a:lnTo>
                  <a:cubicBezTo>
                    <a:pt x="3262" y="9850"/>
                    <a:pt x="3547" y="9375"/>
                    <a:pt x="4022" y="9122"/>
                  </a:cubicBezTo>
                  <a:lnTo>
                    <a:pt x="5859" y="8108"/>
                  </a:lnTo>
                  <a:cubicBezTo>
                    <a:pt x="6144" y="7950"/>
                    <a:pt x="6334" y="7633"/>
                    <a:pt x="6334" y="7285"/>
                  </a:cubicBezTo>
                  <a:lnTo>
                    <a:pt x="6334" y="6461"/>
                  </a:lnTo>
                  <a:lnTo>
                    <a:pt x="6302" y="6430"/>
                  </a:lnTo>
                  <a:lnTo>
                    <a:pt x="6302" y="6398"/>
                  </a:lnTo>
                  <a:cubicBezTo>
                    <a:pt x="6302" y="6398"/>
                    <a:pt x="6271" y="6398"/>
                    <a:pt x="6271" y="6366"/>
                  </a:cubicBezTo>
                  <a:lnTo>
                    <a:pt x="6239" y="6366"/>
                  </a:lnTo>
                  <a:cubicBezTo>
                    <a:pt x="6239" y="6335"/>
                    <a:pt x="6239" y="6335"/>
                    <a:pt x="6207" y="6303"/>
                  </a:cubicBezTo>
                  <a:cubicBezTo>
                    <a:pt x="6176" y="6271"/>
                    <a:pt x="6144" y="6208"/>
                    <a:pt x="6112" y="6145"/>
                  </a:cubicBezTo>
                  <a:cubicBezTo>
                    <a:pt x="6081" y="6113"/>
                    <a:pt x="6049" y="6081"/>
                    <a:pt x="6049" y="6050"/>
                  </a:cubicBezTo>
                  <a:lnTo>
                    <a:pt x="6017" y="6050"/>
                  </a:lnTo>
                  <a:cubicBezTo>
                    <a:pt x="5986" y="5955"/>
                    <a:pt x="5922" y="5860"/>
                    <a:pt x="5891" y="5765"/>
                  </a:cubicBezTo>
                  <a:cubicBezTo>
                    <a:pt x="5859" y="5733"/>
                    <a:pt x="5827" y="5670"/>
                    <a:pt x="5796" y="5606"/>
                  </a:cubicBezTo>
                  <a:lnTo>
                    <a:pt x="5796" y="5575"/>
                  </a:lnTo>
                  <a:cubicBezTo>
                    <a:pt x="5796" y="5575"/>
                    <a:pt x="5764" y="5543"/>
                    <a:pt x="5764" y="5511"/>
                  </a:cubicBezTo>
                  <a:cubicBezTo>
                    <a:pt x="5764" y="5511"/>
                    <a:pt x="5764" y="5480"/>
                    <a:pt x="5764" y="5480"/>
                  </a:cubicBezTo>
                  <a:cubicBezTo>
                    <a:pt x="5732" y="5448"/>
                    <a:pt x="5732" y="5416"/>
                    <a:pt x="5701" y="5385"/>
                  </a:cubicBezTo>
                  <a:cubicBezTo>
                    <a:pt x="5701" y="5353"/>
                    <a:pt x="5669" y="5290"/>
                    <a:pt x="5669" y="5226"/>
                  </a:cubicBezTo>
                  <a:lnTo>
                    <a:pt x="5637" y="5195"/>
                  </a:lnTo>
                  <a:cubicBezTo>
                    <a:pt x="5637" y="5163"/>
                    <a:pt x="5637" y="5163"/>
                    <a:pt x="5637" y="5163"/>
                  </a:cubicBezTo>
                  <a:cubicBezTo>
                    <a:pt x="5637" y="5100"/>
                    <a:pt x="5606" y="5036"/>
                    <a:pt x="5606" y="4973"/>
                  </a:cubicBezTo>
                  <a:lnTo>
                    <a:pt x="5574" y="4910"/>
                  </a:lnTo>
                  <a:lnTo>
                    <a:pt x="5511" y="4846"/>
                  </a:lnTo>
                  <a:cubicBezTo>
                    <a:pt x="5384" y="4783"/>
                    <a:pt x="5321" y="4656"/>
                    <a:pt x="5321" y="4498"/>
                  </a:cubicBezTo>
                  <a:lnTo>
                    <a:pt x="5321" y="3706"/>
                  </a:lnTo>
                  <a:cubicBezTo>
                    <a:pt x="5321" y="3579"/>
                    <a:pt x="5352" y="3484"/>
                    <a:pt x="5447" y="3389"/>
                  </a:cubicBezTo>
                  <a:lnTo>
                    <a:pt x="5511" y="3326"/>
                  </a:lnTo>
                  <a:lnTo>
                    <a:pt x="5511" y="1996"/>
                  </a:lnTo>
                  <a:cubicBezTo>
                    <a:pt x="5511" y="1838"/>
                    <a:pt x="5511" y="1394"/>
                    <a:pt x="5827" y="1014"/>
                  </a:cubicBezTo>
                  <a:cubicBezTo>
                    <a:pt x="6176" y="634"/>
                    <a:pt x="6746" y="413"/>
                    <a:pt x="7569" y="413"/>
                  </a:cubicBezTo>
                  <a:close/>
                  <a:moveTo>
                    <a:pt x="7569" y="1"/>
                  </a:moveTo>
                  <a:cubicBezTo>
                    <a:pt x="6651" y="1"/>
                    <a:pt x="5954" y="254"/>
                    <a:pt x="5542" y="729"/>
                  </a:cubicBezTo>
                  <a:cubicBezTo>
                    <a:pt x="5257" y="1046"/>
                    <a:pt x="5131" y="1426"/>
                    <a:pt x="5131" y="1711"/>
                  </a:cubicBezTo>
                  <a:cubicBezTo>
                    <a:pt x="4782" y="1521"/>
                    <a:pt x="4339" y="1426"/>
                    <a:pt x="3896" y="1426"/>
                  </a:cubicBezTo>
                  <a:cubicBezTo>
                    <a:pt x="1774" y="1426"/>
                    <a:pt x="1647" y="3231"/>
                    <a:pt x="1647" y="3263"/>
                  </a:cubicBezTo>
                  <a:lnTo>
                    <a:pt x="1647" y="4213"/>
                  </a:lnTo>
                  <a:cubicBezTo>
                    <a:pt x="1520" y="4340"/>
                    <a:pt x="1425" y="4530"/>
                    <a:pt x="1425" y="4688"/>
                  </a:cubicBezTo>
                  <a:lnTo>
                    <a:pt x="1425" y="5385"/>
                  </a:lnTo>
                  <a:cubicBezTo>
                    <a:pt x="1425" y="5606"/>
                    <a:pt x="1520" y="5828"/>
                    <a:pt x="1710" y="5955"/>
                  </a:cubicBezTo>
                  <a:cubicBezTo>
                    <a:pt x="1869" y="6588"/>
                    <a:pt x="2280" y="7063"/>
                    <a:pt x="2439" y="7253"/>
                  </a:cubicBezTo>
                  <a:lnTo>
                    <a:pt x="2439" y="7791"/>
                  </a:lnTo>
                  <a:cubicBezTo>
                    <a:pt x="2439" y="7950"/>
                    <a:pt x="2344" y="8108"/>
                    <a:pt x="2217" y="8203"/>
                  </a:cubicBezTo>
                  <a:lnTo>
                    <a:pt x="855" y="9027"/>
                  </a:lnTo>
                  <a:cubicBezTo>
                    <a:pt x="317" y="9312"/>
                    <a:pt x="0" y="9882"/>
                    <a:pt x="0" y="10452"/>
                  </a:cubicBezTo>
                  <a:lnTo>
                    <a:pt x="0" y="11243"/>
                  </a:lnTo>
                  <a:lnTo>
                    <a:pt x="12256" y="11243"/>
                  </a:lnTo>
                  <a:lnTo>
                    <a:pt x="12256" y="10420"/>
                  </a:lnTo>
                  <a:cubicBezTo>
                    <a:pt x="12256" y="9723"/>
                    <a:pt x="11876" y="9090"/>
                    <a:pt x="11243" y="8773"/>
                  </a:cubicBezTo>
                  <a:lnTo>
                    <a:pt x="9279" y="7791"/>
                  </a:lnTo>
                  <a:cubicBezTo>
                    <a:pt x="9121" y="7696"/>
                    <a:pt x="8994" y="7506"/>
                    <a:pt x="8994" y="7316"/>
                  </a:cubicBezTo>
                  <a:lnTo>
                    <a:pt x="8994" y="6620"/>
                  </a:lnTo>
                  <a:cubicBezTo>
                    <a:pt x="9058" y="6556"/>
                    <a:pt x="9089" y="6493"/>
                    <a:pt x="9153" y="6430"/>
                  </a:cubicBezTo>
                  <a:cubicBezTo>
                    <a:pt x="9406" y="6081"/>
                    <a:pt x="9596" y="5670"/>
                    <a:pt x="9754" y="5226"/>
                  </a:cubicBezTo>
                  <a:cubicBezTo>
                    <a:pt x="10039" y="5100"/>
                    <a:pt x="10229" y="4815"/>
                    <a:pt x="10229" y="4498"/>
                  </a:cubicBezTo>
                  <a:lnTo>
                    <a:pt x="10229" y="3674"/>
                  </a:lnTo>
                  <a:cubicBezTo>
                    <a:pt x="10229" y="3484"/>
                    <a:pt x="10134" y="3294"/>
                    <a:pt x="10008" y="3136"/>
                  </a:cubicBezTo>
                  <a:lnTo>
                    <a:pt x="10008" y="2059"/>
                  </a:lnTo>
                  <a:cubicBezTo>
                    <a:pt x="10039" y="1964"/>
                    <a:pt x="10071" y="1268"/>
                    <a:pt x="9596" y="729"/>
                  </a:cubicBezTo>
                  <a:cubicBezTo>
                    <a:pt x="9153" y="254"/>
                    <a:pt x="8488" y="1"/>
                    <a:pt x="7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6332385" y="1406385"/>
              <a:ext cx="612392" cy="539652"/>
            </a:xfrm>
            <a:custGeom>
              <a:avLst/>
              <a:gdLst/>
              <a:ahLst/>
              <a:cxnLst/>
              <a:rect l="l" t="t" r="r" b="b"/>
              <a:pathLst>
                <a:path w="22992" h="20261" extrusionOk="0">
                  <a:moveTo>
                    <a:pt x="11488" y="0"/>
                  </a:moveTo>
                  <a:cubicBezTo>
                    <a:pt x="7517" y="0"/>
                    <a:pt x="3747" y="2363"/>
                    <a:pt x="2122" y="6258"/>
                  </a:cubicBezTo>
                  <a:cubicBezTo>
                    <a:pt x="0" y="11420"/>
                    <a:pt x="2439" y="17342"/>
                    <a:pt x="7601" y="19495"/>
                  </a:cubicBezTo>
                  <a:cubicBezTo>
                    <a:pt x="8872" y="20014"/>
                    <a:pt x="10186" y="20261"/>
                    <a:pt x="11478" y="20261"/>
                  </a:cubicBezTo>
                  <a:cubicBezTo>
                    <a:pt x="15465" y="20261"/>
                    <a:pt x="19236" y="17915"/>
                    <a:pt x="20838" y="14017"/>
                  </a:cubicBezTo>
                  <a:cubicBezTo>
                    <a:pt x="22992" y="8823"/>
                    <a:pt x="20522" y="2901"/>
                    <a:pt x="15360" y="779"/>
                  </a:cubicBezTo>
                  <a:cubicBezTo>
                    <a:pt x="14093" y="250"/>
                    <a:pt x="12780" y="0"/>
                    <a:pt x="114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6533133" y="1361318"/>
              <a:ext cx="420087" cy="535656"/>
            </a:xfrm>
            <a:custGeom>
              <a:avLst/>
              <a:gdLst/>
              <a:ahLst/>
              <a:cxnLst/>
              <a:rect l="l" t="t" r="r" b="b"/>
              <a:pathLst>
                <a:path w="15772" h="20111" fill="none" extrusionOk="0">
                  <a:moveTo>
                    <a:pt x="12383" y="20111"/>
                  </a:moveTo>
                  <a:cubicBezTo>
                    <a:pt x="14473" y="17989"/>
                    <a:pt x="15772" y="15044"/>
                    <a:pt x="15772" y="11813"/>
                  </a:cubicBezTo>
                  <a:cubicBezTo>
                    <a:pt x="15772" y="5289"/>
                    <a:pt x="10483" y="1"/>
                    <a:pt x="3959" y="1"/>
                  </a:cubicBezTo>
                  <a:cubicBezTo>
                    <a:pt x="2566" y="1"/>
                    <a:pt x="1235" y="254"/>
                    <a:pt x="0"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6323089" y="1446524"/>
              <a:ext cx="315518" cy="544925"/>
            </a:xfrm>
            <a:custGeom>
              <a:avLst/>
              <a:gdLst/>
              <a:ahLst/>
              <a:cxnLst/>
              <a:rect l="l" t="t" r="r" b="b"/>
              <a:pathLst>
                <a:path w="11846" h="20459" fill="none" extrusionOk="0">
                  <a:moveTo>
                    <a:pt x="3738" y="0"/>
                  </a:moveTo>
                  <a:cubicBezTo>
                    <a:pt x="1458" y="2154"/>
                    <a:pt x="1" y="5226"/>
                    <a:pt x="1" y="8614"/>
                  </a:cubicBezTo>
                  <a:cubicBezTo>
                    <a:pt x="1" y="15138"/>
                    <a:pt x="5321" y="20458"/>
                    <a:pt x="11845"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4"/>
          <p:cNvGrpSpPr/>
          <p:nvPr/>
        </p:nvGrpSpPr>
        <p:grpSpPr>
          <a:xfrm>
            <a:off x="974193" y="1043594"/>
            <a:ext cx="630104" cy="630131"/>
            <a:chOff x="2190776" y="1361318"/>
            <a:chExt cx="630104" cy="630131"/>
          </a:xfrm>
        </p:grpSpPr>
        <p:sp>
          <p:nvSpPr>
            <p:cNvPr id="204" name="Google Shape;204;p14"/>
            <p:cNvSpPr/>
            <p:nvPr/>
          </p:nvSpPr>
          <p:spPr>
            <a:xfrm>
              <a:off x="2331621" y="1552797"/>
              <a:ext cx="348412" cy="81849"/>
            </a:xfrm>
            <a:custGeom>
              <a:avLst/>
              <a:gdLst/>
              <a:ahLst/>
              <a:cxnLst/>
              <a:rect l="l" t="t" r="r" b="b"/>
              <a:pathLst>
                <a:path w="13081" h="3073" extrusionOk="0">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2368751" y="1605109"/>
              <a:ext cx="274154" cy="66641"/>
            </a:xfrm>
            <a:custGeom>
              <a:avLst/>
              <a:gdLst/>
              <a:ahLst/>
              <a:cxnLst/>
              <a:rect l="l" t="t" r="r" b="b"/>
              <a:pathLst>
                <a:path w="10293" h="2502" extrusionOk="0">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2405853" y="1657393"/>
              <a:ext cx="199949" cy="51485"/>
            </a:xfrm>
            <a:custGeom>
              <a:avLst/>
              <a:gdLst/>
              <a:ahLst/>
              <a:cxnLst/>
              <a:rect l="l" t="t" r="r" b="b"/>
              <a:pathLst>
                <a:path w="7507" h="1933" extrusionOk="0">
                  <a:moveTo>
                    <a:pt x="3738" y="1"/>
                  </a:moveTo>
                  <a:cubicBezTo>
                    <a:pt x="2376" y="1"/>
                    <a:pt x="1077" y="539"/>
                    <a:pt x="96" y="1521"/>
                  </a:cubicBezTo>
                  <a:cubicBezTo>
                    <a:pt x="1" y="1616"/>
                    <a:pt x="1" y="1774"/>
                    <a:pt x="96" y="1869"/>
                  </a:cubicBezTo>
                  <a:cubicBezTo>
                    <a:pt x="143" y="1901"/>
                    <a:pt x="206" y="1917"/>
                    <a:pt x="266" y="1917"/>
                  </a:cubicBezTo>
                  <a:cubicBezTo>
                    <a:pt x="325" y="1917"/>
                    <a:pt x="381" y="1901"/>
                    <a:pt x="412" y="1869"/>
                  </a:cubicBezTo>
                  <a:cubicBezTo>
                    <a:pt x="1331" y="982"/>
                    <a:pt x="2502" y="476"/>
                    <a:pt x="3769" y="476"/>
                  </a:cubicBezTo>
                  <a:cubicBezTo>
                    <a:pt x="5004" y="476"/>
                    <a:pt x="6208" y="982"/>
                    <a:pt x="7063" y="1869"/>
                  </a:cubicBezTo>
                  <a:cubicBezTo>
                    <a:pt x="7126" y="1901"/>
                    <a:pt x="7190" y="1932"/>
                    <a:pt x="7253" y="1932"/>
                  </a:cubicBezTo>
                  <a:cubicBezTo>
                    <a:pt x="7316" y="1932"/>
                    <a:pt x="7380" y="1901"/>
                    <a:pt x="7411" y="1869"/>
                  </a:cubicBezTo>
                  <a:cubicBezTo>
                    <a:pt x="7506" y="1774"/>
                    <a:pt x="7506" y="1616"/>
                    <a:pt x="7411" y="1521"/>
                  </a:cubicBezTo>
                  <a:cubicBezTo>
                    <a:pt x="6429" y="539"/>
                    <a:pt x="5131" y="1"/>
                    <a:pt x="37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2464051" y="1717295"/>
              <a:ext cx="83554" cy="82675"/>
            </a:xfrm>
            <a:custGeom>
              <a:avLst/>
              <a:gdLst/>
              <a:ahLst/>
              <a:cxnLst/>
              <a:rect l="l" t="t" r="r" b="b"/>
              <a:pathLst>
                <a:path w="3137" h="3104" extrusionOk="0">
                  <a:moveTo>
                    <a:pt x="1553" y="475"/>
                  </a:moveTo>
                  <a:cubicBezTo>
                    <a:pt x="2154" y="475"/>
                    <a:pt x="2661" y="950"/>
                    <a:pt x="2661" y="1552"/>
                  </a:cubicBezTo>
                  <a:cubicBezTo>
                    <a:pt x="2661" y="2154"/>
                    <a:pt x="2154" y="2629"/>
                    <a:pt x="1553" y="2629"/>
                  </a:cubicBezTo>
                  <a:cubicBezTo>
                    <a:pt x="983" y="2629"/>
                    <a:pt x="476" y="2154"/>
                    <a:pt x="476" y="1552"/>
                  </a:cubicBezTo>
                  <a:cubicBezTo>
                    <a:pt x="476" y="950"/>
                    <a:pt x="983" y="475"/>
                    <a:pt x="1553" y="475"/>
                  </a:cubicBezTo>
                  <a:close/>
                  <a:moveTo>
                    <a:pt x="1553" y="0"/>
                  </a:moveTo>
                  <a:cubicBezTo>
                    <a:pt x="698" y="0"/>
                    <a:pt x="1" y="697"/>
                    <a:pt x="1" y="1552"/>
                  </a:cubicBezTo>
                  <a:cubicBezTo>
                    <a:pt x="1" y="2407"/>
                    <a:pt x="698" y="3104"/>
                    <a:pt x="1553" y="3104"/>
                  </a:cubicBezTo>
                  <a:cubicBezTo>
                    <a:pt x="2439" y="3104"/>
                    <a:pt x="3136" y="2407"/>
                    <a:pt x="3136" y="1552"/>
                  </a:cubicBezTo>
                  <a:cubicBezTo>
                    <a:pt x="3136" y="697"/>
                    <a:pt x="2439" y="0"/>
                    <a:pt x="1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2190776" y="1361318"/>
              <a:ext cx="420087" cy="535656"/>
            </a:xfrm>
            <a:custGeom>
              <a:avLst/>
              <a:gdLst/>
              <a:ahLst/>
              <a:cxnLst/>
              <a:rect l="l" t="t" r="r" b="b"/>
              <a:pathLst>
                <a:path w="15772" h="20111" fill="none" extrusionOk="0">
                  <a:moveTo>
                    <a:pt x="3389" y="20111"/>
                  </a:moveTo>
                  <a:cubicBezTo>
                    <a:pt x="1298" y="17989"/>
                    <a:pt x="0" y="15044"/>
                    <a:pt x="0" y="11813"/>
                  </a:cubicBezTo>
                  <a:cubicBezTo>
                    <a:pt x="0" y="5289"/>
                    <a:pt x="5289" y="1"/>
                    <a:pt x="11813" y="1"/>
                  </a:cubicBezTo>
                  <a:cubicBezTo>
                    <a:pt x="13206" y="1"/>
                    <a:pt x="14536" y="254"/>
                    <a:pt x="15771" y="69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2200045" y="1406731"/>
              <a:ext cx="611566" cy="539305"/>
            </a:xfrm>
            <a:custGeom>
              <a:avLst/>
              <a:gdLst/>
              <a:ahLst/>
              <a:cxnLst/>
              <a:rect l="l" t="t" r="r" b="b"/>
              <a:pathLst>
                <a:path w="22961" h="20248" extrusionOk="0">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2505388" y="1446524"/>
              <a:ext cx="315492" cy="544925"/>
            </a:xfrm>
            <a:custGeom>
              <a:avLst/>
              <a:gdLst/>
              <a:ahLst/>
              <a:cxnLst/>
              <a:rect l="l" t="t" r="r" b="b"/>
              <a:pathLst>
                <a:path w="11845" h="20459" fill="none" extrusionOk="0">
                  <a:moveTo>
                    <a:pt x="8108" y="0"/>
                  </a:moveTo>
                  <a:cubicBezTo>
                    <a:pt x="10388" y="2154"/>
                    <a:pt x="11845" y="5226"/>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4"/>
          <p:cNvGrpSpPr/>
          <p:nvPr/>
        </p:nvGrpSpPr>
        <p:grpSpPr>
          <a:xfrm>
            <a:off x="1454600" y="3340056"/>
            <a:ext cx="630104" cy="630131"/>
            <a:chOff x="2190776" y="3637093"/>
            <a:chExt cx="630104" cy="630131"/>
          </a:xfrm>
        </p:grpSpPr>
        <p:sp>
          <p:nvSpPr>
            <p:cNvPr id="212" name="Google Shape;212;p14"/>
            <p:cNvSpPr/>
            <p:nvPr/>
          </p:nvSpPr>
          <p:spPr>
            <a:xfrm>
              <a:off x="2343447" y="3828572"/>
              <a:ext cx="308753" cy="247173"/>
            </a:xfrm>
            <a:custGeom>
              <a:avLst/>
              <a:gdLst/>
              <a:ahLst/>
              <a:cxnLst/>
              <a:rect l="l" t="t" r="r" b="b"/>
              <a:pathLst>
                <a:path w="11592" h="9280" extrusionOk="0">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2190776" y="3637093"/>
              <a:ext cx="420087" cy="535656"/>
            </a:xfrm>
            <a:custGeom>
              <a:avLst/>
              <a:gdLst/>
              <a:ahLst/>
              <a:cxnLst/>
              <a:rect l="l" t="t" r="r" b="b"/>
              <a:pathLst>
                <a:path w="15772" h="20111" fill="none" extrusionOk="0">
                  <a:moveTo>
                    <a:pt x="3389" y="20110"/>
                  </a:moveTo>
                  <a:cubicBezTo>
                    <a:pt x="1298" y="17988"/>
                    <a:pt x="0" y="15043"/>
                    <a:pt x="0" y="11813"/>
                  </a:cubicBezTo>
                  <a:cubicBezTo>
                    <a:pt x="0" y="5289"/>
                    <a:pt x="5289" y="0"/>
                    <a:pt x="11813" y="0"/>
                  </a:cubicBezTo>
                  <a:cubicBezTo>
                    <a:pt x="13206" y="0"/>
                    <a:pt x="14536" y="254"/>
                    <a:pt x="15771" y="666"/>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2236321" y="3682639"/>
              <a:ext cx="539012" cy="539012"/>
            </a:xfrm>
            <a:custGeom>
              <a:avLst/>
              <a:gdLst/>
              <a:ahLst/>
              <a:cxnLst/>
              <a:rect l="l" t="t" r="r" b="b"/>
              <a:pathLst>
                <a:path w="20237" h="20237" extrusionOk="0">
                  <a:moveTo>
                    <a:pt x="10103" y="1"/>
                  </a:moveTo>
                  <a:cubicBezTo>
                    <a:pt x="4529" y="1"/>
                    <a:pt x="0" y="4529"/>
                    <a:pt x="0" y="10103"/>
                  </a:cubicBezTo>
                  <a:cubicBezTo>
                    <a:pt x="0" y="15708"/>
                    <a:pt x="4529" y="20237"/>
                    <a:pt x="10103" y="20237"/>
                  </a:cubicBezTo>
                  <a:cubicBezTo>
                    <a:pt x="15708" y="20237"/>
                    <a:pt x="20237" y="15708"/>
                    <a:pt x="20237" y="10103"/>
                  </a:cubicBezTo>
                  <a:cubicBezTo>
                    <a:pt x="20237" y="4529"/>
                    <a:pt x="15708" y="1"/>
                    <a:pt x="101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2505388" y="3722298"/>
              <a:ext cx="315492" cy="544925"/>
            </a:xfrm>
            <a:custGeom>
              <a:avLst/>
              <a:gdLst/>
              <a:ahLst/>
              <a:cxnLst/>
              <a:rect l="l" t="t" r="r" b="b"/>
              <a:pathLst>
                <a:path w="11845" h="20459" fill="none" extrusionOk="0">
                  <a:moveTo>
                    <a:pt x="8108" y="0"/>
                  </a:moveTo>
                  <a:cubicBezTo>
                    <a:pt x="10388" y="2154"/>
                    <a:pt x="11845" y="5225"/>
                    <a:pt x="11845" y="8614"/>
                  </a:cubicBezTo>
                  <a:cubicBezTo>
                    <a:pt x="11845" y="15138"/>
                    <a:pt x="6556" y="20458"/>
                    <a:pt x="1" y="20458"/>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4"/>
          <p:cNvGrpSpPr/>
          <p:nvPr/>
        </p:nvGrpSpPr>
        <p:grpSpPr>
          <a:xfrm>
            <a:off x="762741" y="2305111"/>
            <a:ext cx="630104" cy="630104"/>
            <a:chOff x="2190776" y="2499219"/>
            <a:chExt cx="630104" cy="630104"/>
          </a:xfrm>
        </p:grpSpPr>
        <p:sp>
          <p:nvSpPr>
            <p:cNvPr id="217" name="Google Shape;217;p14"/>
            <p:cNvSpPr/>
            <p:nvPr/>
          </p:nvSpPr>
          <p:spPr>
            <a:xfrm>
              <a:off x="2434539" y="2737069"/>
              <a:ext cx="91118" cy="91118"/>
            </a:xfrm>
            <a:custGeom>
              <a:avLst/>
              <a:gdLst/>
              <a:ahLst/>
              <a:cxnLst/>
              <a:rect l="l" t="t" r="r" b="b"/>
              <a:pathLst>
                <a:path w="3421" h="3421" extrusionOk="0">
                  <a:moveTo>
                    <a:pt x="1711" y="1"/>
                  </a:moveTo>
                  <a:cubicBezTo>
                    <a:pt x="1584" y="1"/>
                    <a:pt x="1489" y="96"/>
                    <a:pt x="1489" y="222"/>
                  </a:cubicBezTo>
                  <a:lnTo>
                    <a:pt x="1489" y="1521"/>
                  </a:lnTo>
                  <a:lnTo>
                    <a:pt x="222" y="1521"/>
                  </a:lnTo>
                  <a:cubicBezTo>
                    <a:pt x="95" y="1521"/>
                    <a:pt x="0" y="1616"/>
                    <a:pt x="0" y="1711"/>
                  </a:cubicBezTo>
                  <a:cubicBezTo>
                    <a:pt x="0" y="1838"/>
                    <a:pt x="95" y="1933"/>
                    <a:pt x="222" y="1933"/>
                  </a:cubicBezTo>
                  <a:lnTo>
                    <a:pt x="1489" y="1933"/>
                  </a:lnTo>
                  <a:lnTo>
                    <a:pt x="1489" y="3231"/>
                  </a:lnTo>
                  <a:cubicBezTo>
                    <a:pt x="1489" y="3326"/>
                    <a:pt x="1584" y="3421"/>
                    <a:pt x="1711" y="3421"/>
                  </a:cubicBezTo>
                  <a:cubicBezTo>
                    <a:pt x="1837" y="3421"/>
                    <a:pt x="1932" y="3326"/>
                    <a:pt x="1932" y="3231"/>
                  </a:cubicBezTo>
                  <a:lnTo>
                    <a:pt x="1932" y="1933"/>
                  </a:lnTo>
                  <a:lnTo>
                    <a:pt x="3199" y="1933"/>
                  </a:lnTo>
                  <a:cubicBezTo>
                    <a:pt x="3326" y="1933"/>
                    <a:pt x="3421" y="1838"/>
                    <a:pt x="3421" y="1711"/>
                  </a:cubicBezTo>
                  <a:cubicBezTo>
                    <a:pt x="3421" y="1616"/>
                    <a:pt x="3326" y="1521"/>
                    <a:pt x="3199" y="1521"/>
                  </a:cubicBezTo>
                  <a:lnTo>
                    <a:pt x="1932" y="1521"/>
                  </a:lnTo>
                  <a:lnTo>
                    <a:pt x="1932" y="222"/>
                  </a:lnTo>
                  <a:cubicBezTo>
                    <a:pt x="1932" y="96"/>
                    <a:pt x="1837" y="1"/>
                    <a:pt x="1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2360307" y="2662838"/>
              <a:ext cx="291893" cy="302014"/>
            </a:xfrm>
            <a:custGeom>
              <a:avLst/>
              <a:gdLst/>
              <a:ahLst/>
              <a:cxnLst/>
              <a:rect l="l" t="t" r="r" b="b"/>
              <a:pathLst>
                <a:path w="10959" h="11339" extrusionOk="0">
                  <a:moveTo>
                    <a:pt x="4498" y="444"/>
                  </a:moveTo>
                  <a:cubicBezTo>
                    <a:pt x="6746" y="444"/>
                    <a:pt x="8583" y="2249"/>
                    <a:pt x="8583" y="4498"/>
                  </a:cubicBezTo>
                  <a:cubicBezTo>
                    <a:pt x="8583" y="6746"/>
                    <a:pt x="6746" y="8583"/>
                    <a:pt x="4498" y="8583"/>
                  </a:cubicBezTo>
                  <a:cubicBezTo>
                    <a:pt x="2249" y="8583"/>
                    <a:pt x="444" y="6746"/>
                    <a:pt x="444" y="4498"/>
                  </a:cubicBezTo>
                  <a:cubicBezTo>
                    <a:pt x="444" y="2249"/>
                    <a:pt x="2249" y="444"/>
                    <a:pt x="4498" y="444"/>
                  </a:cubicBezTo>
                  <a:close/>
                  <a:moveTo>
                    <a:pt x="4498" y="1"/>
                  </a:moveTo>
                  <a:cubicBezTo>
                    <a:pt x="2027" y="1"/>
                    <a:pt x="1" y="2028"/>
                    <a:pt x="1" y="4498"/>
                  </a:cubicBezTo>
                  <a:cubicBezTo>
                    <a:pt x="1" y="7000"/>
                    <a:pt x="2027" y="8995"/>
                    <a:pt x="4498" y="8995"/>
                  </a:cubicBezTo>
                  <a:cubicBezTo>
                    <a:pt x="5574" y="8995"/>
                    <a:pt x="6588" y="8615"/>
                    <a:pt x="7379" y="7981"/>
                  </a:cubicBezTo>
                  <a:lnTo>
                    <a:pt x="10546" y="11275"/>
                  </a:lnTo>
                  <a:cubicBezTo>
                    <a:pt x="10610" y="11338"/>
                    <a:pt x="10641" y="11338"/>
                    <a:pt x="10705" y="11338"/>
                  </a:cubicBezTo>
                  <a:cubicBezTo>
                    <a:pt x="10768" y="11338"/>
                    <a:pt x="10831" y="11338"/>
                    <a:pt x="10863" y="11275"/>
                  </a:cubicBezTo>
                  <a:cubicBezTo>
                    <a:pt x="10958" y="11212"/>
                    <a:pt x="10958" y="11085"/>
                    <a:pt x="10863" y="10990"/>
                  </a:cubicBezTo>
                  <a:lnTo>
                    <a:pt x="7696" y="7696"/>
                  </a:lnTo>
                  <a:cubicBezTo>
                    <a:pt x="8488" y="6873"/>
                    <a:pt x="8995" y="5733"/>
                    <a:pt x="8995" y="4498"/>
                  </a:cubicBezTo>
                  <a:cubicBezTo>
                    <a:pt x="8995" y="2028"/>
                    <a:pt x="6968" y="1"/>
                    <a:pt x="4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2236321" y="2544765"/>
              <a:ext cx="539012" cy="539012"/>
            </a:xfrm>
            <a:custGeom>
              <a:avLst/>
              <a:gdLst/>
              <a:ahLst/>
              <a:cxnLst/>
              <a:rect l="l" t="t" r="r" b="b"/>
              <a:pathLst>
                <a:path w="20237" h="20237" extrusionOk="0">
                  <a:moveTo>
                    <a:pt x="10103" y="0"/>
                  </a:moveTo>
                  <a:cubicBezTo>
                    <a:pt x="4529" y="0"/>
                    <a:pt x="0" y="4529"/>
                    <a:pt x="0" y="10103"/>
                  </a:cubicBezTo>
                  <a:cubicBezTo>
                    <a:pt x="0" y="15708"/>
                    <a:pt x="4529" y="20237"/>
                    <a:pt x="10103" y="20237"/>
                  </a:cubicBezTo>
                  <a:cubicBezTo>
                    <a:pt x="15708" y="20237"/>
                    <a:pt x="20237" y="15708"/>
                    <a:pt x="20237" y="10103"/>
                  </a:cubicBezTo>
                  <a:cubicBezTo>
                    <a:pt x="20237" y="4529"/>
                    <a:pt x="15708" y="0"/>
                    <a:pt x="10103"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2190776" y="2499219"/>
              <a:ext cx="420087" cy="535630"/>
            </a:xfrm>
            <a:custGeom>
              <a:avLst/>
              <a:gdLst/>
              <a:ahLst/>
              <a:cxnLst/>
              <a:rect l="l" t="t" r="r" b="b"/>
              <a:pathLst>
                <a:path w="15772" h="20110" fill="none" extrusionOk="0">
                  <a:moveTo>
                    <a:pt x="3389" y="20110"/>
                  </a:moveTo>
                  <a:cubicBezTo>
                    <a:pt x="1298" y="17988"/>
                    <a:pt x="0" y="15043"/>
                    <a:pt x="0" y="11813"/>
                  </a:cubicBezTo>
                  <a:cubicBezTo>
                    <a:pt x="0" y="5289"/>
                    <a:pt x="5289" y="0"/>
                    <a:pt x="11813" y="0"/>
                  </a:cubicBezTo>
                  <a:cubicBezTo>
                    <a:pt x="13206" y="0"/>
                    <a:pt x="14536" y="253"/>
                    <a:pt x="15771"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2505388" y="2584398"/>
              <a:ext cx="315492" cy="544925"/>
            </a:xfrm>
            <a:custGeom>
              <a:avLst/>
              <a:gdLst/>
              <a:ahLst/>
              <a:cxnLst/>
              <a:rect l="l" t="t" r="r" b="b"/>
              <a:pathLst>
                <a:path w="11845" h="20459" fill="none" extrusionOk="0">
                  <a:moveTo>
                    <a:pt x="8108" y="1"/>
                  </a:moveTo>
                  <a:cubicBezTo>
                    <a:pt x="10388" y="2154"/>
                    <a:pt x="11845" y="5226"/>
                    <a:pt x="11845" y="8615"/>
                  </a:cubicBezTo>
                  <a:cubicBezTo>
                    <a:pt x="11845" y="15138"/>
                    <a:pt x="6556" y="20459"/>
                    <a:pt x="1"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4"/>
          <p:cNvGrpSpPr/>
          <p:nvPr/>
        </p:nvGrpSpPr>
        <p:grpSpPr>
          <a:xfrm>
            <a:off x="2820869" y="1096038"/>
            <a:ext cx="3502263" cy="2951424"/>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3338771" y="3939760"/>
              <a:ext cx="198244" cy="45719"/>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flipV="1">
              <a:off x="5606954" y="3939733"/>
              <a:ext cx="205836" cy="45719"/>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4"/>
          <p:cNvSpPr txBox="1"/>
          <p:nvPr/>
        </p:nvSpPr>
        <p:spPr>
          <a:xfrm>
            <a:off x="742306" y="1952137"/>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smtClean="0">
                <a:latin typeface="Fira Sans Medium"/>
                <a:ea typeface="Fira Sans Medium"/>
                <a:cs typeface="Fira Sans Medium"/>
                <a:sym typeface="Fira Sans Medium"/>
              </a:rPr>
              <a:t>IT ETHICS</a:t>
            </a:r>
            <a:endParaRPr sz="2800" dirty="0">
              <a:latin typeface="Fira Sans Medium"/>
              <a:ea typeface="Fira Sans Medium"/>
              <a:cs typeface="Fira Sans Medium"/>
              <a:sym typeface="Fira Sans Medium"/>
            </a:endParaRPr>
          </a:p>
        </p:txBody>
      </p:sp>
      <p:grpSp>
        <p:nvGrpSpPr>
          <p:cNvPr id="139" name="Google Shape;10444;p75"/>
          <p:cNvGrpSpPr/>
          <p:nvPr/>
        </p:nvGrpSpPr>
        <p:grpSpPr>
          <a:xfrm>
            <a:off x="7264587" y="1218398"/>
            <a:ext cx="293292" cy="292163"/>
            <a:chOff x="-35123050" y="3561225"/>
            <a:chExt cx="292225" cy="291100"/>
          </a:xfrm>
          <a:solidFill>
            <a:schemeClr val="bg1"/>
          </a:solidFill>
        </p:grpSpPr>
        <p:sp>
          <p:nvSpPr>
            <p:cNvPr id="140" name="Google Shape;10445;p75"/>
            <p:cNvSpPr/>
            <p:nvPr/>
          </p:nvSpPr>
          <p:spPr>
            <a:xfrm>
              <a:off x="-35123050" y="3629750"/>
              <a:ext cx="205575" cy="222575"/>
            </a:xfrm>
            <a:custGeom>
              <a:avLst/>
              <a:gdLst/>
              <a:ahLst/>
              <a:cxnLst/>
              <a:rect l="l" t="t" r="r" b="b"/>
              <a:pathLst>
                <a:path w="8223" h="8903" extrusionOk="0">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446;p75"/>
            <p:cNvSpPr/>
            <p:nvPr/>
          </p:nvSpPr>
          <p:spPr>
            <a:xfrm>
              <a:off x="-35053750" y="3561225"/>
              <a:ext cx="222925" cy="221825"/>
            </a:xfrm>
            <a:custGeom>
              <a:avLst/>
              <a:gdLst/>
              <a:ahLst/>
              <a:cxnLst/>
              <a:rect l="l" t="t" r="r" b="b"/>
              <a:pathLst>
                <a:path w="8917" h="8873" extrusionOk="0">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4"/>
          <p:cNvGrpSpPr/>
          <p:nvPr/>
        </p:nvGrpSpPr>
        <p:grpSpPr>
          <a:xfrm>
            <a:off x="7153493" y="2176119"/>
            <a:ext cx="630131" cy="630104"/>
            <a:chOff x="6323089" y="2499219"/>
            <a:chExt cx="630131" cy="630104"/>
          </a:xfrm>
        </p:grpSpPr>
        <p:sp>
          <p:nvSpPr>
            <p:cNvPr id="199" name="Google Shape;199;p14"/>
            <p:cNvSpPr/>
            <p:nvPr/>
          </p:nvSpPr>
          <p:spPr>
            <a:xfrm>
              <a:off x="6587122" y="2731183"/>
              <a:ext cx="102092" cy="188949"/>
            </a:xfrm>
            <a:custGeom>
              <a:avLst/>
              <a:gdLst/>
              <a:ahLst/>
              <a:cxnLst/>
              <a:rect l="l" t="t" r="r" b="b"/>
              <a:pathLst>
                <a:path w="3833" h="7094" extrusionOk="0">
                  <a:moveTo>
                    <a:pt x="2344" y="1013"/>
                  </a:moveTo>
                  <a:lnTo>
                    <a:pt x="2344" y="3325"/>
                  </a:lnTo>
                  <a:lnTo>
                    <a:pt x="3104" y="3325"/>
                  </a:lnTo>
                  <a:lnTo>
                    <a:pt x="1710" y="5985"/>
                  </a:lnTo>
                  <a:lnTo>
                    <a:pt x="1710" y="3547"/>
                  </a:lnTo>
                  <a:lnTo>
                    <a:pt x="792" y="3547"/>
                  </a:lnTo>
                  <a:lnTo>
                    <a:pt x="2344" y="1013"/>
                  </a:lnTo>
                  <a:close/>
                  <a:moveTo>
                    <a:pt x="2502" y="0"/>
                  </a:moveTo>
                  <a:lnTo>
                    <a:pt x="2375" y="127"/>
                  </a:lnTo>
                  <a:lnTo>
                    <a:pt x="0" y="3990"/>
                  </a:lnTo>
                  <a:lnTo>
                    <a:pt x="1267" y="3990"/>
                  </a:lnTo>
                  <a:lnTo>
                    <a:pt x="1267" y="6809"/>
                  </a:lnTo>
                  <a:cubicBezTo>
                    <a:pt x="1267" y="6904"/>
                    <a:pt x="1299" y="6999"/>
                    <a:pt x="1394" y="7031"/>
                  </a:cubicBezTo>
                  <a:lnTo>
                    <a:pt x="1584" y="7094"/>
                  </a:lnTo>
                  <a:lnTo>
                    <a:pt x="1679" y="6967"/>
                  </a:lnTo>
                  <a:lnTo>
                    <a:pt x="3832" y="2882"/>
                  </a:lnTo>
                  <a:lnTo>
                    <a:pt x="2787" y="2882"/>
                  </a:lnTo>
                  <a:lnTo>
                    <a:pt x="2787" y="285"/>
                  </a:lnTo>
                  <a:cubicBezTo>
                    <a:pt x="2787" y="190"/>
                    <a:pt x="2755" y="95"/>
                    <a:pt x="2660" y="63"/>
                  </a:cubicBez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6544932" y="2639239"/>
              <a:ext cx="186445" cy="350064"/>
            </a:xfrm>
            <a:custGeom>
              <a:avLst/>
              <a:gdLst/>
              <a:ahLst/>
              <a:cxnLst/>
              <a:rect l="l" t="t" r="r" b="b"/>
              <a:pathLst>
                <a:path w="7000" h="13143" extrusionOk="0">
                  <a:moveTo>
                    <a:pt x="4371" y="444"/>
                  </a:moveTo>
                  <a:lnTo>
                    <a:pt x="4371" y="887"/>
                  </a:lnTo>
                  <a:lnTo>
                    <a:pt x="2629" y="887"/>
                  </a:lnTo>
                  <a:lnTo>
                    <a:pt x="2629" y="444"/>
                  </a:lnTo>
                  <a:close/>
                  <a:moveTo>
                    <a:pt x="6240" y="1299"/>
                  </a:moveTo>
                  <a:cubicBezTo>
                    <a:pt x="6430" y="1299"/>
                    <a:pt x="6588" y="1457"/>
                    <a:pt x="6588" y="1615"/>
                  </a:cubicBezTo>
                  <a:lnTo>
                    <a:pt x="6588" y="12383"/>
                  </a:lnTo>
                  <a:cubicBezTo>
                    <a:pt x="6588" y="12573"/>
                    <a:pt x="6430" y="12699"/>
                    <a:pt x="6240" y="12699"/>
                  </a:cubicBezTo>
                  <a:lnTo>
                    <a:pt x="761" y="12699"/>
                  </a:lnTo>
                  <a:cubicBezTo>
                    <a:pt x="571" y="12699"/>
                    <a:pt x="444" y="12573"/>
                    <a:pt x="444" y="12383"/>
                  </a:cubicBezTo>
                  <a:lnTo>
                    <a:pt x="444" y="1615"/>
                  </a:lnTo>
                  <a:cubicBezTo>
                    <a:pt x="444" y="1457"/>
                    <a:pt x="571" y="1299"/>
                    <a:pt x="761" y="1299"/>
                  </a:cubicBezTo>
                  <a:close/>
                  <a:moveTo>
                    <a:pt x="2186" y="0"/>
                  </a:moveTo>
                  <a:lnTo>
                    <a:pt x="2186" y="855"/>
                  </a:lnTo>
                  <a:lnTo>
                    <a:pt x="761" y="855"/>
                  </a:lnTo>
                  <a:cubicBezTo>
                    <a:pt x="349" y="855"/>
                    <a:pt x="1" y="1204"/>
                    <a:pt x="1" y="1615"/>
                  </a:cubicBezTo>
                  <a:lnTo>
                    <a:pt x="1" y="12383"/>
                  </a:lnTo>
                  <a:cubicBezTo>
                    <a:pt x="1" y="12794"/>
                    <a:pt x="349" y="13143"/>
                    <a:pt x="761" y="13143"/>
                  </a:cubicBezTo>
                  <a:lnTo>
                    <a:pt x="6240" y="13143"/>
                  </a:lnTo>
                  <a:cubicBezTo>
                    <a:pt x="6683" y="13143"/>
                    <a:pt x="7000" y="12794"/>
                    <a:pt x="7000" y="12383"/>
                  </a:cubicBezTo>
                  <a:lnTo>
                    <a:pt x="7000" y="1615"/>
                  </a:lnTo>
                  <a:cubicBezTo>
                    <a:pt x="7000" y="1204"/>
                    <a:pt x="6683" y="855"/>
                    <a:pt x="6240" y="855"/>
                  </a:cubicBezTo>
                  <a:lnTo>
                    <a:pt x="4814" y="855"/>
                  </a:lnTo>
                  <a:lnTo>
                    <a:pt x="48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6368635" y="2544765"/>
              <a:ext cx="539039" cy="539012"/>
            </a:xfrm>
            <a:custGeom>
              <a:avLst/>
              <a:gdLst/>
              <a:ahLst/>
              <a:cxnLst/>
              <a:rect l="l" t="t" r="r" b="b"/>
              <a:pathLst>
                <a:path w="20238" h="20237" extrusionOk="0">
                  <a:moveTo>
                    <a:pt x="10135" y="0"/>
                  </a:moveTo>
                  <a:cubicBezTo>
                    <a:pt x="4530" y="0"/>
                    <a:pt x="1" y="4529"/>
                    <a:pt x="1" y="10103"/>
                  </a:cubicBezTo>
                  <a:cubicBezTo>
                    <a:pt x="1" y="15708"/>
                    <a:pt x="4530" y="20237"/>
                    <a:pt x="10135" y="20237"/>
                  </a:cubicBezTo>
                  <a:cubicBezTo>
                    <a:pt x="15709" y="20237"/>
                    <a:pt x="20237" y="15708"/>
                    <a:pt x="20237" y="10103"/>
                  </a:cubicBezTo>
                  <a:cubicBezTo>
                    <a:pt x="20237" y="4529"/>
                    <a:pt x="15709"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6533133" y="2499219"/>
              <a:ext cx="420087" cy="535630"/>
            </a:xfrm>
            <a:custGeom>
              <a:avLst/>
              <a:gdLst/>
              <a:ahLst/>
              <a:cxnLst/>
              <a:rect l="l" t="t" r="r" b="b"/>
              <a:pathLst>
                <a:path w="15772" h="20110" fill="none" extrusionOk="0">
                  <a:moveTo>
                    <a:pt x="12383" y="20110"/>
                  </a:moveTo>
                  <a:cubicBezTo>
                    <a:pt x="14473" y="17988"/>
                    <a:pt x="15772" y="15043"/>
                    <a:pt x="15772" y="11813"/>
                  </a:cubicBezTo>
                  <a:cubicBezTo>
                    <a:pt x="15772" y="5289"/>
                    <a:pt x="10483" y="0"/>
                    <a:pt x="3959" y="0"/>
                  </a:cubicBezTo>
                  <a:cubicBezTo>
                    <a:pt x="2566" y="0"/>
                    <a:pt x="1235" y="253"/>
                    <a:pt x="0" y="697"/>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323089" y="2584398"/>
              <a:ext cx="315518" cy="544925"/>
            </a:xfrm>
            <a:custGeom>
              <a:avLst/>
              <a:gdLst/>
              <a:ahLst/>
              <a:cxnLst/>
              <a:rect l="l" t="t" r="r" b="b"/>
              <a:pathLst>
                <a:path w="11846" h="20459" fill="none" extrusionOk="0">
                  <a:moveTo>
                    <a:pt x="3738" y="1"/>
                  </a:moveTo>
                  <a:cubicBezTo>
                    <a:pt x="1458" y="2154"/>
                    <a:pt x="1" y="5226"/>
                    <a:pt x="1" y="8615"/>
                  </a:cubicBezTo>
                  <a:cubicBezTo>
                    <a:pt x="1" y="15138"/>
                    <a:pt x="5321" y="20459"/>
                    <a:pt x="11845" y="20459"/>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0364;p75"/>
          <p:cNvSpPr/>
          <p:nvPr/>
        </p:nvSpPr>
        <p:spPr>
          <a:xfrm>
            <a:off x="7328405" y="2353015"/>
            <a:ext cx="273116" cy="266843"/>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1197;p76"/>
          <p:cNvGrpSpPr/>
          <p:nvPr/>
        </p:nvGrpSpPr>
        <p:grpSpPr>
          <a:xfrm>
            <a:off x="7057680" y="3613955"/>
            <a:ext cx="273424" cy="241212"/>
            <a:chOff x="-45674075" y="3586425"/>
            <a:chExt cx="300900" cy="265450"/>
          </a:xfrm>
          <a:solidFill>
            <a:schemeClr val="bg1"/>
          </a:solidFill>
        </p:grpSpPr>
        <p:sp>
          <p:nvSpPr>
            <p:cNvPr id="144" name="Google Shape;11198;p76"/>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199;p76"/>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0372;p75"/>
          <p:cNvGrpSpPr/>
          <p:nvPr/>
        </p:nvGrpSpPr>
        <p:grpSpPr>
          <a:xfrm>
            <a:off x="1130549" y="1210772"/>
            <a:ext cx="295773" cy="295773"/>
            <a:chOff x="-35481425" y="3202075"/>
            <a:chExt cx="291450" cy="291450"/>
          </a:xfrm>
          <a:solidFill>
            <a:schemeClr val="bg1"/>
          </a:solidFill>
        </p:grpSpPr>
        <p:sp>
          <p:nvSpPr>
            <p:cNvPr id="147" name="Google Shape;10373;p75"/>
            <p:cNvSpPr/>
            <p:nvPr/>
          </p:nvSpPr>
          <p:spPr>
            <a:xfrm>
              <a:off x="-35414475" y="3304600"/>
              <a:ext cx="154400" cy="85975"/>
            </a:xfrm>
            <a:custGeom>
              <a:avLst/>
              <a:gdLst/>
              <a:ahLst/>
              <a:cxnLst/>
              <a:rect l="l" t="t" r="r" b="b"/>
              <a:pathLst>
                <a:path w="6176" h="3439" extrusionOk="0">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374;p75"/>
            <p:cNvSpPr/>
            <p:nvPr/>
          </p:nvSpPr>
          <p:spPr>
            <a:xfrm>
              <a:off x="-35413700" y="3202075"/>
              <a:ext cx="34700" cy="103200"/>
            </a:xfrm>
            <a:custGeom>
              <a:avLst/>
              <a:gdLst/>
              <a:ahLst/>
              <a:cxnLst/>
              <a:rect l="l" t="t" r="r" b="b"/>
              <a:pathLst>
                <a:path w="1388" h="4128" extrusionOk="0">
                  <a:moveTo>
                    <a:pt x="1" y="0"/>
                  </a:moveTo>
                  <a:lnTo>
                    <a:pt x="1" y="4127"/>
                  </a:lnTo>
                  <a:lnTo>
                    <a:pt x="348" y="4127"/>
                  </a:lnTo>
                  <a:cubicBezTo>
                    <a:pt x="915" y="4127"/>
                    <a:pt x="1387" y="3655"/>
                    <a:pt x="1387" y="3088"/>
                  </a:cubicBezTo>
                  <a:lnTo>
                    <a:pt x="1387" y="1009"/>
                  </a:lnTo>
                  <a:cubicBezTo>
                    <a:pt x="1387" y="473"/>
                    <a:pt x="915"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0375;p75"/>
            <p:cNvSpPr/>
            <p:nvPr/>
          </p:nvSpPr>
          <p:spPr>
            <a:xfrm>
              <a:off x="-35413700" y="3389525"/>
              <a:ext cx="34700" cy="103250"/>
            </a:xfrm>
            <a:custGeom>
              <a:avLst/>
              <a:gdLst/>
              <a:ahLst/>
              <a:cxnLst/>
              <a:rect l="l" t="t" r="r" b="b"/>
              <a:pathLst>
                <a:path w="1388" h="4130" extrusionOk="0">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0376;p75"/>
            <p:cNvSpPr/>
            <p:nvPr/>
          </p:nvSpPr>
          <p:spPr>
            <a:xfrm>
              <a:off x="-35292400" y="3202075"/>
              <a:ext cx="33900" cy="103200"/>
            </a:xfrm>
            <a:custGeom>
              <a:avLst/>
              <a:gdLst/>
              <a:ahLst/>
              <a:cxnLst/>
              <a:rect l="l" t="t" r="r" b="b"/>
              <a:pathLst>
                <a:path w="1356" h="4128" extrusionOk="0">
                  <a:moveTo>
                    <a:pt x="1009" y="0"/>
                  </a:moveTo>
                  <a:cubicBezTo>
                    <a:pt x="473" y="0"/>
                    <a:pt x="1" y="473"/>
                    <a:pt x="1" y="1009"/>
                  </a:cubicBezTo>
                  <a:lnTo>
                    <a:pt x="1" y="3088"/>
                  </a:lnTo>
                  <a:cubicBezTo>
                    <a:pt x="1" y="3655"/>
                    <a:pt x="410" y="4127"/>
                    <a:pt x="1009" y="4127"/>
                  </a:cubicBezTo>
                  <a:lnTo>
                    <a:pt x="1355" y="4127"/>
                  </a:lnTo>
                  <a:lnTo>
                    <a:pt x="135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0377;p75"/>
            <p:cNvSpPr/>
            <p:nvPr/>
          </p:nvSpPr>
          <p:spPr>
            <a:xfrm>
              <a:off x="-35241200" y="3202850"/>
              <a:ext cx="51225" cy="290675"/>
            </a:xfrm>
            <a:custGeom>
              <a:avLst/>
              <a:gdLst/>
              <a:ahLst/>
              <a:cxnLst/>
              <a:rect l="l" t="t" r="r" b="b"/>
              <a:pathLst>
                <a:path w="2049" h="11627" extrusionOk="0">
                  <a:moveTo>
                    <a:pt x="1" y="1"/>
                  </a:moveTo>
                  <a:lnTo>
                    <a:pt x="1" y="11626"/>
                  </a:lnTo>
                  <a:cubicBezTo>
                    <a:pt x="1135" y="11469"/>
                    <a:pt x="2048" y="10460"/>
                    <a:pt x="2048" y="9263"/>
                  </a:cubicBezTo>
                  <a:lnTo>
                    <a:pt x="2048" y="2395"/>
                  </a:lnTo>
                  <a:cubicBezTo>
                    <a:pt x="2048" y="1167"/>
                    <a:pt x="1135" y="158"/>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0378;p75"/>
            <p:cNvSpPr/>
            <p:nvPr/>
          </p:nvSpPr>
          <p:spPr>
            <a:xfrm>
              <a:off x="-35292400" y="3389525"/>
              <a:ext cx="33900" cy="104000"/>
            </a:xfrm>
            <a:custGeom>
              <a:avLst/>
              <a:gdLst/>
              <a:ahLst/>
              <a:cxnLst/>
              <a:rect l="l" t="t" r="r" b="b"/>
              <a:pathLst>
                <a:path w="1356" h="4160" extrusionOk="0">
                  <a:moveTo>
                    <a:pt x="1009" y="1"/>
                  </a:moveTo>
                  <a:cubicBezTo>
                    <a:pt x="473" y="1"/>
                    <a:pt x="1" y="473"/>
                    <a:pt x="1" y="1040"/>
                  </a:cubicBezTo>
                  <a:lnTo>
                    <a:pt x="1" y="3119"/>
                  </a:lnTo>
                  <a:cubicBezTo>
                    <a:pt x="1" y="3718"/>
                    <a:pt x="410" y="4159"/>
                    <a:pt x="1009" y="4159"/>
                  </a:cubicBezTo>
                  <a:lnTo>
                    <a:pt x="1355" y="4159"/>
                  </a:lnTo>
                  <a:lnTo>
                    <a:pt x="135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0379;p75"/>
            <p:cNvSpPr/>
            <p:nvPr/>
          </p:nvSpPr>
          <p:spPr>
            <a:xfrm>
              <a:off x="-35481425" y="3202075"/>
              <a:ext cx="51225" cy="289875"/>
            </a:xfrm>
            <a:custGeom>
              <a:avLst/>
              <a:gdLst/>
              <a:ahLst/>
              <a:cxnLst/>
              <a:rect l="l" t="t" r="r" b="b"/>
              <a:pathLst>
                <a:path w="2049" h="11595" extrusionOk="0">
                  <a:moveTo>
                    <a:pt x="2048" y="0"/>
                  </a:moveTo>
                  <a:cubicBezTo>
                    <a:pt x="883" y="158"/>
                    <a:pt x="1" y="1166"/>
                    <a:pt x="1" y="2363"/>
                  </a:cubicBezTo>
                  <a:lnTo>
                    <a:pt x="1" y="9200"/>
                  </a:lnTo>
                  <a:cubicBezTo>
                    <a:pt x="1" y="10460"/>
                    <a:pt x="851" y="11437"/>
                    <a:pt x="2048" y="11594"/>
                  </a:cubicBezTo>
                  <a:lnTo>
                    <a:pt x="204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9423;p72"/>
          <p:cNvGrpSpPr/>
          <p:nvPr/>
        </p:nvGrpSpPr>
        <p:grpSpPr>
          <a:xfrm>
            <a:off x="899556" y="2442523"/>
            <a:ext cx="339253" cy="339253"/>
            <a:chOff x="2085525" y="4992125"/>
            <a:chExt cx="481825" cy="481825"/>
          </a:xfrm>
          <a:solidFill>
            <a:schemeClr val="bg1"/>
          </a:solidFill>
        </p:grpSpPr>
        <p:sp>
          <p:nvSpPr>
            <p:cNvPr id="155" name="Google Shape;9424;p72"/>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6" name="Google Shape;9425;p72"/>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7" name="Google Shape;10019;p74"/>
          <p:cNvGrpSpPr/>
          <p:nvPr/>
        </p:nvGrpSpPr>
        <p:grpSpPr>
          <a:xfrm>
            <a:off x="1593242" y="3481014"/>
            <a:ext cx="351940" cy="348188"/>
            <a:chOff x="581525" y="3254850"/>
            <a:chExt cx="297750" cy="294575"/>
          </a:xfrm>
          <a:solidFill>
            <a:schemeClr val="bg1"/>
          </a:solidFill>
        </p:grpSpPr>
        <p:sp>
          <p:nvSpPr>
            <p:cNvPr id="158" name="Google Shape;10020;p74"/>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0021;p74"/>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0022;p74"/>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17;p16"/>
          <p:cNvSpPr/>
          <p:nvPr/>
        </p:nvSpPr>
        <p:spPr>
          <a:xfrm>
            <a:off x="2890687" y="1421143"/>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lvl="0"/>
            <a:r>
              <a:rPr lang="en-GB" b="1" smtClean="0"/>
              <a:t>		Confidentiality</a:t>
            </a:r>
            <a:endParaRPr b="1" dirty="0"/>
          </a:p>
        </p:txBody>
      </p:sp>
      <p:sp>
        <p:nvSpPr>
          <p:cNvPr id="147" name="Google Shape;435;p16"/>
          <p:cNvSpPr/>
          <p:nvPr/>
        </p:nvSpPr>
        <p:spPr>
          <a:xfrm>
            <a:off x="3269561" y="1681765"/>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p:cNvSpPr txBox="1"/>
          <p:nvPr/>
        </p:nvSpPr>
        <p:spPr>
          <a:xfrm>
            <a:off x="4036741" y="2288115"/>
            <a:ext cx="3042616" cy="1600438"/>
          </a:xfrm>
          <a:prstGeom prst="rect">
            <a:avLst/>
          </a:prstGeom>
          <a:noFill/>
        </p:spPr>
        <p:txBody>
          <a:bodyPr wrap="square" rtlCol="0">
            <a:spAutoFit/>
          </a:bodyPr>
          <a:lstStyle/>
          <a:p>
            <a:pPr algn="just"/>
            <a:r>
              <a:rPr lang="en-GB" dirty="0">
                <a:latin typeface="Arial" panose="020B0604020202020204" pitchFamily="34" charset="0"/>
                <a:ea typeface="Arial" panose="020B0604020202020204" pitchFamily="34" charset="0"/>
                <a:cs typeface="Arial" panose="020B0604020202020204" pitchFamily="34" charset="0"/>
              </a:rPr>
              <a:t>IT professionals have </a:t>
            </a:r>
            <a:r>
              <a:rPr lang="en-GB" dirty="0" smtClean="0">
                <a:latin typeface="Arial" panose="020B0604020202020204" pitchFamily="34" charset="0"/>
                <a:ea typeface="Arial" panose="020B0604020202020204" pitchFamily="34" charset="0"/>
                <a:cs typeface="Arial" panose="020B0604020202020204" pitchFamily="34" charset="0"/>
              </a:rPr>
              <a:t> </a:t>
            </a:r>
            <a:r>
              <a:rPr lang="en-GB" dirty="0">
                <a:latin typeface="Arial" panose="020B0604020202020204" pitchFamily="34" charset="0"/>
                <a:ea typeface="Arial" panose="020B0604020202020204" pitchFamily="34" charset="0"/>
                <a:cs typeface="Arial" panose="020B0604020202020204" pitchFamily="34" charset="0"/>
              </a:rPr>
              <a:t>responsibility to protect the confidentiality of all information that they have access to, including their </a:t>
            </a:r>
            <a:r>
              <a:rPr lang="en-GB" dirty="0">
                <a:solidFill>
                  <a:srgbClr val="FF0000"/>
                </a:solidFill>
                <a:latin typeface="Arial" panose="020B0604020202020204" pitchFamily="34" charset="0"/>
                <a:ea typeface="Arial" panose="020B0604020202020204" pitchFamily="34" charset="0"/>
                <a:cs typeface="Arial" panose="020B0604020202020204" pitchFamily="34" charset="0"/>
              </a:rPr>
              <a:t>employer's data</a:t>
            </a:r>
            <a:r>
              <a:rPr lang="en-GB" dirty="0">
                <a:latin typeface="Arial" panose="020B0604020202020204" pitchFamily="34" charset="0"/>
                <a:ea typeface="Arial" panose="020B0604020202020204" pitchFamily="34" charset="0"/>
                <a:cs typeface="Arial" panose="020B0604020202020204" pitchFamily="34" charset="0"/>
              </a:rPr>
              <a:t>, </a:t>
            </a:r>
            <a:r>
              <a:rPr lang="en-GB" dirty="0">
                <a:solidFill>
                  <a:srgbClr val="FF0000"/>
                </a:solidFill>
                <a:latin typeface="Arial" panose="020B0604020202020204" pitchFamily="34" charset="0"/>
                <a:ea typeface="Arial" panose="020B0604020202020204" pitchFamily="34" charset="0"/>
                <a:cs typeface="Arial" panose="020B0604020202020204" pitchFamily="34" charset="0"/>
              </a:rPr>
              <a:t>customer data</a:t>
            </a:r>
            <a:r>
              <a:rPr lang="en-GB" dirty="0">
                <a:latin typeface="Arial" panose="020B0604020202020204" pitchFamily="34" charset="0"/>
                <a:ea typeface="Arial" panose="020B0604020202020204" pitchFamily="34" charset="0"/>
                <a:cs typeface="Arial" panose="020B0604020202020204" pitchFamily="34" charset="0"/>
              </a:rPr>
              <a:t>, and </a:t>
            </a:r>
            <a:r>
              <a:rPr lang="en-GB" dirty="0">
                <a:solidFill>
                  <a:srgbClr val="FF0000"/>
                </a:solidFill>
                <a:latin typeface="Arial" panose="020B0604020202020204" pitchFamily="34" charset="0"/>
                <a:ea typeface="Arial" panose="020B0604020202020204" pitchFamily="34" charset="0"/>
                <a:cs typeface="Arial" panose="020B0604020202020204" pitchFamily="34" charset="0"/>
              </a:rPr>
              <a:t>personal information.</a:t>
            </a:r>
            <a:endParaRPr lang="en-GB" dirty="0"/>
          </a:p>
          <a:p>
            <a:pPr algn="just"/>
            <a:endParaRPr lang="en-GB" dirty="0"/>
          </a:p>
        </p:txBody>
      </p:sp>
    </p:spTree>
    <p:extLst>
      <p:ext uri="{BB962C8B-B14F-4D97-AF65-F5344CB8AC3E}">
        <p14:creationId xmlns:p14="http://schemas.microsoft.com/office/powerpoint/2010/main" val="76504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1384995"/>
          </a:xfrm>
          <a:prstGeom prst="rect">
            <a:avLst/>
          </a:prstGeom>
          <a:noFill/>
        </p:spPr>
        <p:txBody>
          <a:bodyPr wrap="square" rtlCol="0">
            <a:spAutoFit/>
          </a:bodyPr>
          <a:lstStyle/>
          <a:p>
            <a:pPr algn="just"/>
            <a:r>
              <a:rPr lang="en-GB" dirty="0"/>
              <a:t>IT professionals should treat all </a:t>
            </a:r>
            <a:r>
              <a:rPr lang="en-GB" dirty="0">
                <a:solidFill>
                  <a:srgbClr val="FF0000"/>
                </a:solidFill>
              </a:rPr>
              <a:t>individuals</a:t>
            </a:r>
            <a:r>
              <a:rPr lang="en-GB" dirty="0"/>
              <a:t> and </a:t>
            </a:r>
            <a:r>
              <a:rPr lang="en-GB" dirty="0">
                <a:solidFill>
                  <a:srgbClr val="FF0000"/>
                </a:solidFill>
              </a:rPr>
              <a:t>organizations</a:t>
            </a:r>
            <a:r>
              <a:rPr lang="en-GB" dirty="0"/>
              <a:t> fairly and equitably. They should avoid discrimination on the basis of </a:t>
            </a:r>
            <a:r>
              <a:rPr lang="en-GB" dirty="0">
                <a:solidFill>
                  <a:srgbClr val="FF0000"/>
                </a:solidFill>
              </a:rPr>
              <a:t>race</a:t>
            </a:r>
            <a:r>
              <a:rPr lang="en-GB" dirty="0"/>
              <a:t>, </a:t>
            </a:r>
            <a:r>
              <a:rPr lang="en-GB" dirty="0">
                <a:solidFill>
                  <a:srgbClr val="FF0000"/>
                </a:solidFill>
              </a:rPr>
              <a:t>gender</a:t>
            </a:r>
            <a:r>
              <a:rPr lang="en-GB" dirty="0"/>
              <a:t>, </a:t>
            </a:r>
            <a:r>
              <a:rPr lang="en-GB" dirty="0">
                <a:solidFill>
                  <a:srgbClr val="FF0000"/>
                </a:solidFill>
              </a:rPr>
              <a:t>religion</a:t>
            </a:r>
            <a:r>
              <a:rPr lang="en-GB" dirty="0"/>
              <a:t>, </a:t>
            </a:r>
            <a:r>
              <a:rPr lang="en-GB" dirty="0">
                <a:solidFill>
                  <a:srgbClr val="FF0000"/>
                </a:solidFill>
              </a:rPr>
              <a:t>age</a:t>
            </a:r>
            <a:r>
              <a:rPr lang="en-GB" dirty="0"/>
              <a:t>, </a:t>
            </a:r>
            <a:r>
              <a:rPr lang="en-GB" dirty="0">
                <a:solidFill>
                  <a:srgbClr val="FF0000"/>
                </a:solidFill>
              </a:rPr>
              <a:t>disability</a:t>
            </a:r>
            <a:r>
              <a:rPr lang="en-GB" dirty="0"/>
              <a:t>, or any other </a:t>
            </a:r>
            <a:r>
              <a:rPr lang="en-GB" dirty="0">
                <a:solidFill>
                  <a:srgbClr val="FF0000"/>
                </a:solidFill>
              </a:rPr>
              <a:t>protected characteristic</a:t>
            </a:r>
            <a:r>
              <a:rPr lang="en-GB" dirty="0"/>
              <a:t>.</a:t>
            </a:r>
            <a:endParaRPr lang="en-GB" dirty="0">
              <a:solidFill>
                <a:srgbClr val="FF0000"/>
              </a:solidFill>
            </a:endParaRPr>
          </a:p>
        </p:txBody>
      </p:sp>
      <p:sp>
        <p:nvSpPr>
          <p:cNvPr id="145" name="Google Shape;1417;p16"/>
          <p:cNvSpPr/>
          <p:nvPr/>
        </p:nvSpPr>
        <p:spPr>
          <a:xfrm>
            <a:off x="2890687" y="1421143"/>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lvl="0"/>
            <a:r>
              <a:rPr lang="en-GB" b="1" dirty="0" smtClean="0"/>
              <a:t>	           Avoiding Discrimination</a:t>
            </a:r>
            <a:endParaRPr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76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1169551"/>
          </a:xfrm>
          <a:prstGeom prst="rect">
            <a:avLst/>
          </a:prstGeom>
          <a:noFill/>
        </p:spPr>
        <p:txBody>
          <a:bodyPr wrap="square" rtlCol="0">
            <a:spAutoFit/>
          </a:bodyPr>
          <a:lstStyle/>
          <a:p>
            <a:pPr algn="just"/>
            <a:r>
              <a:rPr lang="en-GB" dirty="0"/>
              <a:t>IT professionals should maintain a high level of </a:t>
            </a:r>
            <a:r>
              <a:rPr lang="en-GB" dirty="0">
                <a:solidFill>
                  <a:srgbClr val="FF0000"/>
                </a:solidFill>
              </a:rPr>
              <a:t>competence</a:t>
            </a:r>
            <a:r>
              <a:rPr lang="en-GB" dirty="0"/>
              <a:t> in their field. They should keep their skills and knowledge </a:t>
            </a:r>
            <a:r>
              <a:rPr lang="en-GB" dirty="0">
                <a:solidFill>
                  <a:srgbClr val="FF0000"/>
                </a:solidFill>
              </a:rPr>
              <a:t>up-to-date</a:t>
            </a:r>
            <a:r>
              <a:rPr lang="en-GB" dirty="0"/>
              <a:t> and be familiar with the </a:t>
            </a:r>
            <a:r>
              <a:rPr lang="en-GB" dirty="0">
                <a:solidFill>
                  <a:srgbClr val="FF0000"/>
                </a:solidFill>
              </a:rPr>
              <a:t>latest</a:t>
            </a:r>
            <a:r>
              <a:rPr lang="en-GB" dirty="0"/>
              <a:t> </a:t>
            </a:r>
            <a:r>
              <a:rPr lang="en-GB" dirty="0">
                <a:solidFill>
                  <a:srgbClr val="FF0000"/>
                </a:solidFill>
              </a:rPr>
              <a:t>technologies </a:t>
            </a:r>
            <a:r>
              <a:rPr lang="en-GB" dirty="0"/>
              <a:t>and</a:t>
            </a:r>
            <a:r>
              <a:rPr lang="en-GB" dirty="0">
                <a:solidFill>
                  <a:srgbClr val="FF0000"/>
                </a:solidFill>
              </a:rPr>
              <a:t> best practices</a:t>
            </a:r>
            <a:r>
              <a:rPr lang="en-GB" dirty="0"/>
              <a:t>.</a:t>
            </a:r>
            <a:endParaRPr lang="en-GB" dirty="0">
              <a:solidFill>
                <a:srgbClr val="FF0000"/>
              </a:solidFill>
            </a:endParaRPr>
          </a:p>
        </p:txBody>
      </p:sp>
      <p:sp>
        <p:nvSpPr>
          <p:cNvPr id="145" name="Google Shape;1417;p16"/>
          <p:cNvSpPr/>
          <p:nvPr/>
        </p:nvSpPr>
        <p:spPr>
          <a:xfrm>
            <a:off x="2890687" y="1430031"/>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lvl="0"/>
            <a:r>
              <a:rPr lang="en-GB" b="1" dirty="0" smtClean="0"/>
              <a:t>		Competence</a:t>
            </a:r>
            <a:endParaRPr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475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535;p29"/>
          <p:cNvGrpSpPr/>
          <p:nvPr/>
        </p:nvGrpSpPr>
        <p:grpSpPr>
          <a:xfrm>
            <a:off x="344945" y="686529"/>
            <a:ext cx="2807134" cy="3863168"/>
            <a:chOff x="680166" y="937073"/>
            <a:chExt cx="2112291" cy="3228610"/>
          </a:xfrm>
        </p:grpSpPr>
        <p:sp>
          <p:nvSpPr>
            <p:cNvPr id="3" name="Google Shape;2536;p29"/>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37;p29"/>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8;p29"/>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9;p29"/>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40;p29"/>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1;p29"/>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2;p29"/>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3;p29"/>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4;p29"/>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5;p29"/>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6;p29"/>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7;p29"/>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8;p29"/>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9;p29"/>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0;p29"/>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1;p29"/>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2;p29"/>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3;p29"/>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4;p29"/>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5;p29"/>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6;p29"/>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7;p29"/>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8;p29"/>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9;p29"/>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60;p29"/>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1;p29"/>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2;p29"/>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3;p29"/>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4;p29"/>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5;p29"/>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6;p29"/>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7;p29"/>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8;p29"/>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9;p29"/>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70;p29"/>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1;p29"/>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TextBox 143"/>
          <p:cNvSpPr txBox="1"/>
          <p:nvPr/>
        </p:nvSpPr>
        <p:spPr>
          <a:xfrm>
            <a:off x="3857108" y="2248108"/>
            <a:ext cx="3383751" cy="738664"/>
          </a:xfrm>
          <a:prstGeom prst="rect">
            <a:avLst/>
          </a:prstGeom>
          <a:noFill/>
        </p:spPr>
        <p:txBody>
          <a:bodyPr wrap="square" rtlCol="0">
            <a:spAutoFit/>
          </a:bodyPr>
          <a:lstStyle/>
          <a:p>
            <a:pPr algn="just"/>
            <a:r>
              <a:rPr lang="en-GB" dirty="0"/>
              <a:t>IT professionals should </a:t>
            </a:r>
            <a:r>
              <a:rPr lang="en-GB" dirty="0" smtClean="0"/>
              <a:t>comply </a:t>
            </a:r>
            <a:r>
              <a:rPr lang="en-GB" dirty="0"/>
              <a:t>with all </a:t>
            </a:r>
            <a:r>
              <a:rPr lang="en-GB" dirty="0">
                <a:solidFill>
                  <a:srgbClr val="FF0000"/>
                </a:solidFill>
              </a:rPr>
              <a:t>applicable laws and </a:t>
            </a:r>
            <a:r>
              <a:rPr lang="en-GB" dirty="0" smtClean="0">
                <a:solidFill>
                  <a:srgbClr val="FF0000"/>
                </a:solidFill>
              </a:rPr>
              <a:t>regulations</a:t>
            </a:r>
            <a:r>
              <a:rPr lang="en-GB" dirty="0"/>
              <a:t> </a:t>
            </a:r>
            <a:r>
              <a:rPr lang="en-GB" dirty="0" smtClean="0"/>
              <a:t>introduced by the Organization.</a:t>
            </a:r>
            <a:endParaRPr lang="en-GB" dirty="0">
              <a:solidFill>
                <a:srgbClr val="FF0000"/>
              </a:solidFill>
            </a:endParaRPr>
          </a:p>
        </p:txBody>
      </p:sp>
      <p:sp>
        <p:nvSpPr>
          <p:cNvPr id="145" name="Google Shape;1417;p16"/>
          <p:cNvSpPr/>
          <p:nvPr/>
        </p:nvSpPr>
        <p:spPr>
          <a:xfrm>
            <a:off x="2897667" y="1433713"/>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lvl="0"/>
            <a:r>
              <a:rPr lang="en-GB" b="1" dirty="0" smtClean="0"/>
              <a:t>	         Compliance </a:t>
            </a:r>
            <a:r>
              <a:rPr lang="en-GB" b="1" dirty="0"/>
              <a:t>with laws </a:t>
            </a:r>
            <a:endParaRPr lang="en-GB" b="1" dirty="0" smtClean="0"/>
          </a:p>
          <a:p>
            <a:pPr lvl="0"/>
            <a:r>
              <a:rPr lang="en-GB" b="1" dirty="0"/>
              <a:t>	</a:t>
            </a:r>
            <a:r>
              <a:rPr lang="en-GB" b="1" dirty="0" smtClean="0"/>
              <a:t>	and </a:t>
            </a:r>
            <a:r>
              <a:rPr lang="en-GB" b="1" dirty="0"/>
              <a:t>regulations</a:t>
            </a:r>
            <a:endParaRPr b="1" dirty="0"/>
          </a:p>
        </p:txBody>
      </p:sp>
      <p:sp>
        <p:nvSpPr>
          <p:cNvPr id="147" name="Google Shape;435;p16"/>
          <p:cNvSpPr/>
          <p:nvPr/>
        </p:nvSpPr>
        <p:spPr>
          <a:xfrm>
            <a:off x="3269562" y="1640083"/>
            <a:ext cx="496176" cy="438263"/>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31;p15"/>
          <p:cNvSpPr/>
          <p:nvPr/>
        </p:nvSpPr>
        <p:spPr>
          <a:xfrm>
            <a:off x="3387432" y="1731983"/>
            <a:ext cx="260435" cy="260402"/>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090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 dockstate="right" visibility="0" width="525"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4638E96-9F29-4ECF-863A-CEF91CC5787B}">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B5ED442-031F-49D8-9FC3-1A03BD87C014}">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497</TotalTime>
  <Words>629</Words>
  <Application>Microsoft Office PowerPoint</Application>
  <PresentationFormat>On-screen Show (16:9)</PresentationFormat>
  <Paragraphs>73</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Fira Sans Extra Condensed SemiBold</vt:lpstr>
      <vt:lpstr>Roboto</vt:lpstr>
      <vt:lpstr>Fira Sans</vt:lpstr>
      <vt:lpstr>Arial</vt:lpstr>
      <vt:lpstr>Fira Sans Medium</vt:lpstr>
      <vt:lpstr>Technology Infographics by Slidesgo</vt:lpstr>
      <vt:lpstr>PowerPoint Presentation</vt:lpstr>
      <vt:lpstr>What Are IT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Naseeb jan</cp:lastModifiedBy>
  <cp:revision>317</cp:revision>
  <dcterms:modified xsi:type="dcterms:W3CDTF">2023-10-26T04:27:18Z</dcterms:modified>
</cp:coreProperties>
</file>