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1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0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9042C-3912-428B-B9C3-E5AD22BDAB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516BB7-5D6B-4B42-BB3B-689076F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38236"/>
            <a:ext cx="8574622" cy="2616199"/>
          </a:xfrm>
        </p:spPr>
        <p:txBody>
          <a:bodyPr/>
          <a:lstStyle/>
          <a:p>
            <a:r>
              <a:rPr lang="en-US" dirty="0" smtClean="0"/>
              <a:t>Management principal of ACM/IEEE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791455"/>
            <a:ext cx="6987645" cy="593345"/>
          </a:xfrm>
        </p:spPr>
        <p:txBody>
          <a:bodyPr/>
          <a:lstStyle/>
          <a:p>
            <a:r>
              <a:rPr lang="en-US" dirty="0" smtClean="0"/>
              <a:t>Name :Abdul Mueed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 5: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81528"/>
            <a:ext cx="10018713" cy="270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Software engineering managers and leaders shall subscribe to and promote an ethical approach to the management of software development and maintenance . </a:t>
            </a:r>
            <a:r>
              <a:rPr lang="en-US" sz="2800" dirty="0" smtClean="0"/>
              <a:t>In particular, those managing or leading software engineers shall, as appropriate.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78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Should provide: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clear expectation and goals</a:t>
            </a:r>
          </a:p>
          <a:p>
            <a:r>
              <a:rPr lang="en-US" dirty="0" smtClean="0"/>
              <a:t>Provide adequate resources and support</a:t>
            </a:r>
          </a:p>
          <a:p>
            <a:r>
              <a:rPr lang="en-US" dirty="0" smtClean="0"/>
              <a:t>Create a culture of open communication and trust</a:t>
            </a:r>
          </a:p>
          <a:p>
            <a:r>
              <a:rPr lang="en-US" dirty="0" smtClean="0"/>
              <a:t>Encourage engineers to take ownership of their work</a:t>
            </a:r>
          </a:p>
          <a:p>
            <a:r>
              <a:rPr lang="en-US" dirty="0" smtClean="0"/>
              <a:t>Recognize and reward ethical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0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51557"/>
            <a:ext cx="7412801" cy="365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319" y="466344"/>
            <a:ext cx="10018713" cy="58247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5.01 Ensure good </a:t>
            </a:r>
            <a:r>
              <a:rPr lang="en-US" b="1" dirty="0" smtClean="0"/>
              <a:t>management</a:t>
            </a:r>
          </a:p>
          <a:p>
            <a:pPr marL="0" indent="0">
              <a:buNone/>
            </a:pPr>
            <a:r>
              <a:rPr lang="en-US" dirty="0" smtClean="0"/>
              <a:t>	       Ensure </a:t>
            </a:r>
            <a:r>
              <a:rPr lang="en-US" dirty="0"/>
              <a:t>good </a:t>
            </a:r>
            <a:r>
              <a:rPr lang="en-US" dirty="0" smtClean="0"/>
              <a:t>management </a:t>
            </a:r>
            <a:r>
              <a:rPr lang="en-US" dirty="0"/>
              <a:t>for any project on which they work, including effective procedures for promotion of quality and reduction of risk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5.02.Standards: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Ensure </a:t>
            </a:r>
            <a:r>
              <a:rPr lang="en-US" dirty="0"/>
              <a:t>that software engineers are informed of standards before being held to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5.03.Employer policies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Ensure </a:t>
            </a:r>
            <a:r>
              <a:rPr lang="en-US" dirty="0"/>
              <a:t>that software engineers know the employer’s policies and procedures for protecting passwords, files and information that is confidential to the employer or confidential to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97601" cy="45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2960"/>
            <a:ext cx="10018713" cy="569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5.04. </a:t>
            </a:r>
            <a:r>
              <a:rPr lang="en-US" b="1" dirty="0" smtClean="0"/>
              <a:t>Assign work to experienced</a:t>
            </a:r>
          </a:p>
          <a:p>
            <a:pPr marL="0" indent="0">
              <a:buNone/>
            </a:pPr>
            <a:r>
              <a:rPr lang="en-US" dirty="0" smtClean="0"/>
              <a:t>                Assign </a:t>
            </a:r>
            <a:r>
              <a:rPr lang="en-US" dirty="0"/>
              <a:t>work only after taking into account appropriate contributions of </a:t>
            </a:r>
            <a:r>
              <a:rPr lang="en-US" dirty="0" smtClean="0"/>
              <a:t>	education </a:t>
            </a:r>
            <a:r>
              <a:rPr lang="en-US" dirty="0"/>
              <a:t>and experience tempered with a desire to further that education </a:t>
            </a:r>
            <a:r>
              <a:rPr lang="en-US" dirty="0" smtClean="0"/>
              <a:t>	and </a:t>
            </a:r>
            <a:r>
              <a:rPr lang="en-US" dirty="0"/>
              <a:t>experience.</a:t>
            </a:r>
          </a:p>
          <a:p>
            <a:pPr marL="0" indent="0">
              <a:buNone/>
            </a:pPr>
            <a:r>
              <a:rPr lang="en-US" b="1" dirty="0"/>
              <a:t>5.05. Ensure realistic quantitative estimates of </a:t>
            </a:r>
            <a:r>
              <a:rPr lang="en-US" b="1" dirty="0" smtClean="0"/>
              <a:t>cost</a:t>
            </a:r>
          </a:p>
          <a:p>
            <a:pPr marL="0" indent="0">
              <a:buNone/>
            </a:pPr>
            <a:r>
              <a:rPr lang="en-US" dirty="0" smtClean="0"/>
              <a:t>		Ensure </a:t>
            </a:r>
            <a:r>
              <a:rPr lang="en-US" dirty="0"/>
              <a:t>realistic quantitative estimates of </a:t>
            </a:r>
            <a:r>
              <a:rPr lang="en-US" dirty="0" smtClean="0"/>
              <a:t>cost, </a:t>
            </a:r>
            <a:r>
              <a:rPr lang="en-US" dirty="0"/>
              <a:t>scheduling, personnel, </a:t>
            </a:r>
            <a:r>
              <a:rPr lang="en-US" dirty="0" smtClean="0"/>
              <a:t>	quality </a:t>
            </a:r>
            <a:r>
              <a:rPr lang="en-US" dirty="0"/>
              <a:t>and outcomes on any project on which they work or propose to </a:t>
            </a:r>
            <a:r>
              <a:rPr lang="en-US" dirty="0" smtClean="0"/>
              <a:t>	work</a:t>
            </a:r>
            <a:r>
              <a:rPr lang="en-US" dirty="0"/>
              <a:t>, and provide an uncertainty assessment of these estimates.</a:t>
            </a:r>
          </a:p>
          <a:p>
            <a:pPr marL="0" indent="0">
              <a:buNone/>
            </a:pPr>
            <a:r>
              <a:rPr lang="en-US" b="1" dirty="0"/>
              <a:t>5.06. </a:t>
            </a:r>
            <a:r>
              <a:rPr lang="en-US" b="1" dirty="0" smtClean="0"/>
              <a:t>Provide accurate description of employment</a:t>
            </a:r>
          </a:p>
          <a:p>
            <a:pPr marL="0" indent="0">
              <a:buNone/>
            </a:pPr>
            <a:r>
              <a:rPr lang="en-US" dirty="0" smtClean="0"/>
              <a:t>		Attract </a:t>
            </a:r>
            <a:r>
              <a:rPr lang="en-US" dirty="0"/>
              <a:t>potential software engineers only by full and accurate </a:t>
            </a:r>
            <a:r>
              <a:rPr lang="en-US" dirty="0" smtClean="0"/>
              <a:t>	description </a:t>
            </a:r>
            <a:r>
              <a:rPr lang="en-US" dirty="0"/>
              <a:t>of the conditions of employment.</a:t>
            </a:r>
          </a:p>
        </p:txBody>
      </p:sp>
    </p:spTree>
    <p:extLst>
      <p:ext uri="{BB962C8B-B14F-4D97-AF65-F5344CB8AC3E}">
        <p14:creationId xmlns:p14="http://schemas.microsoft.com/office/powerpoint/2010/main" val="226108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484311" y="640081"/>
            <a:ext cx="1066865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50977"/>
            <a:ext cx="10018713" cy="48402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5.07. Offer fair and just remuneration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5.08. Not unjustly prevent someone from taking a position for which that person is suitably qualified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5.09. </a:t>
            </a:r>
            <a:r>
              <a:rPr lang="en-US" b="1" dirty="0"/>
              <a:t>Ensure that there is a fair </a:t>
            </a:r>
            <a:r>
              <a:rPr lang="en-US" b="1" dirty="0" smtClean="0"/>
              <a:t>agreement of intellectual property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Ensure that there is a fair </a:t>
            </a:r>
            <a:r>
              <a:rPr lang="en-US" dirty="0" smtClean="0"/>
              <a:t>agreement concerning </a:t>
            </a:r>
            <a:r>
              <a:rPr lang="en-US" dirty="0"/>
              <a:t>ownership of any software, processes, research, writing, or other intellectual property to which a software engineer has contributed.</a:t>
            </a:r>
          </a:p>
        </p:txBody>
      </p:sp>
    </p:spTree>
    <p:extLst>
      <p:ext uri="{BB962C8B-B14F-4D97-AF65-F5344CB8AC3E}">
        <p14:creationId xmlns:p14="http://schemas.microsoft.com/office/powerpoint/2010/main" val="26970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423481" cy="3566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79577"/>
            <a:ext cx="10018713" cy="4611624"/>
          </a:xfrm>
        </p:spPr>
        <p:txBody>
          <a:bodyPr/>
          <a:lstStyle/>
          <a:p>
            <a:r>
              <a:rPr lang="en-US" b="1" dirty="0"/>
              <a:t>5.10. Provide for due process in hearing charges of violation of an employer’s policy or of this Code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5.11. Not ask a software engineer to do anything inconsistent with this Code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/>
              <a:t>5.12. Not punish anyone for expressing ethical concerns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280005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647" y="4690872"/>
            <a:ext cx="10018713" cy="17525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484311" y="5791200"/>
            <a:ext cx="88458" cy="106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47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269</TotalTime>
  <Words>391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Management principal of ACM/IEEE</vt:lpstr>
      <vt:lpstr>Principle 5: MANAGEMENT</vt:lpstr>
      <vt:lpstr>Should provide:</vt:lpstr>
      <vt:lpstr> </vt:lpstr>
      <vt:lpstr> </vt:lpstr>
      <vt:lpstr> </vt:lpstr>
      <vt:lpstr>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principal of ACM/IEEE</dc:title>
  <dc:creator>Abdul Mueed</dc:creator>
  <cp:lastModifiedBy>Abdul Mueed</cp:lastModifiedBy>
  <cp:revision>10</cp:revision>
  <dcterms:created xsi:type="dcterms:W3CDTF">2023-11-03T00:54:13Z</dcterms:created>
  <dcterms:modified xsi:type="dcterms:W3CDTF">2023-11-03T06:46:17Z</dcterms:modified>
</cp:coreProperties>
</file>