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3529-7FAF-4519-8B17-99339D47629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7E7F-8C1E-48E7-8AA1-5E47E7D4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3529-7FAF-4519-8B17-99339D47629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7E7F-8C1E-48E7-8AA1-5E47E7D4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0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3529-7FAF-4519-8B17-99339D47629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7E7F-8C1E-48E7-8AA1-5E47E7D4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3529-7FAF-4519-8B17-99339D47629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7E7F-8C1E-48E7-8AA1-5E47E7D4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9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3529-7FAF-4519-8B17-99339D47629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7E7F-8C1E-48E7-8AA1-5E47E7D4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3529-7FAF-4519-8B17-99339D47629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7E7F-8C1E-48E7-8AA1-5E47E7D4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3529-7FAF-4519-8B17-99339D47629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7E7F-8C1E-48E7-8AA1-5E47E7D4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2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3529-7FAF-4519-8B17-99339D47629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7E7F-8C1E-48E7-8AA1-5E47E7D4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7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3529-7FAF-4519-8B17-99339D47629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7E7F-8C1E-48E7-8AA1-5E47E7D4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5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3529-7FAF-4519-8B17-99339D47629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7E7F-8C1E-48E7-8AA1-5E47E7D4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3529-7FAF-4519-8B17-99339D47629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7E7F-8C1E-48E7-8AA1-5E47E7D4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0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33529-7FAF-4519-8B17-99339D47629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27E7F-8C1E-48E7-8AA1-5E47E7D4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5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93" y="1110730"/>
            <a:ext cx="11037916" cy="495756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002060"/>
                </a:solidFill>
              </a:rPr>
              <a:t>NAME                                                    FAWADULLAH</a:t>
            </a:r>
          </a:p>
          <a:p>
            <a:pPr marL="0" indent="0" algn="ctr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	ROLL NO					16 (3789)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	TOPIC 	</a:t>
            </a:r>
            <a:r>
              <a:rPr lang="en-US" sz="2400" dirty="0">
                <a:solidFill>
                  <a:srgbClr val="002060"/>
                </a:solidFill>
              </a:rPr>
              <a:t>                  ACM COE </a:t>
            </a:r>
            <a:r>
              <a:rPr lang="en-US" sz="2400" dirty="0" smtClean="0">
                <a:solidFill>
                  <a:srgbClr val="002060"/>
                </a:solidFill>
              </a:rPr>
              <a:t>OF ETHICS OF </a:t>
            </a:r>
            <a:r>
              <a:rPr lang="en-US" sz="2400" dirty="0">
                <a:solidFill>
                  <a:srgbClr val="002060"/>
                </a:solidFill>
              </a:rPr>
              <a:t>S</a:t>
            </a:r>
            <a:r>
              <a:rPr lang="en-AU" sz="2400" dirty="0">
                <a:solidFill>
                  <a:srgbClr val="002060"/>
                </a:solidFill>
              </a:rPr>
              <a:t>/W ENGNR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FF0000"/>
                </a:solidFill>
              </a:rPr>
              <a:t>PRODUCT</a:t>
            </a:r>
            <a:r>
              <a:rPr lang="en-US" sz="2000" b="1" dirty="0"/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           SUBJECT 			       PROFESSIONAL PRACTICES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2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lgerian" panose="04020705040A02060702" pitchFamily="82" charset="0"/>
              </a:rPr>
              <a:t>ACM CODE OF ETHICS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PUBLIC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CLIENT </a:t>
            </a:r>
            <a:r>
              <a:rPr lang="en-US" sz="2000" dirty="0"/>
              <a:t>AND EMPLOYER 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600" b="1" dirty="0" smtClean="0">
                <a:solidFill>
                  <a:srgbClr val="C00000"/>
                </a:solidFill>
              </a:rPr>
              <a:t>PRODUCT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JUDGMENT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PROFESSION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COLLEAGUES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SELF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96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433" y="-74670"/>
            <a:ext cx="9144000" cy="2387600"/>
          </a:xfrm>
        </p:spPr>
        <p:txBody>
          <a:bodyPr/>
          <a:lstStyle/>
          <a:p>
            <a:r>
              <a:rPr lang="en-US" dirty="0"/>
              <a:t>PRODUCT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engineers shall ensure that their products and related modifications meet the highest professional standards possible. In particular, software engineers shall, as appropriate: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6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66" y="149630"/>
            <a:ext cx="11967555" cy="6425738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Striving for High Quality, Cost, and Schedule</a:t>
            </a:r>
            <a:r>
              <a:rPr lang="en-US" dirty="0"/>
              <a:t>:</a:t>
            </a:r>
          </a:p>
          <a:p>
            <a:pPr lvl="0"/>
            <a:r>
              <a:rPr lang="en-US" sz="2400" dirty="0"/>
              <a:t>Software engineers should aim for high-quality products while considering cost and schedule constraints.</a:t>
            </a:r>
          </a:p>
          <a:p>
            <a:pPr lvl="0"/>
            <a:r>
              <a:rPr lang="en-US" sz="2400" dirty="0"/>
              <a:t>Clear tradeoffs should be communicated and accepted by employers, clients, users, and the public</a:t>
            </a:r>
            <a:r>
              <a:rPr lang="en-US" sz="2400" dirty="0" smtClean="0"/>
              <a:t>.</a:t>
            </a:r>
            <a:endParaRPr lang="en-US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Establishing Proper and Achievable Goals</a:t>
            </a:r>
            <a:r>
              <a:rPr lang="en-US" dirty="0"/>
              <a:t>:</a:t>
            </a:r>
          </a:p>
          <a:p>
            <a:pPr lvl="0"/>
            <a:r>
              <a:rPr lang="en-US" sz="2400" dirty="0"/>
              <a:t>Software engineers should define realistic goals and objectives for each project they work on or propose.</a:t>
            </a:r>
          </a:p>
          <a:p>
            <a:pPr lvl="0"/>
            <a:r>
              <a:rPr lang="en-US" sz="2400" dirty="0"/>
              <a:t>The goals should be attainable within the given constraints</a:t>
            </a:r>
            <a:r>
              <a:rPr lang="en-US" dirty="0" smtClean="0"/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 smtClean="0"/>
              <a:t>Addressing Ethical, Economic, Cultural, Legal, and Environmental Issues:</a:t>
            </a:r>
          </a:p>
          <a:p>
            <a:pPr lvl="0"/>
            <a:r>
              <a:rPr lang="en-US" sz="2400" dirty="0" smtClean="0"/>
              <a:t>Software </a:t>
            </a:r>
            <a:r>
              <a:rPr lang="en-US" sz="2400" dirty="0"/>
              <a:t>engineers must identify, define, and address various issues related to their work projects.</a:t>
            </a:r>
          </a:p>
          <a:p>
            <a:pPr lvl="0"/>
            <a:r>
              <a:rPr lang="en-US" sz="2400" dirty="0"/>
              <a:t>This includes ethical considerations, economic factors, cultural implications, legal requirements, and environmental impacts.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52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Ensuring Qualification and Competence:</a:t>
            </a:r>
          </a:p>
          <a:p>
            <a:pPr lvl="0"/>
            <a:r>
              <a:rPr lang="en-US" sz="2400" dirty="0"/>
              <a:t>Software engineers should have the necessary qualifications, including education, training, and experience, to undertake a project.</a:t>
            </a:r>
          </a:p>
          <a:p>
            <a:pPr lvl="0"/>
            <a:r>
              <a:rPr lang="en-US" sz="2400" dirty="0"/>
              <a:t>They must ensure they possess the appropriate skills and knowledge to deliver successful outcomes.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Choosing Appropriate Methods and Standards:</a:t>
            </a:r>
          </a:p>
          <a:p>
            <a:pPr lvl="0"/>
            <a:r>
              <a:rPr lang="en-US" sz="2400" dirty="0"/>
              <a:t>Software engineers should utilize suitable methods and professional standards for each project</a:t>
            </a:r>
            <a:r>
              <a:rPr lang="en-US" sz="2400" dirty="0" smtClean="0"/>
              <a:t>.</a:t>
            </a:r>
            <a:endParaRPr lang="en-US" sz="24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/>
              <a:t>Understanding Software Specifications:</a:t>
            </a:r>
          </a:p>
          <a:p>
            <a:pPr lvl="0"/>
            <a:r>
              <a:rPr lang="en-US" sz="2400" dirty="0"/>
              <a:t>Software engineers should make efforts to fully comprehend the specifications of the software </a:t>
            </a:r>
          </a:p>
          <a:p>
            <a:r>
              <a:rPr lang="en-US" sz="2400" dirty="0"/>
              <a:t>A clear understanding of requirements is crucial for delivering accurate and effective solutions</a:t>
            </a:r>
            <a:r>
              <a:rPr lang="en-US" sz="2400" dirty="0" smtClean="0"/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b="1" dirty="0"/>
              <a:t>Documenting Specifications and Obtaining Approvals:</a:t>
            </a:r>
          </a:p>
          <a:p>
            <a:pPr lvl="0"/>
            <a:r>
              <a:rPr lang="en-US" sz="2400" dirty="0"/>
              <a:t>Software engineers must ensure that software specifications are well-documented, meeting user requirements and obtaining the necessary approvals.</a:t>
            </a:r>
          </a:p>
          <a:p>
            <a:pPr lvl="0"/>
            <a:r>
              <a:rPr lang="en-US" sz="2400" dirty="0"/>
              <a:t>Proper documentation helps in maintaining clarity and transparency throughout the development process.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2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b="1" dirty="0" smtClean="0"/>
              <a:t>Providing Realistic Estimates and Uncertainty Assessment:</a:t>
            </a:r>
          </a:p>
          <a:p>
            <a:pPr lvl="0"/>
            <a:r>
              <a:rPr lang="en-US" sz="2600" dirty="0" smtClean="0"/>
              <a:t>Software engineers should provide realistic quantitative estimates for factors such as cost, scheduling, personnel, quality, and outcomes.</a:t>
            </a:r>
          </a:p>
          <a:p>
            <a:pPr lvl="0"/>
            <a:r>
              <a:rPr lang="en-US" sz="2600" dirty="0" smtClean="0"/>
              <a:t>Additionally, they should include an assessment of uncertainties associated with these estimates.</a:t>
            </a:r>
            <a:endParaRPr lang="en-US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 smtClean="0"/>
              <a:t> Testing</a:t>
            </a:r>
            <a:r>
              <a:rPr lang="en-US" b="1" dirty="0"/>
              <a:t>, Debugging, and Review:</a:t>
            </a:r>
          </a:p>
          <a:p>
            <a:pPr lvl="0"/>
            <a:r>
              <a:rPr lang="en-US" sz="2600" dirty="0"/>
              <a:t>Software engineers are responsible for conducting adequate testing, debugging, and review of the software and related documents.</a:t>
            </a:r>
          </a:p>
          <a:p>
            <a:pPr lvl="0"/>
            <a:r>
              <a:rPr lang="en-US" sz="2600" dirty="0"/>
              <a:t>Thorough testing helps identify and rectify issues, ensuring a robust and reliable product</a:t>
            </a:r>
            <a:r>
              <a:rPr lang="en-US" sz="2600" dirty="0" smtClean="0"/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 smtClean="0"/>
              <a:t> Comprehensive </a:t>
            </a:r>
            <a:r>
              <a:rPr lang="en-US" b="1" dirty="0"/>
              <a:t>Documentation:</a:t>
            </a:r>
          </a:p>
          <a:p>
            <a:pPr lvl="0"/>
            <a:r>
              <a:rPr lang="en-US" sz="2600" dirty="0"/>
              <a:t>Software engineers should create and maintain comprehensive documentation throughout the project.</a:t>
            </a:r>
          </a:p>
          <a:p>
            <a:pPr lvl="0"/>
            <a:r>
              <a:rPr lang="en-US" sz="2600" dirty="0"/>
              <a:t>This includes documenting significant problems encountered and the solutions adopted, facilitating knowledge sharing and future maintenance.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4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126"/>
            <a:ext cx="12192000" cy="6774873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b="1" dirty="0" smtClean="0"/>
              <a:t>Respecting Privacy:</a:t>
            </a:r>
          </a:p>
          <a:p>
            <a:pPr lvl="0"/>
            <a:r>
              <a:rPr lang="en-US" sz="2400" dirty="0" smtClean="0"/>
              <a:t>Software engineers must develop software and related documents that respect the privacy of individuals affected by the software.</a:t>
            </a:r>
          </a:p>
          <a:p>
            <a:pPr lvl="0"/>
            <a:r>
              <a:rPr lang="en-US" sz="2400" dirty="0" smtClean="0"/>
              <a:t>Privacy considerations should be integrated into the design and implementation process.</a:t>
            </a:r>
            <a:r>
              <a:rPr lang="en-US" sz="2400" b="1" dirty="0" smtClean="0"/>
              <a:t>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 smtClean="0"/>
              <a:t>Ethical </a:t>
            </a:r>
            <a:r>
              <a:rPr lang="en-US" b="1" dirty="0"/>
              <a:t>and Authorized Data Usage</a:t>
            </a:r>
            <a:r>
              <a:rPr lang="en-US" b="1" dirty="0" smtClean="0"/>
              <a:t>:</a:t>
            </a:r>
            <a:endParaRPr lang="en-US" b="1" dirty="0"/>
          </a:p>
          <a:p>
            <a:pPr lvl="0"/>
            <a:r>
              <a:rPr lang="en-US" sz="2000" dirty="0"/>
              <a:t>Software engineers should use accurate data obtained through ethical and lawful means.</a:t>
            </a:r>
          </a:p>
          <a:p>
            <a:pPr lvl="0"/>
            <a:r>
              <a:rPr lang="en-US" sz="2000" dirty="0"/>
              <a:t>Data should be used only in authorized ways, respecting privacy, security, and legal requirements.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 smtClean="0"/>
              <a:t> Maintaining </a:t>
            </a:r>
            <a:r>
              <a:rPr lang="en-US" b="1" dirty="0"/>
              <a:t>Data Integrity:</a:t>
            </a:r>
          </a:p>
          <a:p>
            <a:pPr lvl="0"/>
            <a:r>
              <a:rPr lang="en-US" sz="2000" dirty="0"/>
              <a:t>Software engineers should be mindful of maintaining the integrity of data, being aware of outdated or flawed occurrences.</a:t>
            </a:r>
          </a:p>
          <a:p>
            <a:pPr lvl="0"/>
            <a:r>
              <a:rPr lang="en-US" sz="2000" dirty="0"/>
              <a:t>Regular data validation and verification processes should be implemented to ensure data accuracy and reliability.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 smtClean="0"/>
              <a:t> Professionalism </a:t>
            </a:r>
            <a:r>
              <a:rPr lang="en-US" b="1" dirty="0"/>
              <a:t>in Software Maintenance:</a:t>
            </a:r>
          </a:p>
          <a:p>
            <a:pPr lvl="0"/>
            <a:r>
              <a:rPr lang="en-US" sz="2000" dirty="0"/>
              <a:t>All forms of software maintenance should be treated with the same level of professionalism as new development.</a:t>
            </a:r>
          </a:p>
          <a:p>
            <a:pPr lvl="0"/>
            <a:r>
              <a:rPr lang="en-US" sz="2000" dirty="0"/>
              <a:t>Ongoing maintenance activities are essential for preserving software quality and addressing evolving needs.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473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Adhering to these professional standards and ethical guidelines helps software engineers in delivering high-quality products that meet user requirements, respect privacy, and consider various societal and environmental factors. By following these principles, software engineers can contribute to a positive and sustainable impact on the software industry and society as a whole.</a:t>
            </a:r>
          </a:p>
        </p:txBody>
      </p:sp>
    </p:spTree>
    <p:extLst>
      <p:ext uri="{BB962C8B-B14F-4D97-AF65-F5344CB8AC3E}">
        <p14:creationId xmlns:p14="http://schemas.microsoft.com/office/powerpoint/2010/main" val="371267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663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ACM CODE OF ETHICS</vt:lpstr>
      <vt:lpstr>PRODUCT</vt:lpstr>
      <vt:lpstr>PowerPoint Presentation</vt:lpstr>
      <vt:lpstr>PowerPoint Presentation</vt:lpstr>
      <vt:lpstr>PowerPoint Presentation</vt:lpstr>
      <vt:lpstr>PowerPoint Presentation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saeed rahman</dc:creator>
  <cp:lastModifiedBy>saeed rahman</cp:lastModifiedBy>
  <cp:revision>16</cp:revision>
  <dcterms:created xsi:type="dcterms:W3CDTF">2023-10-31T09:20:07Z</dcterms:created>
  <dcterms:modified xsi:type="dcterms:W3CDTF">2023-11-02T03:35:52Z</dcterms:modified>
</cp:coreProperties>
</file>