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2" r:id="rId5"/>
    <p:sldId id="321" r:id="rId6"/>
    <p:sldId id="326" r:id="rId7"/>
    <p:sldId id="327" r:id="rId8"/>
    <p:sldId id="267" r:id="rId9"/>
    <p:sldId id="325" r:id="rId10"/>
    <p:sldId id="296" r:id="rId11"/>
    <p:sldId id="308" r:id="rId12"/>
    <p:sldId id="309" r:id="rId13"/>
    <p:sldId id="310" r:id="rId14"/>
    <p:sldId id="311" r:id="rId15"/>
    <p:sldId id="315" r:id="rId16"/>
    <p:sldId id="280" r:id="rId17"/>
    <p:sldId id="307" r:id="rId18"/>
    <p:sldId id="317" r:id="rId19"/>
    <p:sldId id="320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7D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77B67-7F50-44A8-AAD4-D3587007B0A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C668-24BB-4642-BC3E-67B59FEC3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AC668-24BB-4642-BC3E-67B59FEC3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7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83D2-8AC5-47EE-BDE0-786F2557DF8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BA45-F0A3-47CD-96B6-A6E3228A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o.gov.uk/d-find-product.htm" TargetMode="External"/><Relationship Id="rId2" Type="http://schemas.openxmlformats.org/officeDocument/2006/relationships/hyperlink" Target="https://www.gov.uk/search-for-tradema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3581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b="1" spc="50" dirty="0" smtClean="0">
                <a:ln w="11430"/>
                <a:solidFill>
                  <a:srgbClr val="0000CC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Intellectual property &amp; copyright </a:t>
            </a:r>
            <a:endParaRPr lang="en-US" sz="8000" b="1" spc="50" dirty="0">
              <a:ln w="11430"/>
              <a:solidFill>
                <a:srgbClr val="0000CC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572000"/>
            <a:ext cx="6400800" cy="1371600"/>
          </a:xfrm>
        </p:spPr>
        <p:txBody>
          <a:bodyPr/>
          <a:lstStyle/>
          <a:p>
            <a:r>
              <a:rPr lang="en-US" dirty="0" smtClean="0">
                <a:solidFill>
                  <a:srgbClr val="1247DE"/>
                </a:solidFill>
              </a:rPr>
              <a:t>  Abdal Ahmad </a:t>
            </a:r>
          </a:p>
          <a:p>
            <a:r>
              <a:rPr lang="en-US" dirty="0" smtClean="0">
                <a:solidFill>
                  <a:srgbClr val="1247DE"/>
                </a:solidFill>
              </a:rPr>
              <a:t> </a:t>
            </a:r>
            <a:endParaRPr lang="en-US" dirty="0">
              <a:solidFill>
                <a:srgbClr val="1247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Types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of Intellectual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Copyrights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Trademarks &amp; </a:t>
            </a:r>
            <a:r>
              <a:rPr lang="en-US" altLang="en-US" dirty="0" err="1">
                <a:ea typeface="ＭＳ Ｐゴシック" panose="020B0600070205080204" pitchFamily="34" charset="-128"/>
              </a:rPr>
              <a:t>Servicemarks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Trade Secrets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Patents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1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Copyrights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/>
              <a:t>Scope</a:t>
            </a:r>
            <a:r>
              <a:rPr lang="en-US" altLang="en-US" dirty="0"/>
              <a:t>: Copyright can apply to any “</a:t>
            </a:r>
            <a:r>
              <a:rPr lang="en-US" altLang="en-US" b="1" dirty="0">
                <a:solidFill>
                  <a:srgbClr val="FF0000"/>
                </a:solidFill>
              </a:rPr>
              <a:t>original work of authorship</a:t>
            </a:r>
            <a:r>
              <a:rPr lang="en-US" altLang="en-US" dirty="0"/>
              <a:t>” that is “</a:t>
            </a:r>
            <a:r>
              <a:rPr lang="en-US" altLang="en-US" dirty="0">
                <a:solidFill>
                  <a:srgbClr val="FF0000"/>
                </a:solidFill>
              </a:rPr>
              <a:t>fixed in any tangible medium of expression.” 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ea typeface="ＭＳ Ｐゴシック" panose="020B0600070205080204" pitchFamily="34" charset="-128"/>
              </a:rPr>
              <a:t>protection of ideas in tangible form</a:t>
            </a:r>
            <a:endParaRPr lang="en-GB" altLang="en-US" dirty="0"/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4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Copyrights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Works of authorship include: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Literary works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Musical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Dramatic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Pantomimes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Pictorial, graphic, sculptural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Motion pictures, other audiovisual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Sound recordings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Architectural works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55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Books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Sheet music, Recordings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Photographs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Paintings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Software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Company brochures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Website content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Copyrights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Copyright holder owns the EXCLUSIVE right: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reproduce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prepare derivative works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distribute copies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publicly perform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publicly display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30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When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does Copyright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>
                <a:solidFill>
                  <a:srgbClr val="FF0000"/>
                </a:solidFill>
              </a:rPr>
              <a:t>Automatic Protection</a:t>
            </a:r>
            <a:r>
              <a:rPr lang="en-US" altLang="en-US" i="1" dirty="0"/>
              <a:t>:</a:t>
            </a:r>
            <a:r>
              <a:rPr lang="en-US" altLang="en-US" dirty="0"/>
              <a:t> As soon as you create an “original” work that is “fixed,” you get copyright protection automatically.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i="1" dirty="0"/>
              <a:t>Copyright Notice:</a:t>
            </a:r>
            <a:r>
              <a:rPr lang="en-US" altLang="en-US" dirty="0"/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Notice lets others know work is protected by copyright and identifies copyright owner and date of publication.</a:t>
            </a:r>
          </a:p>
          <a:p>
            <a:pPr>
              <a:lnSpc>
                <a:spcPct val="80000"/>
              </a:lnSpc>
            </a:pPr>
            <a:r>
              <a:rPr lang="en-US" altLang="en-US" i="1" dirty="0" smtClean="0"/>
              <a:t>Copyright </a:t>
            </a:r>
            <a:r>
              <a:rPr lang="en-US" altLang="en-US" i="1" dirty="0"/>
              <a:t>Registration:</a:t>
            </a:r>
            <a:r>
              <a:rPr lang="en-US" altLang="en-US" dirty="0"/>
              <a:t> No longer must be registered with the U.S. Copyright Office to be protected, but does provide some legal and practical benefits.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99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Statute of Anne passed (1709)</a:t>
            </a:r>
          </a:p>
          <a:p>
            <a:r>
              <a:rPr lang="en-US" dirty="0" smtClean="0"/>
              <a:t>Argued that copyright is a true property right like houses and estates </a:t>
            </a:r>
          </a:p>
          <a:p>
            <a:r>
              <a:rPr lang="en-US" dirty="0" smtClean="0"/>
              <a:t>Term: 14 years sole right of printing </a:t>
            </a:r>
          </a:p>
          <a:p>
            <a:r>
              <a:rPr lang="en-US" dirty="0" smtClean="0"/>
              <a:t>Us Copyright act 1790(inspired by Anne 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History of copyright</a:t>
            </a:r>
            <a:b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fr-FR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U.S</a:t>
            </a:r>
            <a:r>
              <a:rPr lang="fr-FR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Constitution</a:t>
            </a:r>
            <a:br>
              <a:rPr lang="fr-FR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fr-FR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Article 1, Section 8, Clause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dirty="0"/>
              <a:t>The Congress shall have power….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To promote the Progress of Science and useful Arts,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by securing for limited Times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to Authors and Inventors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the exclusive Right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to their respective Writings and Discoveries.</a:t>
            </a:r>
            <a:endParaRPr lang="en-US" altLang="en-US" b="1" dirty="0"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Copyright act in Pakistan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Copyright Act, </a:t>
            </a:r>
            <a:r>
              <a:rPr lang="en-US" dirty="0" smtClean="0"/>
              <a:t>1911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Copyright </a:t>
            </a:r>
            <a:r>
              <a:rPr lang="en-US" dirty="0"/>
              <a:t>Ordinance </a:t>
            </a:r>
            <a:r>
              <a:rPr lang="en-US" dirty="0" smtClean="0"/>
              <a:t>1962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Copyright </a:t>
            </a:r>
            <a:r>
              <a:rPr lang="en-US" dirty="0"/>
              <a:t>Ordinance </a:t>
            </a:r>
            <a:r>
              <a:rPr lang="en-US" dirty="0" smtClean="0"/>
              <a:t>1962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Amendment 1992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Copyright </a:t>
            </a:r>
            <a:r>
              <a:rPr lang="en-US" dirty="0"/>
              <a:t>Ordinance </a:t>
            </a:r>
            <a:r>
              <a:rPr lang="en-US" dirty="0" smtClean="0"/>
              <a:t>1962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Amendment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According to the Copyright Ordinance 1962, copyright </a:t>
            </a:r>
            <a:r>
              <a:rPr lang="en-US" dirty="0" smtClean="0"/>
              <a:t>is a </a:t>
            </a:r>
            <a:r>
              <a:rPr lang="en-US" dirty="0"/>
              <a:t>set of exclusive rights granted to the owner for a </a:t>
            </a:r>
            <a:r>
              <a:rPr lang="en-US" dirty="0" err="1"/>
              <a:t>limitedtime</a:t>
            </a:r>
            <a:r>
              <a:rPr lang="en-US" dirty="0"/>
              <a:t> to protect the particular form, way or manner </a:t>
            </a:r>
            <a:r>
              <a:rPr lang="en-US" dirty="0" err="1"/>
              <a:t>inwhich</a:t>
            </a:r>
            <a:r>
              <a:rPr lang="en-US" dirty="0"/>
              <a:t> an idea or information is expressed.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1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Intellectual </a:t>
            </a:r>
            <a:r>
              <a:rPr lang="en-US" sz="5400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property &amp; </a:t>
            </a:r>
            <a:r>
              <a:rPr lang="en-US" sz="5400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IPR 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BE0F34"/>
              </a:buClr>
            </a:pPr>
            <a:r>
              <a:rPr lang="en-GB" altLang="en-US" sz="2800" b="1" dirty="0">
                <a:solidFill>
                  <a:srgbClr val="002147"/>
                </a:solidFill>
                <a:latin typeface="Calibri" panose="020F0502020204030204" pitchFamily="34" charset="0"/>
              </a:rPr>
              <a:t>Intellectual Property (IP)</a:t>
            </a:r>
            <a:r>
              <a:rPr lang="en-GB" altLang="en-US" sz="2800" dirty="0">
                <a:solidFill>
                  <a:srgbClr val="595959"/>
                </a:solidFill>
                <a:latin typeface="Calibri" panose="020F0502020204030204" pitchFamily="34" charset="0"/>
              </a:rPr>
              <a:t> is ideas, information and knowledge;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BE0F34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595959"/>
                </a:solidFill>
                <a:latin typeface="Calibri" panose="020F0502020204030204" pitchFamily="34" charset="0"/>
              </a:rPr>
              <a:t>“</a:t>
            </a:r>
            <a:r>
              <a:rPr lang="en-GB" altLang="en-US" b="1" dirty="0">
                <a:solidFill>
                  <a:srgbClr val="002147"/>
                </a:solidFill>
                <a:latin typeface="Calibri" panose="020F0502020204030204" pitchFamily="34" charset="0"/>
              </a:rPr>
              <a:t>Intellectual</a:t>
            </a:r>
            <a:r>
              <a:rPr lang="en-GB" altLang="en-US" dirty="0">
                <a:solidFill>
                  <a:srgbClr val="595959"/>
                </a:solidFill>
                <a:latin typeface="Calibri" panose="020F0502020204030204" pitchFamily="34" charset="0"/>
              </a:rPr>
              <a:t>” because it is creative output; and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BE0F34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595959"/>
                </a:solidFill>
                <a:latin typeface="Calibri" panose="020F0502020204030204" pitchFamily="34" charset="0"/>
              </a:rPr>
              <a:t>“</a:t>
            </a:r>
            <a:r>
              <a:rPr lang="en-GB" altLang="en-US" b="1" dirty="0">
                <a:solidFill>
                  <a:srgbClr val="002147"/>
                </a:solidFill>
                <a:latin typeface="Calibri" panose="020F0502020204030204" pitchFamily="34" charset="0"/>
              </a:rPr>
              <a:t>Property</a:t>
            </a:r>
            <a:r>
              <a:rPr lang="en-GB" altLang="en-US" dirty="0">
                <a:solidFill>
                  <a:srgbClr val="595959"/>
                </a:solidFill>
                <a:latin typeface="Calibri" panose="020F0502020204030204" pitchFamily="34" charset="0"/>
              </a:rPr>
              <a:t>” because it is viewed as a tradable </a:t>
            </a:r>
            <a:r>
              <a:rPr lang="en-GB" altLang="en-US" dirty="0" smtClean="0">
                <a:solidFill>
                  <a:srgbClr val="595959"/>
                </a:solidFill>
                <a:latin typeface="Calibri" panose="020F0502020204030204" pitchFamily="34" charset="0"/>
              </a:rPr>
              <a:t>commodity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>
                <a:srgbClr val="BE0F34"/>
              </a:buClr>
              <a:buNone/>
            </a:pPr>
            <a:endParaRPr lang="en-GB" altLang="en-US" sz="1600" dirty="0" smtClean="0">
              <a:solidFill>
                <a:srgbClr val="595959"/>
              </a:solidFill>
              <a:latin typeface="Calibri" panose="020F0502020204030204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>
                <a:srgbClr val="BE0F34"/>
              </a:buClr>
              <a:buNone/>
            </a:pPr>
            <a:endParaRPr lang="en-GB" altLang="en-US" sz="1600" dirty="0">
              <a:solidFill>
                <a:srgbClr val="595959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BE0F34"/>
              </a:buClr>
            </a:pPr>
            <a:endParaRPr lang="en-GB" altLang="en-US" sz="2000" dirty="0">
              <a:solidFill>
                <a:srgbClr val="595959"/>
              </a:solidFill>
              <a:latin typeface="Calibri" panose="020F0502020204030204" pitchFamily="34" charset="0"/>
            </a:endParaRP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>
                <a:srgbClr val="BE0F34"/>
              </a:buClr>
              <a:buNone/>
            </a:pPr>
            <a:endParaRPr lang="en-GB" altLang="en-US" sz="1600" dirty="0" smtClean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8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Intellectual </a:t>
            </a:r>
            <a:r>
              <a:rPr lang="en-US" b="1" spc="50" dirty="0" err="1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Porperty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b="1" dirty="0"/>
              <a:t>Intellectual property </a:t>
            </a:r>
            <a:r>
              <a:rPr lang="en-US" dirty="0"/>
              <a:t>(IP) refers to creations of the mind: inventions, literary and artistic works, and symbols, names, images, and designs used in commerce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477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dirty="0"/>
              <a:t>Intellectual Property </a:t>
            </a:r>
            <a:r>
              <a:rPr lang="en-US" sz="2800" dirty="0"/>
              <a:t>is divided into two categories: </a:t>
            </a:r>
          </a:p>
          <a:p>
            <a:pPr marL="0" indent="0">
              <a:buNone/>
              <a:defRPr/>
            </a:pPr>
            <a:r>
              <a:rPr lang="en-US" sz="2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Copyright</a:t>
            </a:r>
          </a:p>
          <a:p>
            <a:pPr marL="0" indent="0"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Industrial </a:t>
            </a:r>
            <a:r>
              <a:rPr lang="en-US" altLang="en-US" sz="2800" dirty="0" smtClean="0"/>
              <a:t>Property</a:t>
            </a:r>
            <a:endParaRPr lang="en-US" alt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800" dirty="0" smtClean="0"/>
              <a:t>Trademarks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800" dirty="0" smtClean="0"/>
              <a:t>Patent</a:t>
            </a:r>
            <a:endParaRPr lang="en-US" alt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800" dirty="0" smtClean="0"/>
              <a:t>Industrial </a:t>
            </a:r>
            <a:r>
              <a:rPr lang="en-US" altLang="en-US" sz="2800" dirty="0"/>
              <a:t>designs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800" dirty="0" smtClean="0"/>
              <a:t> </a:t>
            </a:r>
            <a:r>
              <a:rPr lang="en-US" altLang="en-US" sz="2800" dirty="0"/>
              <a:t>Confidential </a:t>
            </a:r>
            <a:r>
              <a:rPr lang="en-US" altLang="en-US" sz="2800" dirty="0" smtClean="0"/>
              <a:t>information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800" dirty="0" smtClean="0"/>
              <a:t>Geographical Indications</a:t>
            </a:r>
            <a:r>
              <a:rPr lang="en-US" sz="2800" dirty="0"/>
              <a:t> 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24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Intellectual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Property Rights (IPR)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6388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defRPr/>
            </a:pPr>
            <a:r>
              <a:rPr lang="en-GB" altLang="en-US" sz="3000" i="1" dirty="0"/>
              <a:t>Intellectual Property (IP) is a means of protecting the results of innovation and creative activity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BE0F34"/>
              </a:buClr>
            </a:pPr>
            <a:r>
              <a:rPr lang="en-GB" altLang="en-US" sz="3000" b="1" dirty="0">
                <a:latin typeface="Calibri" panose="020F0502020204030204" pitchFamily="34" charset="0"/>
              </a:rPr>
              <a:t>Intellectual Property Rights (IPR) </a:t>
            </a:r>
            <a:r>
              <a:rPr lang="en-GB" altLang="en-US" sz="3000" dirty="0">
                <a:latin typeface="Calibri" panose="020F0502020204030204" pitchFamily="34" charset="0"/>
              </a:rPr>
              <a:t>are specific legal rights which protect the owners of IP. 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GB" altLang="en-US" sz="3000" dirty="0" smtClean="0"/>
              <a:t>IP </a:t>
            </a:r>
            <a:r>
              <a:rPr lang="en-GB" altLang="en-US" sz="3000" dirty="0"/>
              <a:t>rights are negative rights.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GB" altLang="en-US" sz="3000" dirty="0"/>
              <a:t>IP rights are territorial.</a:t>
            </a:r>
          </a:p>
          <a:p>
            <a:pPr marL="457200" indent="-457200">
              <a:lnSpc>
                <a:spcPct val="130000"/>
              </a:lnSpc>
              <a:defRPr/>
            </a:pPr>
            <a:r>
              <a:rPr lang="en-GB" altLang="en-US" sz="3000" dirty="0"/>
              <a:t>Intangible assets which can be bought/sold/licensed.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Why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protect 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altLang="en-US" i="1" dirty="0"/>
              <a:t>Stop others using what you’ve created (brand, product or process) without your permission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alt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 smtClean="0"/>
              <a:t>Exclusivity </a:t>
            </a:r>
            <a:r>
              <a:rPr lang="en-GB" altLang="en-US" dirty="0"/>
              <a:t>can demand higher sales prices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Generate income by licensing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Attractive to </a:t>
            </a:r>
            <a:r>
              <a:rPr lang="en-GB" altLang="en-US" dirty="0" smtClean="0"/>
              <a:t>investors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80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009" y="5232644"/>
            <a:ext cx="8208963" cy="792163"/>
          </a:xfrm>
          <a:prstGeom prst="roundRect">
            <a:avLst/>
          </a:prstGeom>
          <a:solidFill>
            <a:srgbClr val="347A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b="1" kern="0" dirty="0">
                <a:solidFill>
                  <a:srgbClr val="002147"/>
                </a:solidFill>
                <a:latin typeface="Calibri" panose="020F0502020204030204"/>
                <a:ea typeface="+mn-ea"/>
              </a:rPr>
              <a:t>Multiple layers </a:t>
            </a:r>
            <a:r>
              <a:rPr lang="en-GB" sz="1800" kern="0" dirty="0">
                <a:solidFill>
                  <a:srgbClr val="002147"/>
                </a:solidFill>
                <a:latin typeface="Calibri" panose="020F0502020204030204"/>
                <a:ea typeface="+mn-ea"/>
              </a:rPr>
              <a:t>of IP protection can be used  simultaneously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3713" y="2208213"/>
            <a:ext cx="1728787" cy="504825"/>
          </a:xfrm>
          <a:prstGeom prst="roundRect">
            <a:avLst/>
          </a:prstGeom>
          <a:solidFill>
            <a:srgbClr val="347A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Patents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3000" y="2208213"/>
            <a:ext cx="2087563" cy="504825"/>
          </a:xfrm>
          <a:prstGeom prst="roundRect">
            <a:avLst/>
          </a:prstGeom>
          <a:solidFill>
            <a:srgbClr val="347A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New inventions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45025" y="2208213"/>
            <a:ext cx="4248150" cy="504825"/>
          </a:xfrm>
          <a:prstGeom prst="roundRect">
            <a:avLst/>
          </a:prstGeom>
          <a:solidFill>
            <a:srgbClr val="347A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Stop others 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from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making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,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selling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, or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using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 the invention</a:t>
            </a:r>
            <a:endParaRPr lang="en-GB" sz="1600" b="1" kern="0" dirty="0">
              <a:solidFill>
                <a:srgbClr val="595959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3713" y="2784475"/>
            <a:ext cx="1728787" cy="503238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Trademark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13000" y="2784475"/>
            <a:ext cx="2087563" cy="503238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Product identifiers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5025" y="2784475"/>
            <a:ext cx="4248150" cy="503238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Stop others from using 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your product names, logos and jingles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9750" y="1746250"/>
            <a:ext cx="1728788" cy="352425"/>
          </a:xfrm>
          <a:prstGeom prst="round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Legal Right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13000" y="1746250"/>
            <a:ext cx="2087563" cy="352425"/>
          </a:xfrm>
          <a:prstGeom prst="round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Applicable to: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45025" y="1746250"/>
            <a:ext cx="4248150" cy="352425"/>
          </a:xfrm>
          <a:prstGeom prst="roundRect">
            <a:avLst/>
          </a:prstGeom>
          <a:solidFill>
            <a:srgbClr val="0021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kern="0" dirty="0">
                <a:solidFill>
                  <a:prstClr val="white"/>
                </a:solidFill>
                <a:latin typeface="Calibri" panose="020F0502020204030204"/>
                <a:ea typeface="+mn-ea"/>
              </a:rPr>
              <a:t>Driver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713" y="3359150"/>
            <a:ext cx="1728787" cy="504825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Registered design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413000" y="3359150"/>
            <a:ext cx="2087563" cy="504825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External appearance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45025" y="3359150"/>
            <a:ext cx="4248150" cy="504825"/>
          </a:xfrm>
          <a:prstGeom prst="roundRect">
            <a:avLst/>
          </a:prstGeom>
          <a:solidFill>
            <a:srgbClr val="347AD8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Stop others using the appearance: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shape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,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packaging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,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patterns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,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colours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 and </a:t>
            </a:r>
            <a:r>
              <a:rPr lang="en-GB" sz="1600" b="1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decorations</a:t>
            </a: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.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3713" y="3935413"/>
            <a:ext cx="1728787" cy="50323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 smtClean="0">
                <a:solidFill>
                  <a:srgbClr val="595959"/>
                </a:solidFill>
                <a:latin typeface="Calibri" panose="020F0502020204030204"/>
                <a:ea typeface="+mn-ea"/>
              </a:rPr>
              <a:t>Know-how       or trade secret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13000" y="3935413"/>
            <a:ext cx="2087563" cy="50323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Information not publically known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45025" y="3935413"/>
            <a:ext cx="4248150" cy="50323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Can be licensed to others  to generate  revenue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3713" y="4510088"/>
            <a:ext cx="1728787" cy="50482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Copyright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413000" y="4510088"/>
            <a:ext cx="2087563" cy="50482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Original creative or artistic forms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645025" y="4510088"/>
            <a:ext cx="4248150" cy="50482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solidFill>
                  <a:srgbClr val="595959"/>
                </a:solidFill>
                <a:latin typeface="Calibri" panose="020F0502020204030204"/>
                <a:ea typeface="+mn-ea"/>
              </a:rPr>
              <a:t>Stop others from using writing and literary works, art, photography, films, TV, music, etc.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396875" y="152400"/>
            <a:ext cx="84963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product or service can be protected in multiple ways</a:t>
            </a:r>
            <a:endParaRPr lang="en-GB" altLang="en-US" dirty="0">
              <a:solidFill>
                <a:srgbClr val="00214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Product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Copyright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code itself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Structure, sequence, organization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Trademark – the name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Patent – the process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Trade Secret – keep the source code secret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Contracts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Assignments – with contributors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Licenses – with users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</a:t>
            </a:r>
            <a:r>
              <a:rPr lang="en-US" b="1" spc="50" dirty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 search for earlier </a:t>
            </a:r>
            <a:r>
              <a:rPr lang="en-US" b="1" spc="50" dirty="0" smtClean="0">
                <a:ln w="11430"/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patents, trade mark,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en-US" dirty="0"/>
              <a:t>Can search for a particular owner, trademark number or particular phrase, for example a certain technology or colour</a:t>
            </a:r>
            <a:endParaRPr lang="en-GB" altLang="en-US" dirty="0" smtClean="0"/>
          </a:p>
          <a:p>
            <a:r>
              <a:rPr lang="en-GB" altLang="en-US" dirty="0" err="1" smtClean="0"/>
              <a:t>Espacenet</a:t>
            </a:r>
            <a:r>
              <a:rPr lang="en-GB" altLang="en-US" dirty="0" smtClean="0"/>
              <a:t> </a:t>
            </a:r>
            <a:r>
              <a:rPr lang="en-GB" altLang="en-US" dirty="0"/>
              <a:t>(Patents) - </a:t>
            </a:r>
            <a:r>
              <a:rPr lang="en-US" altLang="en-US" dirty="0"/>
              <a:t>http://worldwide.espacenet.com/?locale=en_EP</a:t>
            </a:r>
          </a:p>
          <a:p>
            <a:endParaRPr lang="en-GB" altLang="en-US" dirty="0"/>
          </a:p>
          <a:p>
            <a:r>
              <a:rPr lang="en-GB" altLang="en-US" dirty="0"/>
              <a:t>UK IPO (Trade marks) - </a:t>
            </a:r>
            <a:r>
              <a:rPr lang="en-GB" altLang="en-US" dirty="0">
                <a:hlinkClick r:id="rId2"/>
              </a:rPr>
              <a:t>https://www.gov.uk/search-for-trademark</a:t>
            </a:r>
            <a:r>
              <a:rPr lang="en-GB" altLang="en-US" dirty="0"/>
              <a:t> </a:t>
            </a:r>
          </a:p>
          <a:p>
            <a:endParaRPr lang="en-GB" altLang="en-US" dirty="0"/>
          </a:p>
          <a:p>
            <a:r>
              <a:rPr lang="en-GB" altLang="en-US" dirty="0"/>
              <a:t>UK IPO (Designs) - </a:t>
            </a:r>
            <a:r>
              <a:rPr lang="en-GB" altLang="en-US" dirty="0">
                <a:hlinkClick r:id="rId3"/>
              </a:rPr>
              <a:t>https://www.ipo.gov.uk/d-find-product.htm</a:t>
            </a:r>
            <a:r>
              <a:rPr lang="en-GB" altLang="en-US" dirty="0"/>
              <a:t> </a:t>
            </a:r>
          </a:p>
          <a:p>
            <a:endParaRPr lang="en-GB" altLang="en-US" dirty="0"/>
          </a:p>
          <a:p>
            <a:endParaRPr lang="en-GB" altLang="en-US" dirty="0"/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59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677</Words>
  <Application>Microsoft Office PowerPoint</Application>
  <PresentationFormat>On-screen Show (4:3)</PresentationFormat>
  <Paragraphs>131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ＭＳ Ｐゴシック</vt:lpstr>
      <vt:lpstr>Arial</vt:lpstr>
      <vt:lpstr>Calibri</vt:lpstr>
      <vt:lpstr>Courier New</vt:lpstr>
      <vt:lpstr>Times</vt:lpstr>
      <vt:lpstr>Wingdings</vt:lpstr>
      <vt:lpstr>Office Theme</vt:lpstr>
      <vt:lpstr>Intellectual property &amp; copyright </vt:lpstr>
      <vt:lpstr>Intellectual property &amp; IPR </vt:lpstr>
      <vt:lpstr>Intellectual Porperty</vt:lpstr>
      <vt:lpstr>PowerPoint Presentation</vt:lpstr>
      <vt:lpstr>Intellectual Property Rights (IPR)</vt:lpstr>
      <vt:lpstr>Why protect IP?</vt:lpstr>
      <vt:lpstr>PowerPoint Presentation</vt:lpstr>
      <vt:lpstr> Software Product Example</vt:lpstr>
      <vt:lpstr>How to search for earlier patents, trade mark, design</vt:lpstr>
      <vt:lpstr>Types of Intellectual Property</vt:lpstr>
      <vt:lpstr>Copyrights</vt:lpstr>
      <vt:lpstr>Copyrights</vt:lpstr>
      <vt:lpstr>Examples</vt:lpstr>
      <vt:lpstr>Copyrights</vt:lpstr>
      <vt:lpstr>When does Copyright begin?</vt:lpstr>
      <vt:lpstr>History of copyright </vt:lpstr>
      <vt:lpstr>U.S. Constitution Article 1, Section 8, Clause 8</vt:lpstr>
      <vt:lpstr>Copyright act in Pakistan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Abdal Ahmad</cp:lastModifiedBy>
  <cp:revision>60</cp:revision>
  <dcterms:created xsi:type="dcterms:W3CDTF">2023-09-20T17:16:25Z</dcterms:created>
  <dcterms:modified xsi:type="dcterms:W3CDTF">2023-11-17T06:34:46Z</dcterms:modified>
</cp:coreProperties>
</file>