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CE4D90-CDF5-FFBF-EFAB-D8B13CC25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752B861-53A0-C155-E80B-21E906180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E21EC7B-6A18-30EF-8A57-4A3FBDB1900B}"/>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F0C634B8-9DE6-8744-6265-D1B111599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BF4C78-E926-DB82-F5B0-0DE747B2D66C}"/>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401090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F8FB4-2C2A-EF8E-224A-99F81C3E5A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9BF7C87-63FD-3FBB-56DC-3CC243949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31307-C605-47F8-5E9F-040D150C6370}"/>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8B8A55E3-248B-415E-7979-C7C05486A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B42C419-4CD4-BFA6-6F38-B8D5E9BC9A30}"/>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2016707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DC71937-F7FC-35E6-57FE-16DEF99B77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4402073-967F-27ED-34EB-589B70CEE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29116E-37BD-EE12-27B4-A4E07347C213}"/>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53D4A3BB-B3D7-BE30-A517-86D7534CFF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6EDC207-2910-2D4C-AB58-85F2BC74E357}"/>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321796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43B72-8DF4-F378-5FF6-7DE01C47D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0BF99C5-CC30-1637-13DE-EA9A86950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8BA4D9C-A582-F8F5-5789-BC200098E0DB}"/>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E1A8B20E-ABFF-6019-3704-EFA733D0B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0A858D-A270-B8EE-7C23-E09BE2361A88}"/>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902867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A90D6-A6B4-DFA3-6E67-1B14C05576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5EC5F63-8EDD-C320-1F69-3F66AD015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31D1E2-062E-224C-AEBA-CBF5574AC366}"/>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66EC2953-496B-2519-B2B6-746915176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BBE5461-AC78-2411-948C-96CC69C7483E}"/>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193933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E1D35-7E8D-B290-7AEF-43C67CFB7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D88CD0B-1E9F-A68F-5597-6584750F4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629D490-EDC1-EA95-F49A-0350F6CAD8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DF7176E-0B2F-E5E9-B001-F153DF475C44}"/>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6" name="Footer Placeholder 5">
            <a:extLst>
              <a:ext uri="{FF2B5EF4-FFF2-40B4-BE49-F238E27FC236}">
                <a16:creationId xmlns:a16="http://schemas.microsoft.com/office/drawing/2014/main" xmlns="" id="{08996C80-4A2C-A396-AAFB-A7D902833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83BB643-5DD2-09DB-543B-573D87038749}"/>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244501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6EBE0-8C69-FA15-32D0-1F9F95786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B6063DAF-B866-7E52-AAD2-8D2728E38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BE239DE-E851-8DF8-2003-F9B15F413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20FFD95-BFEF-0262-C38D-84C659D9D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A838BB7-BD3F-4E98-4DDF-058572A5C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8ACF303-9D1D-4B29-1C85-5405326A6634}"/>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8" name="Footer Placeholder 7">
            <a:extLst>
              <a:ext uri="{FF2B5EF4-FFF2-40B4-BE49-F238E27FC236}">
                <a16:creationId xmlns:a16="http://schemas.microsoft.com/office/drawing/2014/main" xmlns="" id="{2EA06C88-3BDF-131D-2E7F-8B509D6211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4BF2D0B-DD19-CB15-7FFF-7F2E4EE4A5C3}"/>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220108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867F4-E370-D8DF-025B-E0A1BEBB71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E6DB185-0A5F-CE0C-C867-59304A44FF82}"/>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4" name="Footer Placeholder 3">
            <a:extLst>
              <a:ext uri="{FF2B5EF4-FFF2-40B4-BE49-F238E27FC236}">
                <a16:creationId xmlns:a16="http://schemas.microsoft.com/office/drawing/2014/main" xmlns="" id="{85CE8135-727C-3FD0-628F-C9F7EE3CBE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3740A7-2EDC-FABD-EAAB-ACB6B7CB88C3}"/>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2141436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99B3C6F-85CF-BECA-860E-1E776472C90C}"/>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3" name="Footer Placeholder 2">
            <a:extLst>
              <a:ext uri="{FF2B5EF4-FFF2-40B4-BE49-F238E27FC236}">
                <a16:creationId xmlns:a16="http://schemas.microsoft.com/office/drawing/2014/main" xmlns="" id="{1847C5BC-62BD-0F87-F827-63FE6D98B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8148A0D-9284-5641-9BAA-DEC89296A05F}"/>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307822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1AB831-36D2-C7A5-F537-D0710BF35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A71FB01-69D9-CC27-D630-9CB0A8E57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5F92F81-6F0C-8BA4-F5A0-B7AAE78D9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957AE92-57D0-42F4-A05B-5EF53623CA27}"/>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6" name="Footer Placeholder 5">
            <a:extLst>
              <a:ext uri="{FF2B5EF4-FFF2-40B4-BE49-F238E27FC236}">
                <a16:creationId xmlns:a16="http://schemas.microsoft.com/office/drawing/2014/main" xmlns="" id="{0BD045AB-AA6F-3B21-E39D-01DA81117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92DA627-6335-D9FD-BB85-8C32504CCFDE}"/>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395576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1ACA6-4E32-D1FF-E495-8A39FC0947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CFD9C52-B4E2-4A79-8A82-4ECA61A8C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5DCA06C-5101-7347-1E76-1626AC94C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E370AAE-C5D4-4C4D-F44A-232408B1710E}"/>
              </a:ext>
            </a:extLst>
          </p:cNvPr>
          <p:cNvSpPr>
            <a:spLocks noGrp="1"/>
          </p:cNvSpPr>
          <p:nvPr>
            <p:ph type="dt" sz="half" idx="10"/>
          </p:nvPr>
        </p:nvSpPr>
        <p:spPr/>
        <p:txBody>
          <a:bodyPr/>
          <a:lstStyle/>
          <a:p>
            <a:fld id="{1C3602DF-ABF4-3C4F-8AB4-626B001AF01A}" type="datetimeFigureOut">
              <a:rPr lang="en-US"/>
              <a:t>10/12/2023</a:t>
            </a:fld>
            <a:endParaRPr lang="en-US"/>
          </a:p>
        </p:txBody>
      </p:sp>
      <p:sp>
        <p:nvSpPr>
          <p:cNvPr id="6" name="Footer Placeholder 5">
            <a:extLst>
              <a:ext uri="{FF2B5EF4-FFF2-40B4-BE49-F238E27FC236}">
                <a16:creationId xmlns:a16="http://schemas.microsoft.com/office/drawing/2014/main" xmlns="" id="{B5C3C816-E755-398E-81E8-B818A162D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B9309A-B720-F79F-9664-F17BE411ABCC}"/>
              </a:ext>
            </a:extLst>
          </p:cNvPr>
          <p:cNvSpPr>
            <a:spLocks noGrp="1"/>
          </p:cNvSpPr>
          <p:nvPr>
            <p:ph type="sldNum" sz="quarter" idx="12"/>
          </p:nvPr>
        </p:nvSpPr>
        <p:spPr/>
        <p:txBody>
          <a:bodyPr/>
          <a:lstStyle/>
          <a:p>
            <a:fld id="{E61BB715-55FE-2840-AA9F-928745EA5584}" type="slidenum">
              <a:rPr lang="en-US"/>
              <a:t>‹#›</a:t>
            </a:fld>
            <a:endParaRPr lang="en-US"/>
          </a:p>
        </p:txBody>
      </p:sp>
    </p:spTree>
    <p:extLst>
      <p:ext uri="{BB962C8B-B14F-4D97-AF65-F5344CB8AC3E}">
        <p14:creationId xmlns:p14="http://schemas.microsoft.com/office/powerpoint/2010/main" val="24121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C3B9825-66DF-56B0-DD49-52752D1BB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4B95177-796E-124C-4419-26B241CB1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AD1E6E-3F77-3E9B-6682-274D98D5B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602DF-ABF4-3C4F-8AB4-626B001AF01A}" type="datetimeFigureOut">
              <a:rPr lang="en-US"/>
              <a:t>10/12/2023</a:t>
            </a:fld>
            <a:endParaRPr lang="en-US"/>
          </a:p>
        </p:txBody>
      </p:sp>
      <p:sp>
        <p:nvSpPr>
          <p:cNvPr id="5" name="Footer Placeholder 4">
            <a:extLst>
              <a:ext uri="{FF2B5EF4-FFF2-40B4-BE49-F238E27FC236}">
                <a16:creationId xmlns:a16="http://schemas.microsoft.com/office/drawing/2014/main" xmlns="" id="{563A83D3-CA72-9643-5820-73F1A93D6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3368665-1230-2D34-04EF-6D4A727C1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BB715-55FE-2840-AA9F-928745EA5584}" type="slidenum">
              <a:rPr lang="en-US"/>
              <a:t>‹#›</a:t>
            </a:fld>
            <a:endParaRPr lang="en-US"/>
          </a:p>
        </p:txBody>
      </p:sp>
    </p:spTree>
    <p:extLst>
      <p:ext uri="{BB962C8B-B14F-4D97-AF65-F5344CB8AC3E}">
        <p14:creationId xmlns:p14="http://schemas.microsoft.com/office/powerpoint/2010/main" val="202172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8291A-9E45-58C6-8CD7-D351A017103D}"/>
              </a:ext>
            </a:extLst>
          </p:cNvPr>
          <p:cNvSpPr>
            <a:spLocks noGrp="1"/>
          </p:cNvSpPr>
          <p:nvPr>
            <p:ph type="title"/>
          </p:nvPr>
        </p:nvSpPr>
        <p:spPr>
          <a:xfrm>
            <a:off x="964002" y="-1"/>
            <a:ext cx="10573828" cy="1725283"/>
          </a:xfrm>
        </p:spPr>
        <p:txBody>
          <a:bodyPr/>
          <a:lstStyle/>
          <a:p>
            <a:pPr algn="ctr"/>
            <a:r>
              <a:rPr lang="en-US" b="1">
                <a:latin typeface="Arial Black" panose="020B0604020202020204" pitchFamily="34" charset="0"/>
                <a:cs typeface="Arial Black" panose="020B0604020202020204" pitchFamily="34" charset="0"/>
              </a:rPr>
              <a:t>What is Ethics</a:t>
            </a:r>
          </a:p>
        </p:txBody>
      </p:sp>
      <p:sp>
        <p:nvSpPr>
          <p:cNvPr id="4" name="TextBox 3">
            <a:extLst>
              <a:ext uri="{FF2B5EF4-FFF2-40B4-BE49-F238E27FC236}">
                <a16:creationId xmlns:a16="http://schemas.microsoft.com/office/drawing/2014/main" xmlns="" id="{95A5F4AB-1E29-0F0D-DAD7-DB653FF8654D}"/>
              </a:ext>
            </a:extLst>
          </p:cNvPr>
          <p:cNvSpPr txBox="1"/>
          <p:nvPr/>
        </p:nvSpPr>
        <p:spPr>
          <a:xfrm>
            <a:off x="169664" y="1213992"/>
            <a:ext cx="11852672" cy="6001643"/>
          </a:xfrm>
          <a:prstGeom prst="rect">
            <a:avLst/>
          </a:prstGeom>
          <a:noFill/>
        </p:spPr>
        <p:txBody>
          <a:bodyPr wrap="square" rtlCol="0" anchor="ctr">
            <a:spAutoFit/>
          </a:bodyPr>
          <a:lstStyle/>
          <a:p>
            <a:pPr marL="457200" indent="-457200" algn="ctr">
              <a:buFont typeface="Arial" panose="020B0604020202020204" pitchFamily="34" charset="0"/>
              <a:buChar char="•"/>
            </a:pPr>
            <a:r>
              <a:rPr lang="en-US" sz="3200"/>
              <a:t>Comes for the Greek ethos, which means character or moral nature.</a:t>
            </a:r>
          </a:p>
          <a:p>
            <a:pPr algn="ctr"/>
            <a:endParaRPr lang="en-US" sz="3200"/>
          </a:p>
          <a:p>
            <a:pPr marL="457200" indent="-457200" algn="ctr">
              <a:buFont typeface="Arial" panose="020B0604020202020204" pitchFamily="34" charset="0"/>
              <a:buChar char="•"/>
            </a:pPr>
            <a:r>
              <a:rPr lang="en-US" sz="3200"/>
              <a:t>Refers to the branch of philosophy that studies the morality of human acts.</a:t>
            </a:r>
          </a:p>
          <a:p>
            <a:pPr algn="ctr"/>
            <a:r>
              <a:rPr lang="en-US" sz="3200"/>
              <a:t>
Inother words it is the question of right and wrong, Good and bad and human action.</a:t>
            </a:r>
          </a:p>
          <a:p>
            <a:pPr marL="457200" indent="-457200" algn="ctr">
              <a:buFont typeface="Arial" panose="020B0604020202020204" pitchFamily="34" charset="0"/>
              <a:buChar char="•"/>
            </a:pPr>
            <a:endParaRPr lang="en-US" sz="3200"/>
          </a:p>
          <a:p>
            <a:pPr marL="457200" indent="-457200" algn="ctr">
              <a:buFont typeface="Arial" panose="020B0604020202020204" pitchFamily="34" charset="0"/>
              <a:buChar char="•"/>
            </a:pPr>
            <a:r>
              <a:rPr lang="en-US" sz="3200"/>
              <a:t>Ethics is a branch of philosophy that studies the difference between right and wrong. </a:t>
            </a:r>
          </a:p>
          <a:p>
            <a:pPr marL="457200" indent="-457200" algn="ctr">
              <a:buFont typeface="Arial" panose="020B0604020202020204" pitchFamily="34" charset="0"/>
              <a:buChar char="•"/>
            </a:pPr>
            <a:endParaRPr lang="en-US" sz="3200"/>
          </a:p>
        </p:txBody>
      </p:sp>
    </p:spTree>
    <p:extLst>
      <p:ext uri="{BB962C8B-B14F-4D97-AF65-F5344CB8AC3E}">
        <p14:creationId xmlns:p14="http://schemas.microsoft.com/office/powerpoint/2010/main" val="339225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C633B6A-43F4-6807-B974-92CDFFE8FCF1}"/>
              </a:ext>
            </a:extLst>
          </p:cNvPr>
          <p:cNvSpPr txBox="1"/>
          <p:nvPr/>
        </p:nvSpPr>
        <p:spPr>
          <a:xfrm>
            <a:off x="469700" y="585787"/>
            <a:ext cx="11406783" cy="6494085"/>
          </a:xfrm>
          <a:prstGeom prst="rect">
            <a:avLst/>
          </a:prstGeom>
          <a:noFill/>
        </p:spPr>
        <p:txBody>
          <a:bodyPr wrap="square" rtlCol="0">
            <a:spAutoFit/>
          </a:bodyPr>
          <a:lstStyle/>
          <a:p>
            <a:pPr algn="l"/>
            <a:r>
              <a:rPr lang="en-US" sz="3200"/>
              <a:t>Professional Ethics is a combination of two words </a:t>
            </a:r>
            <a:r>
              <a:rPr lang="en-US" sz="3200" b="1"/>
              <a:t>Professional</a:t>
            </a:r>
            <a:r>
              <a:rPr lang="en-US" sz="3200"/>
              <a:t> and </a:t>
            </a:r>
            <a:r>
              <a:rPr lang="en-US" sz="3200" b="1"/>
              <a:t>Ethics.</a:t>
            </a:r>
          </a:p>
          <a:p>
            <a:pPr algn="l"/>
            <a:endParaRPr lang="en-US" sz="3200" b="1"/>
          </a:p>
          <a:p>
            <a:pPr algn="l"/>
            <a:r>
              <a:rPr lang="en-US" sz="3200"/>
              <a:t>first define what is profession.</a:t>
            </a:r>
          </a:p>
          <a:p>
            <a:pPr algn="l"/>
            <a:endParaRPr lang="en-US" sz="3200"/>
          </a:p>
          <a:p>
            <a:pPr algn="l"/>
            <a:r>
              <a:rPr lang="en-US" sz="3200" b="1"/>
              <a:t>Profession: </a:t>
            </a:r>
            <a:r>
              <a:rPr lang="en-US" sz="3200"/>
              <a:t>(in Business term)</a:t>
            </a:r>
            <a:endParaRPr lang="en-US" sz="3200" b="1"/>
          </a:p>
          <a:p>
            <a:pPr marL="457200" indent="-457200" algn="l">
              <a:buFont typeface="Arial" panose="020B0604020202020204" pitchFamily="34" charset="0"/>
              <a:buChar char="•"/>
            </a:pPr>
            <a:r>
              <a:rPr lang="en-US" sz="3200"/>
              <a:t>Profession is a job at which someone working and for which they have had Training.</a:t>
            </a:r>
          </a:p>
          <a:p>
            <a:pPr marL="457200" indent="-457200" algn="l">
              <a:buFont typeface="Arial" panose="020B0604020202020204" pitchFamily="34" charset="0"/>
              <a:buChar char="•"/>
            </a:pPr>
            <a:r>
              <a:rPr lang="en-US" sz="3200"/>
              <a:t>It is what they do to get money or a living.</a:t>
            </a:r>
          </a:p>
          <a:p>
            <a:pPr algn="l"/>
            <a:endParaRPr lang="en-US" sz="3200"/>
          </a:p>
          <a:p>
            <a:pPr algn="l"/>
            <a:endParaRPr lang="en-US" sz="3200"/>
          </a:p>
          <a:p>
            <a:pPr algn="l"/>
            <a:endParaRPr lang="en-US" sz="3200"/>
          </a:p>
        </p:txBody>
      </p:sp>
    </p:spTree>
    <p:extLst>
      <p:ext uri="{BB962C8B-B14F-4D97-AF65-F5344CB8AC3E}">
        <p14:creationId xmlns:p14="http://schemas.microsoft.com/office/powerpoint/2010/main" val="841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A3C7BE-587F-FB70-F4F6-2C54D999CB81}"/>
              </a:ext>
            </a:extLst>
          </p:cNvPr>
          <p:cNvSpPr txBox="1"/>
          <p:nvPr/>
        </p:nvSpPr>
        <p:spPr>
          <a:xfrm>
            <a:off x="0" y="442913"/>
            <a:ext cx="12192000" cy="3970318"/>
          </a:xfrm>
          <a:prstGeom prst="rect">
            <a:avLst/>
          </a:prstGeom>
          <a:noFill/>
        </p:spPr>
        <p:txBody>
          <a:bodyPr wrap="square" rtlCol="0">
            <a:spAutoFit/>
          </a:bodyPr>
          <a:lstStyle/>
          <a:p>
            <a:pPr algn="l"/>
            <a:r>
              <a:rPr lang="en-US" sz="2800"/>
              <a:t>
            (in terms of Human Values)</a:t>
            </a:r>
          </a:p>
          <a:p>
            <a:pPr algn="l"/>
            <a:endParaRPr lang="en-US" sz="2800"/>
          </a:p>
          <a:p>
            <a:pPr marL="457200" indent="-457200" algn="l">
              <a:buFont typeface="Arial" panose="020B0604020202020204" pitchFamily="34" charset="0"/>
              <a:buChar char="•"/>
            </a:pPr>
            <a:r>
              <a:rPr lang="en-US" sz="2800"/>
              <a:t>Meaningful participation in the larger order including society and nature in pursuance of comprehensive Human Goals.</a:t>
            </a:r>
          </a:p>
          <a:p>
            <a:pPr marL="457200" indent="-457200" algn="l">
              <a:buFont typeface="Arial" panose="020B0604020202020204" pitchFamily="34" charset="0"/>
              <a:buChar char="•"/>
            </a:pPr>
            <a:r>
              <a:rPr lang="en-US" sz="2800"/>
              <a:t>One is able to make livelihood for one’s family and also participate in larger order.</a:t>
            </a:r>
          </a:p>
          <a:p>
            <a:pPr marL="457200" indent="-457200" algn="l">
              <a:buFont typeface="Arial" panose="020B0604020202020204" pitchFamily="34" charset="0"/>
              <a:buChar char="•"/>
            </a:pPr>
            <a:r>
              <a:rPr lang="en-US" sz="2800"/>
              <a:t>All these activities do require a certain degree of skill and qre expected to be perfumed in the consonance with a comprehensive Human Goals.</a:t>
            </a:r>
          </a:p>
        </p:txBody>
      </p:sp>
    </p:spTree>
    <p:extLst>
      <p:ext uri="{BB962C8B-B14F-4D97-AF65-F5344CB8AC3E}">
        <p14:creationId xmlns:p14="http://schemas.microsoft.com/office/powerpoint/2010/main" val="1419500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E760E7-13B1-E410-C10A-6869D1164937}"/>
              </a:ext>
            </a:extLst>
          </p:cNvPr>
          <p:cNvSpPr>
            <a:spLocks noGrp="1"/>
          </p:cNvSpPr>
          <p:nvPr>
            <p:ph type="title"/>
          </p:nvPr>
        </p:nvSpPr>
        <p:spPr/>
        <p:txBody>
          <a:bodyPr/>
          <a:lstStyle/>
          <a:p>
            <a:pPr algn="ctr"/>
            <a:r>
              <a:rPr lang="en-US" b="1">
                <a:latin typeface="Arial Black" panose="020B0604020202020204" pitchFamily="34" charset="0"/>
                <a:cs typeface="Arial Black" panose="020B0604020202020204" pitchFamily="34" charset="0"/>
              </a:rPr>
              <a:t>Professional Ethics </a:t>
            </a:r>
          </a:p>
        </p:txBody>
      </p:sp>
      <p:sp>
        <p:nvSpPr>
          <p:cNvPr id="3" name="TextBox 2">
            <a:extLst>
              <a:ext uri="{FF2B5EF4-FFF2-40B4-BE49-F238E27FC236}">
                <a16:creationId xmlns:a16="http://schemas.microsoft.com/office/drawing/2014/main" xmlns="" id="{00D04CFC-DDA5-7E8F-9A35-0E2219D84C13}"/>
              </a:ext>
            </a:extLst>
          </p:cNvPr>
          <p:cNvSpPr txBox="1"/>
          <p:nvPr/>
        </p:nvSpPr>
        <p:spPr>
          <a:xfrm>
            <a:off x="641746" y="1998464"/>
            <a:ext cx="10712054" cy="5016758"/>
          </a:xfrm>
          <a:prstGeom prst="rect">
            <a:avLst/>
          </a:prstGeom>
          <a:noFill/>
        </p:spPr>
        <p:txBody>
          <a:bodyPr wrap="square" rtlCol="0" anchor="ctr">
            <a:spAutoFit/>
          </a:bodyPr>
          <a:lstStyle/>
          <a:p>
            <a:r>
              <a:rPr lang="en-US" sz="4000"/>
              <a:t>Professional Ethics are principales that govern the behavior of a person or a group in a Business environment.</a:t>
            </a:r>
          </a:p>
          <a:p>
            <a:endParaRPr lang="en-US" sz="4000"/>
          </a:p>
          <a:p>
            <a:r>
              <a:rPr lang="en-US" sz="4000"/>
              <a:t>Performing your Profession with Ethical human conduct. e.g Oath, code of conduct etc.</a:t>
            </a:r>
          </a:p>
          <a:p>
            <a:endParaRPr lang="en-US" sz="4000"/>
          </a:p>
          <a:p>
            <a:endParaRPr lang="en-US" sz="4000"/>
          </a:p>
        </p:txBody>
      </p:sp>
    </p:spTree>
    <p:extLst>
      <p:ext uri="{BB962C8B-B14F-4D97-AF65-F5344CB8AC3E}">
        <p14:creationId xmlns:p14="http://schemas.microsoft.com/office/powerpoint/2010/main" val="1695269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CF376F-2FD7-1E31-0E5F-A8D4F629977C}"/>
              </a:ext>
            </a:extLst>
          </p:cNvPr>
          <p:cNvSpPr>
            <a:spLocks noGrp="1"/>
          </p:cNvSpPr>
          <p:nvPr>
            <p:ph type="title"/>
          </p:nvPr>
        </p:nvSpPr>
        <p:spPr/>
        <p:txBody>
          <a:bodyPr/>
          <a:lstStyle/>
          <a:p>
            <a:pPr algn="ctr"/>
            <a:r>
              <a:rPr lang="en-US">
                <a:latin typeface="Arial Black" panose="020B0604020202020204" pitchFamily="34" charset="0"/>
                <a:cs typeface="Arial Black" panose="020B0604020202020204" pitchFamily="34" charset="0"/>
              </a:rPr>
              <a:t>Competence in Professional Ethics </a:t>
            </a:r>
          </a:p>
        </p:txBody>
      </p:sp>
      <p:sp>
        <p:nvSpPr>
          <p:cNvPr id="3" name="TextBox 2">
            <a:extLst>
              <a:ext uri="{FF2B5EF4-FFF2-40B4-BE49-F238E27FC236}">
                <a16:creationId xmlns:a16="http://schemas.microsoft.com/office/drawing/2014/main" xmlns="" id="{A0B02053-5CFE-DB54-AF9D-20E9387F9448}"/>
              </a:ext>
            </a:extLst>
          </p:cNvPr>
          <p:cNvSpPr txBox="1"/>
          <p:nvPr/>
        </p:nvSpPr>
        <p:spPr>
          <a:xfrm>
            <a:off x="508694" y="2728911"/>
            <a:ext cx="11174612" cy="2308324"/>
          </a:xfrm>
          <a:prstGeom prst="rect">
            <a:avLst/>
          </a:prstGeom>
          <a:noFill/>
        </p:spPr>
        <p:txBody>
          <a:bodyPr wrap="square" rtlCol="0">
            <a:spAutoFit/>
          </a:bodyPr>
          <a:lstStyle/>
          <a:p>
            <a:pPr marL="457200" indent="-457200" algn="l">
              <a:buFont typeface="Arial" panose="020B0604020202020204" pitchFamily="34" charset="0"/>
              <a:buChar char="•"/>
            </a:pPr>
            <a:r>
              <a:rPr lang="en-US" sz="4800"/>
              <a:t>Clarity about the Comprehensive Goal.</a:t>
            </a:r>
          </a:p>
          <a:p>
            <a:pPr marL="457200" indent="-457200" algn="l">
              <a:buFont typeface="Arial" panose="020B0604020202020204" pitchFamily="34" charset="0"/>
              <a:buChar char="•"/>
            </a:pPr>
            <a:r>
              <a:rPr lang="en-US" sz="4800"/>
              <a:t>Confidense in oneself and in hormony.</a:t>
            </a:r>
          </a:p>
          <a:p>
            <a:pPr marL="457200" indent="-457200" algn="l">
              <a:buFont typeface="Arial" panose="020B0604020202020204" pitchFamily="34" charset="0"/>
              <a:buChar char="•"/>
            </a:pPr>
            <a:r>
              <a:rPr lang="en-US" sz="4800"/>
              <a:t>Competense of Mutual fullfilling behavior.</a:t>
            </a:r>
          </a:p>
        </p:txBody>
      </p:sp>
    </p:spTree>
    <p:extLst>
      <p:ext uri="{BB962C8B-B14F-4D97-AF65-F5344CB8AC3E}">
        <p14:creationId xmlns:p14="http://schemas.microsoft.com/office/powerpoint/2010/main" val="360468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F36D2AE-1714-FF4E-1CB6-CA1AF02ECB87}"/>
              </a:ext>
            </a:extLst>
          </p:cNvPr>
          <p:cNvSpPr txBox="1"/>
          <p:nvPr/>
        </p:nvSpPr>
        <p:spPr>
          <a:xfrm>
            <a:off x="478928" y="363915"/>
            <a:ext cx="11234143" cy="6494085"/>
          </a:xfrm>
          <a:prstGeom prst="rect">
            <a:avLst/>
          </a:prstGeom>
          <a:noFill/>
        </p:spPr>
        <p:txBody>
          <a:bodyPr wrap="square" rtlCol="0">
            <a:spAutoFit/>
          </a:bodyPr>
          <a:lstStyle/>
          <a:p>
            <a:pPr algn="l"/>
            <a:r>
              <a:rPr lang="en-US" sz="3200"/>
              <a:t>Key aspects of professional ethics often include:
1. </a:t>
            </a:r>
            <a:r>
              <a:rPr lang="en-US" sz="3200" b="1"/>
              <a:t>Integrity</a:t>
            </a:r>
            <a:r>
              <a:rPr lang="en-US" sz="3200"/>
              <a:t>: Upholding honesty and truthfulness in all professional interactions and activities.
2. </a:t>
            </a:r>
            <a:r>
              <a:rPr lang="en-US" sz="3200" b="1"/>
              <a:t>Responsibility</a:t>
            </a:r>
            <a:r>
              <a:rPr lang="en-US" sz="3200"/>
              <a:t>: Fulfilling duties and obligations with diligence and accountability.</a:t>
            </a:r>
          </a:p>
          <a:p>
            <a:pPr algn="l"/>
            <a:endParaRPr lang="en-US" sz="3200"/>
          </a:p>
          <a:p>
            <a:pPr algn="l"/>
            <a:r>
              <a:rPr lang="en-US" sz="3200"/>
              <a:t>3. </a:t>
            </a:r>
            <a:r>
              <a:rPr lang="en-US" sz="3200" b="1"/>
              <a:t>Respect</a:t>
            </a:r>
            <a:r>
              <a:rPr lang="en-US" sz="3200"/>
              <a:t>: Valuing the rights, dignity, and diversity of all individuals and stakeholders.
4. </a:t>
            </a:r>
            <a:r>
              <a:rPr lang="en-US" sz="3200" b="1"/>
              <a:t>Fairness</a:t>
            </a:r>
            <a:r>
              <a:rPr lang="en-US" sz="3200"/>
              <a:t>: Treating all people and groups equitably and without bias.</a:t>
            </a:r>
          </a:p>
        </p:txBody>
      </p:sp>
    </p:spTree>
    <p:extLst>
      <p:ext uri="{BB962C8B-B14F-4D97-AF65-F5344CB8AC3E}">
        <p14:creationId xmlns:p14="http://schemas.microsoft.com/office/powerpoint/2010/main" val="353851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9C81CD1-1A21-3F87-F079-70329270EC9B}"/>
              </a:ext>
            </a:extLst>
          </p:cNvPr>
          <p:cNvSpPr txBox="1"/>
          <p:nvPr/>
        </p:nvSpPr>
        <p:spPr>
          <a:xfrm>
            <a:off x="606921" y="817958"/>
            <a:ext cx="10978158" cy="3970318"/>
          </a:xfrm>
          <a:prstGeom prst="rect">
            <a:avLst/>
          </a:prstGeom>
          <a:noFill/>
        </p:spPr>
        <p:txBody>
          <a:bodyPr wrap="square" rtlCol="0">
            <a:spAutoFit/>
          </a:bodyPr>
          <a:lstStyle/>
          <a:p>
            <a:pPr algn="l"/>
            <a:r>
              <a:rPr lang="en-US" sz="3600"/>
              <a:t>6. </a:t>
            </a:r>
            <a:r>
              <a:rPr lang="en-US" sz="3600" b="1"/>
              <a:t>Confidentiality</a:t>
            </a:r>
            <a:r>
              <a:rPr lang="en-US" sz="3600"/>
              <a:t>: Respecting and safeguarding sensitive information entrusted by clients, colleagues, or organizations.
7. </a:t>
            </a:r>
            <a:r>
              <a:rPr lang="en-US" sz="3600" b="1"/>
              <a:t>Professional</a:t>
            </a:r>
            <a:r>
              <a:rPr lang="en-US" sz="3600"/>
              <a:t> </a:t>
            </a:r>
            <a:r>
              <a:rPr lang="en-US" sz="3600" b="1"/>
              <a:t>Competence</a:t>
            </a:r>
            <a:r>
              <a:rPr lang="en-US" sz="3600"/>
              <a:t>: Continuously improving skills and knowledge to provide high-quality services within the scope of one’s profession.</a:t>
            </a:r>
          </a:p>
        </p:txBody>
      </p:sp>
    </p:spTree>
    <p:extLst>
      <p:ext uri="{BB962C8B-B14F-4D97-AF65-F5344CB8AC3E}">
        <p14:creationId xmlns:p14="http://schemas.microsoft.com/office/powerpoint/2010/main" val="421240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Black" pitchFamily="34" charset="0"/>
              </a:rPr>
              <a:t>Professional codes of conducts</a:t>
            </a:r>
            <a:endParaRPr lang="en-US" b="1" dirty="0">
              <a:latin typeface="Arial Black" pitchFamily="34" charset="0"/>
            </a:endParaRPr>
          </a:p>
        </p:txBody>
      </p:sp>
      <p:sp>
        <p:nvSpPr>
          <p:cNvPr id="3" name="Content Placeholder 2"/>
          <p:cNvSpPr>
            <a:spLocks noGrp="1"/>
          </p:cNvSpPr>
          <p:nvPr>
            <p:ph idx="1"/>
          </p:nvPr>
        </p:nvSpPr>
        <p:spPr>
          <a:xfrm>
            <a:off x="685800" y="1752600"/>
            <a:ext cx="10668000" cy="4876800"/>
          </a:xfrm>
        </p:spPr>
        <p:txBody>
          <a:bodyPr>
            <a:normAutofit/>
          </a:bodyPr>
          <a:lstStyle/>
          <a:p>
            <a:r>
              <a:rPr lang="en-US" dirty="0"/>
              <a:t>Professional codes of conduct are sets of guidelines and rules that outline the ethical and behavioral expectations for individuals in a specific profession. These codes serve as a framework for maintaining high standards of professionalism and integrity within the field. Different professions have their own specific codes of conduct tailored to the unique ethical considerations of that profession.</a:t>
            </a:r>
          </a:p>
          <a:p>
            <a:r>
              <a:rPr lang="en-US" dirty="0"/>
              <a:t>For example, doctors, lawyers, engineers, and journalists each have their own professional code of conduct that outlines the responsibilities and ethical obligations of individuals within those fields. These codes typically cover areas such as confidentiality, honesty, integrity, accountability, and the obligation to serve the best interests of clients, patients, or the public.</a:t>
            </a:r>
          </a:p>
          <a:p>
            <a:endParaRPr lang="en-US" dirty="0"/>
          </a:p>
        </p:txBody>
      </p:sp>
    </p:spTree>
    <p:extLst>
      <p:ext uri="{BB962C8B-B14F-4D97-AF65-F5344CB8AC3E}">
        <p14:creationId xmlns:p14="http://schemas.microsoft.com/office/powerpoint/2010/main" val="83306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Black" pitchFamily="34" charset="0"/>
              </a:rPr>
              <a:t>Examples of industry specific Codes</a:t>
            </a:r>
            <a:endParaRPr lang="en-US" dirty="0">
              <a:latin typeface="Arial Black" pitchFamily="34" charset="0"/>
            </a:endParaRPr>
          </a:p>
        </p:txBody>
      </p:sp>
      <p:sp>
        <p:nvSpPr>
          <p:cNvPr id="3" name="Content Placeholder 2"/>
          <p:cNvSpPr>
            <a:spLocks noGrp="1"/>
          </p:cNvSpPr>
          <p:nvPr>
            <p:ph idx="1"/>
          </p:nvPr>
        </p:nvSpPr>
        <p:spPr/>
        <p:txBody>
          <a:bodyPr/>
          <a:lstStyle/>
          <a:p>
            <a:r>
              <a:rPr lang="en-US" dirty="0" smtClean="0"/>
              <a:t>ACM Code of Ethics for Computer professionals.</a:t>
            </a:r>
          </a:p>
          <a:p>
            <a:r>
              <a:rPr lang="en-US" dirty="0" smtClean="0"/>
              <a:t>AMA Code of Medical Ethics.</a:t>
            </a:r>
            <a:r>
              <a:rPr lang="en-US" dirty="0"/>
              <a:t> </a:t>
            </a:r>
            <a:r>
              <a:rPr lang="en-US" dirty="0" err="1"/>
              <a:t>e</a:t>
            </a:r>
            <a:r>
              <a:rPr lang="en-US" dirty="0" err="1" smtClean="0"/>
              <a:t>tc</a:t>
            </a:r>
            <a:endParaRPr lang="en-US" dirty="0" smtClean="0"/>
          </a:p>
        </p:txBody>
      </p:sp>
    </p:spTree>
    <p:extLst>
      <p:ext uri="{BB962C8B-B14F-4D97-AF65-F5344CB8AC3E}">
        <p14:creationId xmlns:p14="http://schemas.microsoft.com/office/powerpoint/2010/main" val="364257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632D8A6-1EB7-4638-8364-3B9720B98480}"/>
              </a:ext>
            </a:extLst>
          </p:cNvPr>
          <p:cNvSpPr txBox="1"/>
          <p:nvPr/>
        </p:nvSpPr>
        <p:spPr>
          <a:xfrm>
            <a:off x="5177631" y="2518569"/>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xmlns="" id="{1477D393-005E-D188-FA5D-1250FE0F9C13}"/>
              </a:ext>
            </a:extLst>
          </p:cNvPr>
          <p:cNvSpPr txBox="1"/>
          <p:nvPr/>
        </p:nvSpPr>
        <p:spPr>
          <a:xfrm>
            <a:off x="5177631" y="2518569"/>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A6FC7778-5947-8723-0E52-16B39177CF27}"/>
              </a:ext>
            </a:extLst>
          </p:cNvPr>
          <p:cNvSpPr txBox="1"/>
          <p:nvPr/>
        </p:nvSpPr>
        <p:spPr>
          <a:xfrm>
            <a:off x="802084" y="1572022"/>
            <a:ext cx="9322594" cy="3323987"/>
          </a:xfrm>
          <a:prstGeom prst="rect">
            <a:avLst/>
          </a:prstGeom>
          <a:noFill/>
        </p:spPr>
        <p:txBody>
          <a:bodyPr wrap="square" rtlCol="0" anchor="t">
            <a:spAutoFit/>
          </a:bodyPr>
          <a:lstStyle/>
          <a:p>
            <a:r>
              <a:rPr lang="en-US" sz="2400"/>
              <a:t>Different people approach ethical decisions from different points of view, and we must all accept that different cultures, for example, approach ethics in different ways. In any situation, you must begin with the laws of your country. Next you look to the specific rules that govern the situation. For example, if you’re an auditor, you’ll be bound by the relevant auditing standards in your jurisdiction. Then, as a professional, you should consider the principles of your professional body, which form the basis of your professional ethics</a:t>
            </a:r>
            <a:r>
              <a:rPr lang="en-US"/>
              <a:t>.</a:t>
            </a:r>
          </a:p>
          <a:p>
            <a:endParaRPr lang="en-US"/>
          </a:p>
        </p:txBody>
      </p:sp>
      <p:sp>
        <p:nvSpPr>
          <p:cNvPr id="6" name="TextBox 5">
            <a:extLst>
              <a:ext uri="{FF2B5EF4-FFF2-40B4-BE49-F238E27FC236}">
                <a16:creationId xmlns:a16="http://schemas.microsoft.com/office/drawing/2014/main" xmlns="" id="{5CEC3038-9C66-FA9E-CBE8-CB6246C9493D}"/>
              </a:ext>
            </a:extLst>
          </p:cNvPr>
          <p:cNvSpPr txBox="1"/>
          <p:nvPr/>
        </p:nvSpPr>
        <p:spPr>
          <a:xfrm rot="10800000" flipH="1" flipV="1">
            <a:off x="3560464" y="418724"/>
            <a:ext cx="3234333" cy="523220"/>
          </a:xfrm>
          <a:prstGeom prst="rect">
            <a:avLst/>
          </a:prstGeom>
          <a:noFill/>
        </p:spPr>
        <p:txBody>
          <a:bodyPr wrap="square" rtlCol="0" anchor="ctr">
            <a:spAutoFit/>
          </a:bodyPr>
          <a:lstStyle/>
          <a:p>
            <a:pPr algn="ctr"/>
            <a:r>
              <a:rPr lang="en-US" sz="2800" b="1">
                <a:latin typeface="Arial Black" panose="020B0604020202020204" pitchFamily="34" charset="0"/>
                <a:cs typeface="Arial Black" panose="020B0604020202020204" pitchFamily="34" charset="0"/>
              </a:rPr>
              <a:t>Explanation</a:t>
            </a:r>
            <a:r>
              <a:rPr lang="en-US"/>
              <a:t> </a:t>
            </a:r>
          </a:p>
        </p:txBody>
      </p:sp>
    </p:spTree>
    <p:extLst>
      <p:ext uri="{BB962C8B-B14F-4D97-AF65-F5344CB8AC3E}">
        <p14:creationId xmlns:p14="http://schemas.microsoft.com/office/powerpoint/2010/main" val="4162656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B2447-FF7B-0310-94C9-078A967831B6}"/>
              </a:ext>
            </a:extLst>
          </p:cNvPr>
          <p:cNvSpPr>
            <a:spLocks noGrp="1"/>
          </p:cNvSpPr>
          <p:nvPr>
            <p:ph type="title"/>
          </p:nvPr>
        </p:nvSpPr>
        <p:spPr/>
        <p:txBody>
          <a:bodyPr/>
          <a:lstStyle/>
          <a:p>
            <a:pPr algn="ctr"/>
            <a:r>
              <a:rPr lang="en-US" b="1">
                <a:latin typeface="Arial Black" panose="020B0604020202020204" pitchFamily="34" charset="0"/>
                <a:cs typeface="Arial Black" panose="020B0604020202020204" pitchFamily="34" charset="0"/>
              </a:rPr>
              <a:t>Why Does Ethics Exist?</a:t>
            </a:r>
            <a:r>
              <a:rPr lang="en-US"/>
              <a:t/>
            </a:r>
            <a:br>
              <a:rPr lang="en-US"/>
            </a:br>
            <a:endParaRPr lang="en-US"/>
          </a:p>
        </p:txBody>
      </p:sp>
      <p:sp>
        <p:nvSpPr>
          <p:cNvPr id="3" name="TextBox 2">
            <a:extLst>
              <a:ext uri="{FF2B5EF4-FFF2-40B4-BE49-F238E27FC236}">
                <a16:creationId xmlns:a16="http://schemas.microsoft.com/office/drawing/2014/main" xmlns="" id="{80CC0170-5330-CE4D-0402-D291DA823F99}"/>
              </a:ext>
            </a:extLst>
          </p:cNvPr>
          <p:cNvSpPr txBox="1"/>
          <p:nvPr/>
        </p:nvSpPr>
        <p:spPr>
          <a:xfrm>
            <a:off x="1713310" y="2086946"/>
            <a:ext cx="9410104" cy="3046988"/>
          </a:xfrm>
          <a:prstGeom prst="rect">
            <a:avLst/>
          </a:prstGeom>
          <a:noFill/>
        </p:spPr>
        <p:txBody>
          <a:bodyPr wrap="square" rtlCol="0">
            <a:spAutoFit/>
          </a:bodyPr>
          <a:lstStyle/>
          <a:p>
            <a:pPr marL="457200" indent="-457200">
              <a:buFont typeface="Arial" panose="020B0604020202020204" pitchFamily="34" charset="0"/>
              <a:buChar char="•"/>
            </a:pPr>
            <a:r>
              <a:rPr lang="en-US" sz="3200"/>
              <a:t>Humans are able to distinguish between what is good and bad.
Feel within themselves an obligation to do what is good and avoid what is bad.
Feel accountable for their actions.(if someone do good they want reward</a:t>
            </a:r>
          </a:p>
        </p:txBody>
      </p:sp>
    </p:spTree>
    <p:extLst>
      <p:ext uri="{BB962C8B-B14F-4D97-AF65-F5344CB8AC3E}">
        <p14:creationId xmlns:p14="http://schemas.microsoft.com/office/powerpoint/2010/main" val="81388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B61D8F-4A3D-000D-13CA-40829618B617}"/>
              </a:ext>
            </a:extLst>
          </p:cNvPr>
          <p:cNvSpPr>
            <a:spLocks noGrp="1"/>
          </p:cNvSpPr>
          <p:nvPr>
            <p:ph type="title"/>
          </p:nvPr>
        </p:nvSpPr>
        <p:spPr/>
        <p:txBody>
          <a:bodyPr/>
          <a:lstStyle/>
          <a:p>
            <a:pPr algn="ctr"/>
            <a:r>
              <a:rPr lang="en-US">
                <a:latin typeface="Arial Black" panose="020B0604020202020204" pitchFamily="34" charset="0"/>
                <a:cs typeface="Arial Black" panose="020B0604020202020204" pitchFamily="34" charset="0"/>
              </a:rPr>
              <a:t>Importance of Ethics</a:t>
            </a:r>
            <a:br>
              <a:rPr lang="en-US">
                <a:latin typeface="Arial Black" panose="020B0604020202020204" pitchFamily="34" charset="0"/>
                <a:cs typeface="Arial Black" panose="020B0604020202020204" pitchFamily="34" charset="0"/>
              </a:rPr>
            </a:br>
            <a:endParaRPr lang="en-US">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xmlns="" id="{E128D71B-D012-9610-7180-ECC6E49B2223}"/>
              </a:ext>
            </a:extLst>
          </p:cNvPr>
          <p:cNvSpPr txBox="1"/>
          <p:nvPr/>
        </p:nvSpPr>
        <p:spPr>
          <a:xfrm>
            <a:off x="1125140" y="1322229"/>
            <a:ext cx="10679907" cy="5170646"/>
          </a:xfrm>
          <a:prstGeom prst="rect">
            <a:avLst/>
          </a:prstGeom>
          <a:noFill/>
        </p:spPr>
        <p:txBody>
          <a:bodyPr wrap="square" rtlCol="0">
            <a:spAutoFit/>
          </a:bodyPr>
          <a:lstStyle/>
          <a:p>
            <a:pPr algn="l"/>
            <a:r>
              <a:rPr lang="en-US" sz="2400"/>
              <a:t>Ethics is important because of the following.</a:t>
            </a:r>
          </a:p>
          <a:p>
            <a:pPr algn="l"/>
            <a:endParaRPr lang="en-US" sz="2400" b="1"/>
          </a:p>
          <a:p>
            <a:pPr marL="457200" indent="-457200" algn="l">
              <a:buAutoNum type="arabicPeriod"/>
            </a:pPr>
            <a:r>
              <a:rPr lang="en-US" sz="2400" b="1"/>
              <a:t>Satisfying Basic Human Needs:</a:t>
            </a:r>
            <a:r>
              <a:rPr lang="en-US" sz="2400"/>
              <a:t>Being fair, honest and ethical is one the basic human needs. Every employee desires to be such himself and to work for an organization that is fair and ethical in its practices.</a:t>
            </a:r>
          </a:p>
          <a:p>
            <a:pPr marL="457200" indent="-457200" algn="l">
              <a:buAutoNum type="arabicPeriod"/>
            </a:pPr>
            <a:endParaRPr lang="en-US" sz="2400"/>
          </a:p>
          <a:p>
            <a:pPr marL="457200" indent="-457200" algn="l">
              <a:buAutoNum type="arabicPeriod"/>
            </a:pPr>
            <a:r>
              <a:rPr lang="en-US" sz="2400" b="1"/>
              <a:t>Creating Credibility:</a:t>
            </a:r>
            <a:r>
              <a:rPr lang="en-US" sz="2400"/>
              <a:t> An organization that is believed to be driven by moral values is respected in the society even by those who may have no information about the working and the businesses or an organization.</a:t>
            </a:r>
          </a:p>
          <a:p>
            <a:pPr marL="457200" indent="-457200" algn="l">
              <a:buAutoNum type="arabicPeriod"/>
            </a:pPr>
            <a:endParaRPr lang="en-US" sz="2400"/>
          </a:p>
          <a:p>
            <a:pPr algn="l"/>
            <a:r>
              <a:rPr lang="en-US" sz="2400"/>
              <a:t>       nfosys, for example is perceived as an organization for good corporate governance and social responsibility initiatives. This perception is held far and wide        even by those who do not even know what business the organization is into.</a:t>
            </a:r>
          </a:p>
          <a:p>
            <a:pPr algn="l"/>
            <a:endParaRPr lang="en-US"/>
          </a:p>
        </p:txBody>
      </p:sp>
    </p:spTree>
    <p:extLst>
      <p:ext uri="{BB962C8B-B14F-4D97-AF65-F5344CB8AC3E}">
        <p14:creationId xmlns:p14="http://schemas.microsoft.com/office/powerpoint/2010/main" val="394167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5AF0A2-20D8-6296-F17F-00D751F798E5}"/>
              </a:ext>
            </a:extLst>
          </p:cNvPr>
          <p:cNvSpPr txBox="1"/>
          <p:nvPr/>
        </p:nvSpPr>
        <p:spPr>
          <a:xfrm>
            <a:off x="175617" y="1012954"/>
            <a:ext cx="11447859" cy="5262979"/>
          </a:xfrm>
          <a:prstGeom prst="rect">
            <a:avLst/>
          </a:prstGeom>
          <a:noFill/>
        </p:spPr>
        <p:txBody>
          <a:bodyPr wrap="square" rtlCol="0">
            <a:spAutoFit/>
          </a:bodyPr>
          <a:lstStyle/>
          <a:p>
            <a:pPr algn="l"/>
            <a:r>
              <a:rPr lang="en-US" sz="2800" b="1"/>
              <a:t>3.Uniting People and Leadership: </a:t>
            </a:r>
            <a:r>
              <a:rPr lang="en-US" sz="2800"/>
              <a:t>An organization driven by values is revered by its employees also. They are the common thread that brings the employees and the decision makers on a common platform. This goes a long way in aligning behaviors within the organization towards achievement of one common goal or mission.</a:t>
            </a:r>
          </a:p>
          <a:p>
            <a:pPr algn="l"/>
            <a:r>
              <a:rPr lang="en-US" sz="2800"/>
              <a:t>
4.</a:t>
            </a:r>
            <a:r>
              <a:rPr lang="en-US" sz="2800" b="1"/>
              <a:t>Improving Decision Making: </a:t>
            </a:r>
            <a:r>
              <a:rPr lang="en-US" sz="2800"/>
              <a:t>A man’s destiny is the sum total of all the decisions that he/she takes in course of his life. The same holds true for organizations. Decisions are driven by values.
For example an organization that does not value competition will be fierce in its operations aiming to wipe out its competitors and establish a monopoly in the market.</a:t>
            </a:r>
          </a:p>
        </p:txBody>
      </p:sp>
    </p:spTree>
    <p:extLst>
      <p:ext uri="{BB962C8B-B14F-4D97-AF65-F5344CB8AC3E}">
        <p14:creationId xmlns:p14="http://schemas.microsoft.com/office/powerpoint/2010/main" val="204732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F551A1D-C489-880D-21A8-050070500E94}"/>
              </a:ext>
            </a:extLst>
          </p:cNvPr>
          <p:cNvSpPr txBox="1"/>
          <p:nvPr/>
        </p:nvSpPr>
        <p:spPr>
          <a:xfrm>
            <a:off x="166090" y="889397"/>
            <a:ext cx="11299629" cy="4401205"/>
          </a:xfrm>
          <a:prstGeom prst="rect">
            <a:avLst/>
          </a:prstGeom>
          <a:noFill/>
        </p:spPr>
        <p:txBody>
          <a:bodyPr wrap="square" rtlCol="0">
            <a:spAutoFit/>
          </a:bodyPr>
          <a:lstStyle/>
          <a:p>
            <a:pPr algn="l"/>
            <a:r>
              <a:rPr lang="en-US" sz="2800" b="1"/>
              <a:t>5.Long Term Gains</a:t>
            </a:r>
            <a:r>
              <a:rPr lang="en-US" sz="2800"/>
              <a:t>: Organizations guided by ethics and values are profitable in the long run, though in the short run they may seem to lose money.
Tata group, one of the largest business conglomerates in India was seen on the verge of decline at the beginning of 1990’s, which soon turned out to be otherwise. The same company’s Tata NANO car was predicted as a failure, and failed to do well but the same is picking up fast now.</a:t>
            </a:r>
          </a:p>
          <a:p>
            <a:pPr algn="l"/>
            <a:r>
              <a:rPr lang="en-US" sz="2800"/>
              <a:t>
6.</a:t>
            </a:r>
            <a:r>
              <a:rPr lang="en-US" sz="2800" b="1"/>
              <a:t>Securing the Society:</a:t>
            </a:r>
            <a:r>
              <a:rPr lang="en-US" sz="2800"/>
              <a:t> Often ethics succeeds law in safeguarding the society. The law machinery is often found acting as a mute spectator, unable to save the society and the environment.</a:t>
            </a:r>
          </a:p>
        </p:txBody>
      </p:sp>
    </p:spTree>
    <p:extLst>
      <p:ext uri="{BB962C8B-B14F-4D97-AF65-F5344CB8AC3E}">
        <p14:creationId xmlns:p14="http://schemas.microsoft.com/office/powerpoint/2010/main" val="202910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0FA01-D072-96EE-34BF-33A8BBF93998}"/>
              </a:ext>
            </a:extLst>
          </p:cNvPr>
          <p:cNvSpPr>
            <a:spLocks noGrp="1"/>
          </p:cNvSpPr>
          <p:nvPr>
            <p:ph type="title"/>
          </p:nvPr>
        </p:nvSpPr>
        <p:spPr>
          <a:xfrm>
            <a:off x="838200" y="0"/>
            <a:ext cx="10515600" cy="1325563"/>
          </a:xfrm>
        </p:spPr>
        <p:txBody>
          <a:bodyPr/>
          <a:lstStyle/>
          <a:p>
            <a:pPr algn="ctr"/>
            <a:r>
              <a:rPr lang="en-US" b="1">
                <a:latin typeface="Arial Black" panose="020B0604020202020204" pitchFamily="34" charset="0"/>
                <a:cs typeface="Arial Black" panose="020B0604020202020204" pitchFamily="34" charset="0"/>
              </a:rPr>
              <a:t>Types of Ethics </a:t>
            </a:r>
          </a:p>
        </p:txBody>
      </p:sp>
      <p:sp>
        <p:nvSpPr>
          <p:cNvPr id="3" name="TextBox 2">
            <a:extLst>
              <a:ext uri="{FF2B5EF4-FFF2-40B4-BE49-F238E27FC236}">
                <a16:creationId xmlns:a16="http://schemas.microsoft.com/office/drawing/2014/main" xmlns="" id="{7C68528B-1FA5-4484-A500-7EEF800BE6E4}"/>
              </a:ext>
            </a:extLst>
          </p:cNvPr>
          <p:cNvSpPr txBox="1"/>
          <p:nvPr/>
        </p:nvSpPr>
        <p:spPr>
          <a:xfrm>
            <a:off x="589360" y="1613118"/>
            <a:ext cx="11340703" cy="3539430"/>
          </a:xfrm>
          <a:prstGeom prst="rect">
            <a:avLst/>
          </a:prstGeom>
          <a:noFill/>
        </p:spPr>
        <p:txBody>
          <a:bodyPr wrap="square" rtlCol="0">
            <a:spAutoFit/>
          </a:bodyPr>
          <a:lstStyle/>
          <a:p>
            <a:pPr algn="l"/>
            <a:r>
              <a:rPr lang="en-US" sz="2800" b="1"/>
              <a:t>1.Descriptive ethics: </a:t>
            </a:r>
            <a:r>
              <a:rPr lang="en-US" sz="2800"/>
              <a:t>Descriptive ethics is the study of people’s moral beliefs, behaviors, and values within a specific society. It observes and describes existing moral practices without making judgments about their rightness or wrongness.</a:t>
            </a:r>
          </a:p>
          <a:p>
            <a:pPr algn="l"/>
            <a:r>
              <a:rPr lang="en-US" sz="2800" b="1"/>
              <a:t>2.Normative ethics: </a:t>
            </a:r>
            <a:r>
              <a:rPr lang="en-US" sz="2800"/>
              <a:t>Normative ethics is the branch of ethics that establishes the standards for determining what is morally right or wrong. It provides guidelines and principles for ethical decision-making, addressing questions about how individuals and societies ought to behave.</a:t>
            </a:r>
          </a:p>
        </p:txBody>
      </p:sp>
    </p:spTree>
    <p:extLst>
      <p:ext uri="{BB962C8B-B14F-4D97-AF65-F5344CB8AC3E}">
        <p14:creationId xmlns:p14="http://schemas.microsoft.com/office/powerpoint/2010/main" val="220534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A9A4691-7FF7-DCA5-5FAB-CC7D8F8090D3}"/>
              </a:ext>
            </a:extLst>
          </p:cNvPr>
          <p:cNvSpPr txBox="1"/>
          <p:nvPr/>
        </p:nvSpPr>
        <p:spPr>
          <a:xfrm>
            <a:off x="240802" y="1782187"/>
            <a:ext cx="11617823" cy="3539430"/>
          </a:xfrm>
          <a:prstGeom prst="rect">
            <a:avLst/>
          </a:prstGeom>
          <a:noFill/>
        </p:spPr>
        <p:txBody>
          <a:bodyPr wrap="square" rtlCol="0">
            <a:spAutoFit/>
          </a:bodyPr>
          <a:lstStyle/>
          <a:p>
            <a:pPr algn="l"/>
            <a:r>
              <a:rPr lang="en-US" sz="2800" dirty="0"/>
              <a:t>3.</a:t>
            </a:r>
            <a:r>
              <a:rPr lang="en-US" sz="2800" b="1" dirty="0"/>
              <a:t>Applied ethics: </a:t>
            </a:r>
            <a:r>
              <a:rPr lang="en-US" sz="2800" dirty="0"/>
              <a:t>Applied ethics</a:t>
            </a:r>
            <a:r>
              <a:rPr lang="en-US" sz="2800" b="1" dirty="0"/>
              <a:t> </a:t>
            </a:r>
            <a:r>
              <a:rPr lang="en-US" sz="2800" dirty="0"/>
              <a:t>is the practical application of ethical principles to real-life situations and issues in various fields, such as healthcare, business, and technology. It addresses specific moral dilemmas and provides ethical guidance for professionals and decision-makers in those areas.</a:t>
            </a:r>
          </a:p>
          <a:p>
            <a:pPr algn="l"/>
            <a:endParaRPr lang="en-US" sz="2800" dirty="0"/>
          </a:p>
          <a:p>
            <a:pPr algn="l"/>
            <a:r>
              <a:rPr lang="en-US" sz="2800" dirty="0"/>
              <a:t>4.</a:t>
            </a:r>
            <a:r>
              <a:rPr lang="en-US" sz="2800" b="1" dirty="0"/>
              <a:t>meta-ethics: </a:t>
            </a:r>
            <a:r>
              <a:rPr lang="en-US" sz="2800" dirty="0"/>
              <a:t>meta-ethics</a:t>
            </a:r>
            <a:r>
              <a:rPr lang="en-US" sz="2800" b="1" dirty="0"/>
              <a:t> i</a:t>
            </a:r>
            <a:r>
              <a:rPr lang="en-US" sz="2800" dirty="0"/>
              <a:t>s the study of the nature and origin of ethical concepts and language. It explores fundamental questions about the meaning of moral terms and the nature of moral truth</a:t>
            </a:r>
            <a:r>
              <a:rPr lang="en-US" dirty="0"/>
              <a:t>.</a:t>
            </a:r>
          </a:p>
        </p:txBody>
      </p:sp>
    </p:spTree>
    <p:extLst>
      <p:ext uri="{BB962C8B-B14F-4D97-AF65-F5344CB8AC3E}">
        <p14:creationId xmlns:p14="http://schemas.microsoft.com/office/powerpoint/2010/main" val="143969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4F4BC-17A4-ED9A-D684-5CF7AC480628}"/>
              </a:ext>
            </a:extLst>
          </p:cNvPr>
          <p:cNvSpPr>
            <a:spLocks noGrp="1"/>
          </p:cNvSpPr>
          <p:nvPr>
            <p:ph type="title"/>
          </p:nvPr>
        </p:nvSpPr>
        <p:spPr>
          <a:xfrm>
            <a:off x="516731" y="2103437"/>
            <a:ext cx="10515600" cy="1325563"/>
          </a:xfrm>
        </p:spPr>
        <p:txBody>
          <a:bodyPr>
            <a:normAutofit/>
          </a:bodyPr>
          <a:lstStyle/>
          <a:p>
            <a:pPr algn="ctr"/>
            <a:r>
              <a:rPr lang="en-US" sz="5400" b="1">
                <a:latin typeface="Arial Black" panose="020B0604020202020204" pitchFamily="34" charset="0"/>
                <a:cs typeface="Arial Black" panose="020B0604020202020204" pitchFamily="34" charset="0"/>
              </a:rPr>
              <a:t>What is Professional Ethics </a:t>
            </a:r>
          </a:p>
        </p:txBody>
      </p:sp>
    </p:spTree>
    <p:extLst>
      <p:ext uri="{BB962C8B-B14F-4D97-AF65-F5344CB8AC3E}">
        <p14:creationId xmlns:p14="http://schemas.microsoft.com/office/powerpoint/2010/main" val="93058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666</Words>
  <Application>Microsoft Office PowerPoint</Application>
  <PresentationFormat>Custom</PresentationFormat>
  <Paragraphs>61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What is Ethics</vt:lpstr>
      <vt:lpstr>PowerPoint Presentation</vt:lpstr>
      <vt:lpstr>Why Does Ethics Exist? </vt:lpstr>
      <vt:lpstr>Importance of Ethics </vt:lpstr>
      <vt:lpstr>PowerPoint Presentation</vt:lpstr>
      <vt:lpstr>PowerPoint Presentation</vt:lpstr>
      <vt:lpstr>Types of Ethics </vt:lpstr>
      <vt:lpstr>PowerPoint Presentation</vt:lpstr>
      <vt:lpstr>What is Professional Ethics </vt:lpstr>
      <vt:lpstr>PowerPoint Presentation</vt:lpstr>
      <vt:lpstr>PowerPoint Presentation</vt:lpstr>
      <vt:lpstr>Professional Ethics </vt:lpstr>
      <vt:lpstr>Competence in Professional Ethics </vt:lpstr>
      <vt:lpstr>PowerPoint Presentation</vt:lpstr>
      <vt:lpstr>PowerPoint Presentation</vt:lpstr>
      <vt:lpstr>Professional codes of conducts</vt:lpstr>
      <vt:lpstr>Examples of industry specific Codes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Ethics</dc:title>
  <dc:creator>Unknown User</dc:creator>
  <cp:lastModifiedBy>HP</cp:lastModifiedBy>
  <cp:revision>3</cp:revision>
  <dcterms:created xsi:type="dcterms:W3CDTF">2023-10-12T15:50:42Z</dcterms:created>
  <dcterms:modified xsi:type="dcterms:W3CDTF">2023-10-13T05:01:42Z</dcterms:modified>
</cp:coreProperties>
</file>