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23"/>
  </p:notesMasterIdLst>
  <p:sldIdLst>
    <p:sldId id="256" r:id="rId2"/>
    <p:sldId id="258" r:id="rId3"/>
    <p:sldId id="259" r:id="rId4"/>
    <p:sldId id="260" r:id="rId5"/>
    <p:sldId id="261" r:id="rId6"/>
    <p:sldId id="262" r:id="rId7"/>
    <p:sldId id="265" r:id="rId8"/>
    <p:sldId id="270" r:id="rId9"/>
    <p:sldId id="266" r:id="rId10"/>
    <p:sldId id="267" r:id="rId11"/>
    <p:sldId id="268" r:id="rId12"/>
    <p:sldId id="269" r:id="rId13"/>
    <p:sldId id="279"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904111-C366-414B-AAE2-B39A6209142D}" type="datetimeFigureOut">
              <a:rPr lang="en-US" smtClean="0"/>
              <a:t>1/8/2024</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4B314-F177-4FE3-B400-4EDB68920217}"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76A8ED9-956C-449F-B763-D67FCCFA5DB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9B8B8C0-9794-44D1-8B93-90FB706365FF}"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28A12EA-064C-4A5C-A519-C30176D4327E}"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6BBB83B-7AAF-488D-8CA9-0E27A2BD6A7D}"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32C8DB5-B26E-45F7-99AB-83119E95654E}"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4203E4-3ADD-473A-A5A1-0CACC64D8033}"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6159CA5-5442-4270-8875-062EE2D3F500}"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580F6A6-FA30-48AB-BF11-5D55C30A7404}"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E067CA1-4609-4C39-B51B-2BC9685D0545}"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978D9B0-21AD-4BAB-A4DF-4024096D8A72}"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A63FAB2-9E96-4FCE-9640-D96E181A93E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5A8A58E-7C9B-43B7-88B4-BF652430158D}"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1638437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0216510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0845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5437921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20462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5486460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4416173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7523258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680841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5984997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FD7FF2-845F-41B9-944F-35B90659B7D6}"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6126918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FD7FF2-845F-41B9-944F-35B90659B7D6}"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4485449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FD7FF2-845F-41B9-944F-35B90659B7D6}"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9949584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D7FF2-845F-41B9-944F-35B90659B7D6}"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2686842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FD7FF2-845F-41B9-944F-35B90659B7D6}"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3721711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FD7FF2-845F-41B9-944F-35B90659B7D6}"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9976570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FD7FF2-845F-41B9-944F-35B90659B7D6}" type="datetimeFigureOut">
              <a:rPr lang="en-US" smtClean="0"/>
              <a:t>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7E345D-6FE0-4977-A3DF-5875ED8E59A8}" type="slidenum">
              <a:rPr lang="en-US" smtClean="0"/>
              <a:t>‹#›</a:t>
            </a:fld>
            <a:endParaRPr lang="en-US"/>
          </a:p>
        </p:txBody>
      </p:sp>
    </p:spTree>
    <p:extLst>
      <p:ext uri="{BB962C8B-B14F-4D97-AF65-F5344CB8AC3E}">
        <p14:creationId xmlns:p14="http://schemas.microsoft.com/office/powerpoint/2010/main" val="23556022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dirty="0" smtClean="0"/>
              <a:t>Problem solvine in AI</a:t>
            </a:r>
            <a:endParaRPr lang="en-US" dirty="0"/>
          </a:p>
        </p:txBody>
      </p:sp>
      <p:sp>
        <p:nvSpPr>
          <p:cNvPr id="3" name="Subtitle 2"/>
          <p:cNvSpPr>
            <a:spLocks noGrp="1" noEditPoint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609600"/>
            <a:ext cx="8596668" cy="905691"/>
          </a:xfrm>
        </p:spPr>
        <p:txBody>
          <a:bodyPr/>
          <a:lstStyle/>
          <a:p>
            <a:pPr algn="ctr"/>
            <a:r>
              <a:rPr lang="en-US" dirty="0"/>
              <a:t>Types of Games in </a:t>
            </a:r>
            <a:r>
              <a:rPr lang="en-US" dirty="0" smtClean="0"/>
              <a:t>AI</a:t>
            </a:r>
            <a:endParaRPr lang="en-US" dirty="0"/>
          </a:p>
        </p:txBody>
      </p:sp>
      <p:sp>
        <p:nvSpPr>
          <p:cNvPr id="3" name="Content Placeholder 2"/>
          <p:cNvSpPr>
            <a:spLocks noGrp="1" noEditPoints="1"/>
          </p:cNvSpPr>
          <p:nvPr>
            <p:ph idx="1"/>
          </p:nvPr>
        </p:nvSpPr>
        <p:spPr>
          <a:xfrm>
            <a:off x="677334" y="1371601"/>
            <a:ext cx="8596668" cy="4669762"/>
          </a:xfrm>
        </p:spPr>
        <p:txBody>
          <a:bodyPr>
            <a:normAutofit lnSpcReduction="10000"/>
          </a:bodyPr>
          <a:lstStyle/>
          <a:p>
            <a:pPr algn="just"/>
            <a:r>
              <a:rPr lang="en-US" b="1" dirty="0"/>
              <a:t>Perfect information: </a:t>
            </a:r>
            <a:r>
              <a:rPr lang="en-US" dirty="0"/>
              <a:t>A game with the perfect information is that in which agents can look into the complete board. Agents have all the information about the game, and they can see each other moves also. Examples are Chess, Checkers, Go, etc.</a:t>
            </a:r>
          </a:p>
          <a:p>
            <a:pPr algn="just"/>
            <a:r>
              <a:rPr lang="en-US" b="1" dirty="0"/>
              <a:t>Imperfect information: </a:t>
            </a:r>
            <a:r>
              <a:rPr lang="en-US" dirty="0"/>
              <a:t>If in a game agents do not have all information about the game and not aware with what's going on, such type of games are called the game with imperfect information, such as tic-tac-toe, Battleship, blind, Bridge, etc.</a:t>
            </a:r>
          </a:p>
          <a:p>
            <a:pPr algn="just"/>
            <a:r>
              <a:rPr lang="en-US" b="1" dirty="0"/>
              <a:t>Deterministic games: </a:t>
            </a:r>
            <a:r>
              <a:rPr lang="en-US" dirty="0"/>
              <a:t>Deterministic games are those games which follow a strict pattern and set of rules for the games, and there is no randomness associated with them. Examples are chess, Checkers, Go, tic-tac-toe, etc.</a:t>
            </a:r>
          </a:p>
          <a:p>
            <a:pPr algn="just"/>
            <a:r>
              <a:rPr lang="en-US" dirty="0"/>
              <a:t>Non-deterministic games: Non-deterministic are those games which have various unpredictable events and has a factor of chance or luck. This factor of chance or luck is introduced by either dice or cards. These are random, and each action response is not fixed. Such games are also called as stochastic games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609600"/>
            <a:ext cx="8596668" cy="709749"/>
          </a:xfrm>
        </p:spPr>
        <p:txBody>
          <a:bodyPr/>
          <a:lstStyle/>
          <a:p>
            <a:pPr algn="ctr"/>
            <a:r>
              <a:rPr lang="en-US" dirty="0"/>
              <a:t>Formalization of the </a:t>
            </a:r>
            <a:r>
              <a:rPr lang="en-US" dirty="0" smtClean="0"/>
              <a:t>problem</a:t>
            </a:r>
            <a:endParaRPr lang="en-US" dirty="0"/>
          </a:p>
        </p:txBody>
      </p:sp>
      <p:sp>
        <p:nvSpPr>
          <p:cNvPr id="3" name="Content Placeholder 2"/>
          <p:cNvSpPr>
            <a:spLocks noGrp="1" noEditPoints="1"/>
          </p:cNvSpPr>
          <p:nvPr>
            <p:ph idx="1"/>
          </p:nvPr>
        </p:nvSpPr>
        <p:spPr>
          <a:xfrm>
            <a:off x="677334" y="1502229"/>
            <a:ext cx="8596668" cy="4539133"/>
          </a:xfrm>
        </p:spPr>
        <p:txBody>
          <a:bodyPr>
            <a:normAutofit/>
          </a:bodyPr>
          <a:lstStyle/>
          <a:p>
            <a:r>
              <a:rPr lang="en-US" b="1" dirty="0"/>
              <a:t>Game </a:t>
            </a:r>
            <a:r>
              <a:rPr lang="en-US" b="1" dirty="0" smtClean="0"/>
              <a:t>tree</a:t>
            </a:r>
            <a:endParaRPr lang="en-US" b="1" dirty="0"/>
          </a:p>
          <a:p>
            <a:r>
              <a:rPr lang="en-US" dirty="0"/>
              <a:t>A game tree is a tree where nodes of the tree are the game states and Edges of the tree are the moves by players. Game tree involves initial state, actions function, and result Function.</a:t>
            </a:r>
          </a:p>
          <a:p>
            <a:r>
              <a:rPr lang="en-US" dirty="0" smtClean="0"/>
              <a:t>Example</a:t>
            </a:r>
            <a:r>
              <a:rPr lang="en-US" dirty="0"/>
              <a:t>: Tic-Tac-Toe game tree:</a:t>
            </a:r>
          </a:p>
          <a:p>
            <a:r>
              <a:rPr lang="en-US" dirty="0" smtClean="0"/>
              <a:t>The </a:t>
            </a:r>
            <a:r>
              <a:rPr lang="en-US" dirty="0"/>
              <a:t>following figure is showing part of the game-tree for tic-tac-toe game. Following are some key points of the game:</a:t>
            </a:r>
          </a:p>
          <a:p>
            <a:r>
              <a:rPr lang="en-US" dirty="0" smtClean="0"/>
              <a:t>There </a:t>
            </a:r>
            <a:r>
              <a:rPr lang="en-US" dirty="0"/>
              <a:t>are two players MAX and MIN.</a:t>
            </a:r>
          </a:p>
          <a:p>
            <a:r>
              <a:rPr lang="en-US" dirty="0"/>
              <a:t>Players have an alternate turn and start with MAX.</a:t>
            </a:r>
          </a:p>
          <a:p>
            <a:r>
              <a:rPr lang="en-US" dirty="0"/>
              <a:t>MAX maximizes the result of the game tree</a:t>
            </a:r>
          </a:p>
          <a:p>
            <a:r>
              <a:rPr lang="en-US" dirty="0"/>
              <a:t>MIN minimizes the result.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a:p>
        </p:txBody>
      </p:sp>
      <p:sp>
        <p:nvSpPr>
          <p:cNvPr id="3" name="Content Placeholder 2"/>
          <p:cNvSpPr>
            <a:spLocks noGrp="1" noEditPoints="1"/>
          </p:cNvSpPr>
          <p:nvPr>
            <p:ph idx="1"/>
          </p:nvPr>
        </p:nvSpPr>
        <p:spPr/>
        <p:txBody>
          <a:bodyPr/>
          <a:lstStyle/>
          <a:p>
            <a:endParaRPr/>
          </a:p>
        </p:txBody>
      </p:sp>
      <p:pic>
        <p:nvPicPr>
          <p:cNvPr id="4" name="Picture 3"/>
          <p:cNvPicPr>
            <a:picLocks noChangeAspect="1"/>
          </p:cNvPicPr>
          <p:nvPr/>
        </p:nvPicPr>
        <p:blipFill>
          <a:blip r:embed="rId3"/>
          <a:srcRect/>
          <a:stretch>
            <a:fillRect/>
          </a:stretch>
        </p:blipFill>
        <p:spPr>
          <a:xfrm>
            <a:off x="0" y="0"/>
            <a:ext cx="12192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597" y="3013165"/>
            <a:ext cx="8596668" cy="1320800"/>
          </a:xfrm>
        </p:spPr>
        <p:txBody>
          <a:bodyPr>
            <a:normAutofit fontScale="90000"/>
          </a:bodyPr>
          <a:lstStyle/>
          <a:p>
            <a:r>
              <a:rPr lang="en-US" dirty="0"/>
              <a:t>Probabilistic reasoning in Artificial intelligence</a:t>
            </a:r>
            <a:br>
              <a:rPr lang="en-US" dirty="0"/>
            </a:br>
            <a:endParaRPr lang="en-US" dirty="0"/>
          </a:p>
        </p:txBody>
      </p:sp>
    </p:spTree>
    <p:extLst>
      <p:ext uri="{BB962C8B-B14F-4D97-AF65-F5344CB8AC3E}">
        <p14:creationId xmlns:p14="http://schemas.microsoft.com/office/powerpoint/2010/main" val="251726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t>
            </a:r>
            <a:r>
              <a:rPr lang="en-US" dirty="0"/>
              <a:t>have learned knowledge representation using first-order logic and propositional logic with certainty, which means we were sure about the predicates. </a:t>
            </a:r>
            <a:endParaRPr lang="en-US" dirty="0" smtClean="0"/>
          </a:p>
          <a:p>
            <a:r>
              <a:rPr lang="en-US" dirty="0" smtClean="0"/>
              <a:t>With </a:t>
            </a:r>
            <a:r>
              <a:rPr lang="en-US" dirty="0"/>
              <a:t>this knowledge representation, we might write A→B, which means if A is true then B is true, but consider a situation where we are not sure about whether A is true or not then we cannot express this statement, this situation is called uncertainty.</a:t>
            </a:r>
          </a:p>
          <a:p>
            <a:r>
              <a:rPr lang="en-US" dirty="0"/>
              <a:t>So to represent uncertain knowledge, where we are not sure about the predicates, we need uncertain reasoning or probabilistic reasoning.</a:t>
            </a:r>
          </a:p>
          <a:p>
            <a:r>
              <a:rPr lang="en-US" b="1" dirty="0"/>
              <a:t>Causes of uncertainty:</a:t>
            </a:r>
          </a:p>
          <a:p>
            <a:r>
              <a:rPr lang="en-US" dirty="0"/>
              <a:t>Following are some leading causes of uncertainty to occur in the real world.</a:t>
            </a:r>
          </a:p>
          <a:p>
            <a:pPr lvl="1">
              <a:buFont typeface="Wingdings" panose="05000000000000000000" pitchFamily="2" charset="2"/>
              <a:buChar char="§"/>
            </a:pPr>
            <a:r>
              <a:rPr lang="en-US" dirty="0"/>
              <a:t>Information occurred from unreliable sources.</a:t>
            </a:r>
          </a:p>
          <a:p>
            <a:pPr lvl="1">
              <a:buFont typeface="Wingdings" panose="05000000000000000000" pitchFamily="2" charset="2"/>
              <a:buChar char="§"/>
            </a:pPr>
            <a:r>
              <a:rPr lang="en-US" dirty="0"/>
              <a:t>Experimental Errors</a:t>
            </a:r>
          </a:p>
          <a:p>
            <a:pPr lvl="1">
              <a:buFont typeface="Wingdings" panose="05000000000000000000" pitchFamily="2" charset="2"/>
              <a:buChar char="§"/>
            </a:pPr>
            <a:r>
              <a:rPr lang="en-US" dirty="0"/>
              <a:t>Equipment fault</a:t>
            </a:r>
          </a:p>
          <a:p>
            <a:pPr lvl="1">
              <a:buFont typeface="Wingdings" panose="05000000000000000000" pitchFamily="2" charset="2"/>
              <a:buChar char="§"/>
            </a:pPr>
            <a:r>
              <a:rPr lang="en-US" dirty="0"/>
              <a:t>Temperature variation</a:t>
            </a:r>
          </a:p>
          <a:p>
            <a:pPr lvl="1">
              <a:buFont typeface="Wingdings" panose="05000000000000000000" pitchFamily="2" charset="2"/>
              <a:buChar char="§"/>
            </a:pPr>
            <a:r>
              <a:rPr lang="en-US" dirty="0"/>
              <a:t>Climate change.</a:t>
            </a:r>
          </a:p>
          <a:p>
            <a:endParaRPr lang="en-US" dirty="0"/>
          </a:p>
        </p:txBody>
      </p:sp>
    </p:spTree>
    <p:extLst>
      <p:ext uri="{BB962C8B-B14F-4D97-AF65-F5344CB8AC3E}">
        <p14:creationId xmlns:p14="http://schemas.microsoft.com/office/powerpoint/2010/main" val="39749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reasoning</a:t>
            </a:r>
            <a:br>
              <a:rPr lang="en-US" dirty="0"/>
            </a:br>
            <a:endParaRPr lang="en-US" dirty="0"/>
          </a:p>
        </p:txBody>
      </p:sp>
      <p:sp>
        <p:nvSpPr>
          <p:cNvPr id="3" name="Content Placeholder 2"/>
          <p:cNvSpPr>
            <a:spLocks noGrp="1"/>
          </p:cNvSpPr>
          <p:nvPr>
            <p:ph idx="1"/>
          </p:nvPr>
        </p:nvSpPr>
        <p:spPr/>
        <p:txBody>
          <a:bodyPr/>
          <a:lstStyle/>
          <a:p>
            <a:r>
              <a:rPr lang="en-US" dirty="0"/>
              <a:t>Probabilistic reasoning is a way of knowledge representation where we apply the concept of probability to indicate the uncertainty in knowledge. </a:t>
            </a:r>
            <a:endParaRPr lang="en-US" dirty="0" smtClean="0"/>
          </a:p>
          <a:p>
            <a:r>
              <a:rPr lang="en-US" dirty="0" smtClean="0"/>
              <a:t>In </a:t>
            </a:r>
            <a:r>
              <a:rPr lang="en-US" dirty="0"/>
              <a:t>probabilistic reasoning, we combine probability theory with logic to handle the uncertainty</a:t>
            </a:r>
            <a:r>
              <a:rPr lang="en-US" dirty="0" smtClean="0"/>
              <a:t>.</a:t>
            </a:r>
          </a:p>
          <a:p>
            <a:r>
              <a:rPr lang="en-US" dirty="0"/>
              <a:t>We use probability in probabilistic reasoning because it provides a way to handle the uncertainty that is the result of someone's laziness and ignorance.</a:t>
            </a:r>
          </a:p>
          <a:p>
            <a:r>
              <a:rPr lang="en-US" dirty="0"/>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p>
          <a:p>
            <a:endParaRPr lang="en-US" dirty="0"/>
          </a:p>
        </p:txBody>
      </p:sp>
    </p:spTree>
    <p:extLst>
      <p:ext uri="{BB962C8B-B14F-4D97-AF65-F5344CB8AC3E}">
        <p14:creationId xmlns:p14="http://schemas.microsoft.com/office/powerpoint/2010/main" val="1743250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of probabilistic reasoning in </a:t>
            </a:r>
            <a:r>
              <a:rPr lang="en-US" b="1" dirty="0" smtClean="0"/>
              <a:t>AI</a:t>
            </a:r>
            <a:endParaRPr lang="en-US" dirty="0"/>
          </a:p>
        </p:txBody>
      </p:sp>
      <p:sp>
        <p:nvSpPr>
          <p:cNvPr id="3" name="Content Placeholder 2"/>
          <p:cNvSpPr>
            <a:spLocks noGrp="1"/>
          </p:cNvSpPr>
          <p:nvPr>
            <p:ph idx="1"/>
          </p:nvPr>
        </p:nvSpPr>
        <p:spPr/>
        <p:txBody>
          <a:bodyPr>
            <a:normAutofit/>
          </a:bodyPr>
          <a:lstStyle/>
          <a:p>
            <a:r>
              <a:rPr lang="en-US" dirty="0"/>
              <a:t>When there are unpredictable outcomes.</a:t>
            </a:r>
          </a:p>
          <a:p>
            <a:r>
              <a:rPr lang="en-US" dirty="0"/>
              <a:t>When specifications or possibilities of predicates becomes too large to handle.</a:t>
            </a:r>
          </a:p>
          <a:p>
            <a:r>
              <a:rPr lang="en-US" dirty="0"/>
              <a:t>When an unknown error occurs during an experiment.</a:t>
            </a:r>
          </a:p>
          <a:p>
            <a:r>
              <a:rPr lang="en-US" dirty="0"/>
              <a:t>In probabilistic reasoning, there are two ways to solve problems with uncertain knowledge:</a:t>
            </a:r>
          </a:p>
          <a:p>
            <a:pPr lvl="1">
              <a:buFont typeface="Wingdings" panose="05000000000000000000" pitchFamily="2" charset="2"/>
              <a:buChar char="§"/>
            </a:pPr>
            <a:r>
              <a:rPr lang="en-US" b="1" dirty="0"/>
              <a:t>Bayes' rule</a:t>
            </a:r>
            <a:endParaRPr lang="en-US" dirty="0"/>
          </a:p>
          <a:p>
            <a:pPr lvl="1">
              <a:buFont typeface="Wingdings" panose="05000000000000000000" pitchFamily="2" charset="2"/>
              <a:buChar char="§"/>
            </a:pPr>
            <a:r>
              <a:rPr lang="en-US" b="1" dirty="0"/>
              <a:t>Bayesian Statistics</a:t>
            </a:r>
            <a:endParaRPr lang="en-US" dirty="0"/>
          </a:p>
          <a:p>
            <a:r>
              <a:rPr lang="en-US" dirty="0" smtClean="0"/>
              <a:t>As </a:t>
            </a:r>
            <a:r>
              <a:rPr lang="en-US" dirty="0"/>
              <a:t>probabilistic reasoning uses probability and related terms, so before understanding probabilistic reasoning, let's understand some common terms:</a:t>
            </a:r>
          </a:p>
          <a:p>
            <a:endParaRPr lang="en-US" dirty="0"/>
          </a:p>
        </p:txBody>
      </p:sp>
    </p:spTree>
    <p:extLst>
      <p:ext uri="{BB962C8B-B14F-4D97-AF65-F5344CB8AC3E}">
        <p14:creationId xmlns:p14="http://schemas.microsoft.com/office/powerpoint/2010/main" val="4177587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13834" y="2168434"/>
            <a:ext cx="8596668" cy="3880773"/>
          </a:xfrm>
        </p:spPr>
        <p:txBody>
          <a:bodyPr>
            <a:normAutofit/>
          </a:bodyPr>
          <a:lstStyle/>
          <a:p>
            <a:pPr marL="0" lvl="0" indent="0" defTabSz="914400" eaLnBrk="0" fontAlgn="base" hangingPunct="0">
              <a:spcBef>
                <a:spcPct val="0"/>
              </a:spcBef>
              <a:spcAft>
                <a:spcPct val="0"/>
              </a:spcAft>
              <a:buClrTx/>
              <a:buSzTx/>
              <a:buNone/>
            </a:pPr>
            <a:r>
              <a:rPr lang="en-US" b="1" dirty="0"/>
              <a:t>Probability:</a:t>
            </a:r>
            <a:r>
              <a:rPr lang="en-US" dirty="0"/>
              <a:t> Probability can be defined as a chance that an uncertain event will occur. It is the numerical measure of the likelihood that an event will occur. The value of probability always remains between 0 and 1 that represent ideal uncertainties</a:t>
            </a:r>
            <a:r>
              <a:rPr lang="en-US" dirty="0" smtClean="0"/>
              <a:t>.</a:t>
            </a:r>
            <a:endParaRPr lang="en-US" altLang="en-US" dirty="0" smtClean="0">
              <a:solidFill>
                <a:srgbClr val="333333"/>
              </a:solidFill>
              <a:latin typeface="inter-regular"/>
            </a:endParaRPr>
          </a:p>
          <a:p>
            <a:pPr marL="0" lvl="0" indent="0" defTabSz="914400" eaLnBrk="0" fontAlgn="base" hangingPunct="0">
              <a:spcBef>
                <a:spcPct val="0"/>
              </a:spcBef>
              <a:spcAft>
                <a:spcPct val="0"/>
              </a:spcAft>
              <a:buClrTx/>
              <a:buSzTx/>
              <a:buNone/>
            </a:pPr>
            <a:endParaRPr lang="en-US" altLang="en-US" dirty="0">
              <a:solidFill>
                <a:srgbClr val="333333"/>
              </a:solidFill>
              <a:latin typeface="inter-regular"/>
            </a:endParaRPr>
          </a:p>
          <a:p>
            <a:pPr marL="0" lvl="0" indent="0" defTabSz="914400" eaLnBrk="0" fontAlgn="base" hangingPunct="0">
              <a:spcBef>
                <a:spcPct val="0"/>
              </a:spcBef>
              <a:spcAft>
                <a:spcPct val="0"/>
              </a:spcAft>
              <a:buClrTx/>
              <a:buSzTx/>
              <a:buFontTx/>
              <a:buAutoNum type="arabicPeriod"/>
            </a:pPr>
            <a:r>
              <a:rPr lang="en-US" altLang="en-US" dirty="0">
                <a:solidFill>
                  <a:srgbClr val="C00000"/>
                </a:solidFill>
                <a:latin typeface="inter-regular"/>
              </a:rPr>
              <a:t>0</a:t>
            </a:r>
            <a:r>
              <a:rPr lang="en-US" altLang="en-US" dirty="0">
                <a:solidFill>
                  <a:srgbClr val="000000"/>
                </a:solidFill>
                <a:latin typeface="inter-regular"/>
              </a:rPr>
              <a:t> ≤ P(A) ≤ </a:t>
            </a:r>
            <a:r>
              <a:rPr lang="en-US" altLang="en-US" dirty="0">
                <a:solidFill>
                  <a:srgbClr val="C00000"/>
                </a:solidFill>
                <a:latin typeface="inter-regular"/>
              </a:rPr>
              <a:t>1</a:t>
            </a:r>
            <a:r>
              <a:rPr lang="en-US" altLang="en-US" dirty="0">
                <a:solidFill>
                  <a:srgbClr val="000000"/>
                </a:solidFill>
                <a:latin typeface="inter-regular"/>
              </a:rPr>
              <a:t>,   where P(A) is the probability of an event A.  </a:t>
            </a:r>
            <a:endParaRPr lang="en-US" altLang="en-US" dirty="0">
              <a:solidFill>
                <a:srgbClr val="333333"/>
              </a:solidFill>
              <a:latin typeface="inter-regular"/>
            </a:endParaRPr>
          </a:p>
          <a:p>
            <a:pPr marL="0" lvl="0" indent="0" defTabSz="914400" eaLnBrk="0" fontAlgn="base" hangingPunct="0">
              <a:spcBef>
                <a:spcPct val="0"/>
              </a:spcBef>
              <a:spcAft>
                <a:spcPct val="0"/>
              </a:spcAft>
              <a:buClrTx/>
              <a:buSzTx/>
              <a:buFontTx/>
              <a:buAutoNum type="arabicPeriod"/>
            </a:pPr>
            <a:r>
              <a:rPr lang="en-US" altLang="en-US" dirty="0">
                <a:solidFill>
                  <a:srgbClr val="000000"/>
                </a:solidFill>
                <a:latin typeface="inter-regular"/>
              </a:rPr>
              <a:t>P(A) = </a:t>
            </a:r>
            <a:r>
              <a:rPr lang="en-US" altLang="en-US" dirty="0">
                <a:solidFill>
                  <a:srgbClr val="C00000"/>
                </a:solidFill>
                <a:latin typeface="inter-regular"/>
              </a:rPr>
              <a:t>0</a:t>
            </a:r>
            <a:r>
              <a:rPr lang="en-US" altLang="en-US" dirty="0">
                <a:solidFill>
                  <a:srgbClr val="000000"/>
                </a:solidFill>
                <a:latin typeface="inter-regular"/>
              </a:rPr>
              <a:t>,  indicates total uncertainty in an event A.   </a:t>
            </a:r>
            <a:endParaRPr lang="en-US" altLang="en-US" dirty="0">
              <a:solidFill>
                <a:srgbClr val="333333"/>
              </a:solidFill>
              <a:latin typeface="inter-regular"/>
            </a:endParaRPr>
          </a:p>
          <a:p>
            <a:pPr marL="0" lvl="0" indent="0" defTabSz="914400" eaLnBrk="0" fontAlgn="base" hangingPunct="0">
              <a:spcBef>
                <a:spcPct val="0"/>
              </a:spcBef>
              <a:spcAft>
                <a:spcPct val="0"/>
              </a:spcAft>
              <a:buClrTx/>
              <a:buSzTx/>
              <a:buFontTx/>
              <a:buAutoNum type="arabicPeriod"/>
            </a:pPr>
            <a:r>
              <a:rPr lang="en-US" altLang="en-US" dirty="0">
                <a:solidFill>
                  <a:srgbClr val="000000"/>
                </a:solidFill>
                <a:latin typeface="inter-regular"/>
              </a:rPr>
              <a:t>P(A) =</a:t>
            </a:r>
            <a:r>
              <a:rPr lang="en-US" altLang="en-US" dirty="0">
                <a:solidFill>
                  <a:srgbClr val="C00000"/>
                </a:solidFill>
                <a:latin typeface="inter-regular"/>
              </a:rPr>
              <a:t>1</a:t>
            </a:r>
            <a:r>
              <a:rPr lang="en-US" altLang="en-US" dirty="0">
                <a:solidFill>
                  <a:srgbClr val="000000"/>
                </a:solidFill>
                <a:latin typeface="inter-regular"/>
              </a:rPr>
              <a:t>, indicates total certainty in an event A.    </a:t>
            </a:r>
            <a:endParaRPr lang="en-US" altLang="en-US" dirty="0">
              <a:solidFill>
                <a:srgbClr val="333333"/>
              </a:solidFill>
              <a:latin typeface="inter-regular"/>
            </a:endParaRPr>
          </a:p>
          <a:p>
            <a:pPr marL="0" lvl="0" indent="0" defTabSz="914400" eaLnBrk="0" fontAlgn="base" hangingPunct="0">
              <a:spcBef>
                <a:spcPct val="0"/>
              </a:spcBef>
              <a:spcAft>
                <a:spcPct val="0"/>
              </a:spcAft>
              <a:buClrTx/>
              <a:buSzTx/>
              <a:buNone/>
            </a:pPr>
            <a:r>
              <a:rPr lang="en-US" altLang="en-US" dirty="0">
                <a:solidFill>
                  <a:srgbClr val="333333"/>
                </a:solidFill>
                <a:latin typeface="inter-regular"/>
              </a:rPr>
              <a:t>We can find the probability of an uncertain event by using the below formula.</a:t>
            </a:r>
            <a:endParaRPr lang="en-US" altLang="en-US" sz="1600" dirty="0">
              <a:solidFill>
                <a:schemeClr val="tx1"/>
              </a:solidFill>
            </a:endParaRPr>
          </a:p>
          <a:p>
            <a:pPr marL="0" lvl="0" indent="0" defTabSz="914400" eaLnBrk="0" fontAlgn="base" hangingPunct="0">
              <a:spcBef>
                <a:spcPct val="0"/>
              </a:spcBef>
              <a:spcAft>
                <a:spcPct val="0"/>
              </a:spcAft>
              <a:buClrTx/>
              <a:buSzTx/>
              <a:buNone/>
            </a:pPr>
            <a:r>
              <a:rPr lang="en-US" altLang="en-US" sz="2800" dirty="0">
                <a:solidFill>
                  <a:schemeClr val="tx1"/>
                </a:solidFill>
                <a:latin typeface="Arial" panose="020B0604020202020204" pitchFamily="34" charset="0"/>
              </a:rPr>
              <a:t>  </a:t>
            </a:r>
            <a:r>
              <a:rPr lang="en-US" altLang="en-US" sz="4400" dirty="0">
                <a:solidFill>
                  <a:schemeClr val="tx1"/>
                </a:solidFill>
                <a:latin typeface="Arial" panose="020B0604020202020204" pitchFamily="34" charset="0"/>
              </a:rPr>
              <a:t> </a:t>
            </a:r>
            <a:r>
              <a:rPr lang="en-US" altLang="en-US" sz="2800" dirty="0">
                <a:solidFill>
                  <a:schemeClr val="tx1"/>
                </a:solidFill>
                <a:latin typeface="Arial" panose="020B0604020202020204" pitchFamily="34" charset="0"/>
              </a:rPr>
              <a:t>                                                                </a:t>
            </a:r>
          </a:p>
          <a:p>
            <a:pPr marL="0" lvl="0" indent="0" defTabSz="914400" eaLnBrk="0" fontAlgn="base" hangingPunct="0">
              <a:spcBef>
                <a:spcPct val="0"/>
              </a:spcBef>
              <a:spcAft>
                <a:spcPct val="0"/>
              </a:spcAft>
              <a:buClrTx/>
              <a:buSzTx/>
              <a:buFontTx/>
              <a:buChar char="•"/>
            </a:pPr>
            <a:r>
              <a:rPr lang="en-US" altLang="en-US" dirty="0">
                <a:solidFill>
                  <a:srgbClr val="000000"/>
                </a:solidFill>
                <a:latin typeface="inter-regular"/>
              </a:rPr>
              <a:t>P(¬A) = probability of a not happening event.</a:t>
            </a:r>
          </a:p>
          <a:p>
            <a:pPr marL="0" lvl="0" indent="0" defTabSz="914400" eaLnBrk="0" fontAlgn="base" hangingPunct="0">
              <a:spcBef>
                <a:spcPct val="0"/>
              </a:spcBef>
              <a:spcAft>
                <a:spcPct val="0"/>
              </a:spcAft>
              <a:buClrTx/>
              <a:buSzTx/>
              <a:buFontTx/>
              <a:buChar char="•"/>
            </a:pPr>
            <a:r>
              <a:rPr lang="en-US" altLang="en-US" dirty="0">
                <a:solidFill>
                  <a:srgbClr val="000000"/>
                </a:solidFill>
                <a:latin typeface="inter-regular"/>
              </a:rPr>
              <a:t>P(¬A) + P(A) = 1.</a:t>
            </a:r>
            <a:endParaRPr lang="en-US" altLang="en-US" dirty="0">
              <a:solidFill>
                <a:srgbClr val="333333"/>
              </a:solidFill>
              <a:latin typeface="inter-regular"/>
            </a:endParaRPr>
          </a:p>
          <a:p>
            <a:pPr marL="0" lvl="0" indent="0" defTabSz="914400" eaLnBrk="0" fontAlgn="base" hangingPunct="0">
              <a:spcBef>
                <a:spcPct val="0"/>
              </a:spcBef>
              <a:spcAft>
                <a:spcPct val="0"/>
              </a:spcAft>
              <a:buClrTx/>
              <a:buSzTx/>
              <a:buNone/>
            </a:pPr>
            <a:endParaRPr lang="en-US" altLang="en-US" sz="2800" dirty="0">
              <a:solidFill>
                <a:schemeClr val="tx1"/>
              </a:solidFill>
              <a:latin typeface="Arial" panose="020B0604020202020204" pitchFamily="34" charset="0"/>
            </a:endParaRPr>
          </a:p>
          <a:p>
            <a:endParaRPr lang="en-US" dirty="0"/>
          </a:p>
        </p:txBody>
      </p:sp>
      <p:sp>
        <p:nvSpPr>
          <p:cNvPr id="4" name="Rectangle 1"/>
          <p:cNvSpPr>
            <a:spLocks noChangeArrowheads="1"/>
          </p:cNvSpPr>
          <p:nvPr/>
        </p:nvSpPr>
        <p:spPr bwMode="auto">
          <a:xfrm>
            <a:off x="613834" y="202993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Probabilistic reaso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219" y="4650377"/>
            <a:ext cx="6005654" cy="743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63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Event:</a:t>
            </a:r>
            <a:r>
              <a:rPr lang="en-US" dirty="0"/>
              <a:t> Each possible outcome of a variable is called an event.</a:t>
            </a:r>
          </a:p>
          <a:p>
            <a:r>
              <a:rPr lang="en-US" b="1" dirty="0"/>
              <a:t>Sample space:</a:t>
            </a:r>
            <a:r>
              <a:rPr lang="en-US" dirty="0"/>
              <a:t> The collection of all possible events is called sample space.</a:t>
            </a:r>
          </a:p>
          <a:p>
            <a:r>
              <a:rPr lang="en-US" b="1" dirty="0"/>
              <a:t>Random variables:</a:t>
            </a:r>
            <a:r>
              <a:rPr lang="en-US" dirty="0"/>
              <a:t> Random variables are used to represent the events and objects in the real world.</a:t>
            </a:r>
          </a:p>
          <a:p>
            <a:r>
              <a:rPr lang="en-US" b="1" dirty="0"/>
              <a:t>Prior probability:</a:t>
            </a:r>
            <a:r>
              <a:rPr lang="en-US" dirty="0"/>
              <a:t> The prior probability of an event is probability computed before observing new information.</a:t>
            </a:r>
          </a:p>
          <a:p>
            <a:r>
              <a:rPr lang="en-US" b="1" dirty="0"/>
              <a:t>Posterior Probability:</a:t>
            </a:r>
            <a:r>
              <a:rPr lang="en-US" dirty="0"/>
              <a:t> The probability that is calculated after all evidence or information has taken into account. It is a combination of prior probability and new information.</a:t>
            </a:r>
          </a:p>
          <a:p>
            <a:endParaRPr lang="en-US" dirty="0"/>
          </a:p>
        </p:txBody>
      </p:sp>
    </p:spTree>
    <p:extLst>
      <p:ext uri="{BB962C8B-B14F-4D97-AF65-F5344CB8AC3E}">
        <p14:creationId xmlns:p14="http://schemas.microsoft.com/office/powerpoint/2010/main" val="1703501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br>
              <a:rPr lang="en-US" dirty="0"/>
            </a:br>
            <a:endParaRPr lang="en-US" dirty="0"/>
          </a:p>
        </p:txBody>
      </p:sp>
      <p:sp>
        <p:nvSpPr>
          <p:cNvPr id="3" name="Content Placeholder 2"/>
          <p:cNvSpPr>
            <a:spLocks noGrp="1"/>
          </p:cNvSpPr>
          <p:nvPr>
            <p:ph idx="1"/>
          </p:nvPr>
        </p:nvSpPr>
        <p:spPr>
          <a:xfrm>
            <a:off x="239111" y="1553923"/>
            <a:ext cx="8596668" cy="3880773"/>
          </a:xfrm>
        </p:spPr>
        <p:txBody>
          <a:bodyPr/>
          <a:lstStyle/>
          <a:p>
            <a:endParaRPr lang="en-US" dirty="0"/>
          </a:p>
        </p:txBody>
      </p:sp>
      <p:sp>
        <p:nvSpPr>
          <p:cNvPr id="4" name="Rectangle 1"/>
          <p:cNvSpPr>
            <a:spLocks noChangeArrowheads="1"/>
          </p:cNvSpPr>
          <p:nvPr/>
        </p:nvSpPr>
        <p:spPr bwMode="auto">
          <a:xfrm>
            <a:off x="477097" y="1597115"/>
            <a:ext cx="7180171"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Conditional probability is a probability of occurring an event when another event has already happened.</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Let's suppose, we want to calculate the event A when event B has already occurred,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"the probability of A under the conditions of B", it can be written as:</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33333"/>
                </a:solidFill>
                <a:effectLst/>
                <a:latin typeface="inter-bold"/>
              </a:rPr>
              <a:t>Where P(</a:t>
            </a:r>
            <a:r>
              <a:rPr kumimoji="0" lang="en-US" altLang="en-US" sz="1200" b="1" i="1" u="none" strike="noStrike" cap="none" normalizeH="0" baseline="0" dirty="0" smtClean="0">
                <a:ln>
                  <a:noFill/>
                </a:ln>
                <a:solidFill>
                  <a:srgbClr val="333333"/>
                </a:solidFill>
                <a:effectLst/>
                <a:latin typeface="inter-bold"/>
              </a:rPr>
              <a:t>A</a:t>
            </a:r>
            <a:r>
              <a:rPr kumimoji="0" lang="en-US" altLang="en-US" sz="1200" b="1" i="0" u="none" strike="noStrike" cap="none" normalizeH="0" baseline="0" dirty="0" smtClean="0">
                <a:ln>
                  <a:noFill/>
                </a:ln>
                <a:solidFill>
                  <a:srgbClr val="333333"/>
                </a:solidFill>
                <a:effectLst/>
                <a:latin typeface="inter-bold"/>
              </a:rPr>
              <a:t>⋀</a:t>
            </a:r>
            <a:r>
              <a:rPr kumimoji="0" lang="en-US" altLang="en-US" sz="1200" b="1" i="1" u="none" strike="noStrike" cap="none" normalizeH="0" baseline="0" dirty="0" smtClean="0">
                <a:ln>
                  <a:noFill/>
                </a:ln>
                <a:solidFill>
                  <a:srgbClr val="333333"/>
                </a:solidFill>
                <a:effectLst/>
                <a:latin typeface="inter-bold"/>
              </a:rPr>
              <a:t>B</a:t>
            </a:r>
            <a:r>
              <a:rPr kumimoji="0" lang="en-US" altLang="en-US" sz="1200" b="1" i="0" u="none" strike="noStrike" cap="none" normalizeH="0" baseline="0" dirty="0" smtClean="0">
                <a:ln>
                  <a:noFill/>
                </a:ln>
                <a:solidFill>
                  <a:srgbClr val="333333"/>
                </a:solidFill>
                <a:effectLst/>
                <a:latin typeface="inter-bold"/>
              </a:rPr>
              <a:t>)= Joint probability of a and B</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33333"/>
                </a:solidFill>
                <a:effectLst/>
                <a:latin typeface="inter-bold"/>
              </a:rPr>
              <a:t>P(B)= Marginal probability of B.</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If the probability of A is given and we need to find the probability of B, then it will be given as: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333333"/>
              </a:solidFill>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3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It can be explained by using the below Venn diagram, where B is occurred event,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so sample space will be reduced to set B, and now we can only calculate event A when event B is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already occurred by dividing the probability of </a:t>
            </a:r>
            <a:r>
              <a:rPr kumimoji="0" lang="en-US" altLang="en-US" sz="1200" b="1" i="0" u="none" strike="noStrike" cap="none" normalizeH="0" baseline="0" dirty="0" smtClean="0">
                <a:ln>
                  <a:noFill/>
                </a:ln>
                <a:solidFill>
                  <a:srgbClr val="333333"/>
                </a:solidFill>
                <a:effectLst/>
                <a:latin typeface="inter-bold"/>
              </a:rPr>
              <a:t>P(A⋀</a:t>
            </a:r>
            <a:r>
              <a:rPr kumimoji="0" lang="en-US" altLang="en-US" sz="1200" b="1" i="1" u="none" strike="noStrike" cap="none" normalizeH="0" baseline="0" dirty="0" smtClean="0">
                <a:ln>
                  <a:noFill/>
                </a:ln>
                <a:solidFill>
                  <a:srgbClr val="333333"/>
                </a:solidFill>
                <a:effectLst/>
                <a:latin typeface="inter-bold"/>
              </a:rPr>
              <a:t>B</a:t>
            </a:r>
            <a:r>
              <a:rPr kumimoji="0" lang="en-US" altLang="en-US" sz="1200" b="1" i="0" u="none" strike="noStrike" cap="none" normalizeH="0" baseline="0" dirty="0" smtClean="0">
                <a:ln>
                  <a:noFill/>
                </a:ln>
                <a:solidFill>
                  <a:srgbClr val="333333"/>
                </a:solidFill>
                <a:effectLst/>
                <a:latin typeface="inter-bold"/>
              </a:rPr>
              <a:t>) by P( B )</a:t>
            </a:r>
            <a:r>
              <a:rPr kumimoji="0" lang="en-US" altLang="en-US" sz="1200" b="0" i="0" u="none" strike="noStrike" cap="none" normalizeH="0" baseline="0" dirty="0" smtClean="0">
                <a:ln>
                  <a:noFill/>
                </a:ln>
                <a:solidFill>
                  <a:srgbClr val="333333"/>
                </a:solidFill>
                <a:effectLst/>
                <a:latin typeface="inter-regular"/>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Probabilistic reaso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839" y="2344779"/>
            <a:ext cx="12382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robabilistic reasoning in Artificial intellig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839" y="3490767"/>
            <a:ext cx="1371600"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954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a:t>Constraint Satisfaction Problems (CSP) in Artificial Intelligence</a:t>
            </a:r>
          </a:p>
        </p:txBody>
      </p:sp>
      <p:sp>
        <p:nvSpPr>
          <p:cNvPr id="3" name="Content Placeholder 2"/>
          <p:cNvSpPr>
            <a:spLocks noGrp="1" noEditPoints="1"/>
          </p:cNvSpPr>
          <p:nvPr>
            <p:ph idx="1"/>
          </p:nvPr>
        </p:nvSpPr>
        <p:spPr/>
        <p:txBody>
          <a:bodyPr>
            <a:noAutofit/>
          </a:bodyPr>
          <a:lstStyle/>
          <a:p>
            <a:pPr algn="just"/>
            <a:r>
              <a:rPr lang="en-US" sz="2400" dirty="0"/>
              <a:t>Finding a solution that meets a set of constraints is the goal of constraint satisfaction problems (CSPs), a type of AI issue.</a:t>
            </a:r>
          </a:p>
          <a:p>
            <a:pPr algn="just"/>
            <a:r>
              <a:rPr lang="en-US" sz="2400" dirty="0"/>
              <a:t> Finding values for a group of variables that fulfill a set of restrictions or rules is the aim of constraint satisfaction problems. </a:t>
            </a:r>
          </a:p>
          <a:p>
            <a:pPr algn="just"/>
            <a:r>
              <a:rPr lang="en-US" sz="2400" dirty="0"/>
              <a:t>For tasks including resource allocation, planning, scheduling, and decision-making, CSPs are frequently employed in AI.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949" y="2220953"/>
            <a:ext cx="4934919" cy="3701189"/>
          </a:xfrm>
        </p:spPr>
      </p:pic>
    </p:spTree>
    <p:extLst>
      <p:ext uri="{BB962C8B-B14F-4D97-AF65-F5344CB8AC3E}">
        <p14:creationId xmlns:p14="http://schemas.microsoft.com/office/powerpoint/2010/main" val="232558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827" y="3278503"/>
            <a:ext cx="4665952" cy="1149583"/>
          </a:xfrm>
        </p:spPr>
      </p:pic>
      <p:sp>
        <p:nvSpPr>
          <p:cNvPr id="4" name="Rectangle 1"/>
          <p:cNvSpPr>
            <a:spLocks noChangeArrowheads="1"/>
          </p:cNvSpPr>
          <p:nvPr/>
        </p:nvSpPr>
        <p:spPr bwMode="auto">
          <a:xfrm>
            <a:off x="368052" y="1633387"/>
            <a:ext cx="8292655" cy="14927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33333"/>
                </a:solidFill>
                <a:effectLst/>
                <a:latin typeface="inter-bold"/>
              </a:rPr>
              <a:t>Example: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In a class, there are 70% of the students who like English and 40% of the students who likes English and mathematics,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and then what is the percent of students those who like English also like mathematics?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33333"/>
                </a:solidFill>
                <a:effectLst/>
                <a:latin typeface="inter-bold"/>
              </a:rPr>
              <a:t>Solution:</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Let, A is an event that a student likes Mathematics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B is an event that a student likes English.</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9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Probabilistic reasoning in Artificial intelligence"/>
          <p:cNvSpPr>
            <a:spLocks noChangeAspect="1" noChangeArrowheads="1"/>
          </p:cNvSpPr>
          <p:nvPr/>
        </p:nvSpPr>
        <p:spPr bwMode="auto">
          <a:xfrm>
            <a:off x="523627" y="278297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Probabilistic reasoning in Artificial intelligence"/>
          <p:cNvSpPr>
            <a:spLocks noChangeAspect="1" noChangeArrowheads="1"/>
          </p:cNvSpPr>
          <p:nvPr/>
        </p:nvSpPr>
        <p:spPr bwMode="auto">
          <a:xfrm>
            <a:off x="676027" y="293537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71019" y="4787154"/>
            <a:ext cx="7686720" cy="369332"/>
          </a:xfrm>
          <a:prstGeom prst="rect">
            <a:avLst/>
          </a:prstGeom>
          <a:noFill/>
        </p:spPr>
        <p:txBody>
          <a:bodyPr wrap="none" rtlCol="0">
            <a:spAutoFit/>
          </a:bodyPr>
          <a:lstStyle/>
          <a:p>
            <a:r>
              <a:rPr lang="en-US" b="1" dirty="0"/>
              <a:t>Hence, 57% are the students who like English also like Mathematics.</a:t>
            </a:r>
            <a:endParaRPr lang="en-US" dirty="0"/>
          </a:p>
        </p:txBody>
      </p:sp>
    </p:spTree>
    <p:extLst>
      <p:ext uri="{BB962C8B-B14F-4D97-AF65-F5344CB8AC3E}">
        <p14:creationId xmlns:p14="http://schemas.microsoft.com/office/powerpoint/2010/main" val="77332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dirty="0"/>
              <a:t>C</a:t>
            </a:r>
            <a:r>
              <a:rPr lang="en-US" dirty="0" smtClean="0"/>
              <a:t>omponents </a:t>
            </a:r>
            <a:r>
              <a:rPr lang="en-US" dirty="0"/>
              <a:t>in the constraint satisfaction problem</a:t>
            </a:r>
          </a:p>
        </p:txBody>
      </p:sp>
      <p:sp>
        <p:nvSpPr>
          <p:cNvPr id="3" name="Content Placeholder 2"/>
          <p:cNvSpPr>
            <a:spLocks noGrp="1" noEditPoints="1"/>
          </p:cNvSpPr>
          <p:nvPr>
            <p:ph idx="1"/>
          </p:nvPr>
        </p:nvSpPr>
        <p:spPr/>
        <p:txBody>
          <a:bodyPr>
            <a:noAutofit/>
          </a:bodyPr>
          <a:lstStyle/>
          <a:p>
            <a:pPr algn="just"/>
            <a:r>
              <a:rPr lang="en-US" sz="2400" b="1" dirty="0"/>
              <a:t>Variables</a:t>
            </a:r>
            <a:r>
              <a:rPr lang="en-US" sz="2400" dirty="0"/>
              <a:t>:  </a:t>
            </a:r>
            <a:r>
              <a:rPr lang="en-US" sz="2400" dirty="0" smtClean="0"/>
              <a:t> </a:t>
            </a:r>
            <a:r>
              <a:rPr lang="en-US" sz="2400" dirty="0"/>
              <a:t>The things that need to be determined are variables. </a:t>
            </a:r>
          </a:p>
          <a:p>
            <a:pPr algn="just"/>
            <a:r>
              <a:rPr lang="en-US" sz="2400" dirty="0"/>
              <a:t>Variables in a CSP are the objects that must have values assigned to them in order to satisfy a particular set of constraints. </a:t>
            </a:r>
          </a:p>
          <a:p>
            <a:pPr algn="just"/>
            <a:r>
              <a:rPr lang="en-US" sz="2400" dirty="0"/>
              <a:t>Boolean, integer, and categorical variables are just a few examples of the various types of variables</a:t>
            </a:r>
          </a:p>
          <a:p>
            <a:pPr algn="just"/>
            <a:r>
              <a:rPr lang="en-US" sz="2400" dirty="0"/>
              <a:t> Variables, for instance, could stand in for the many puzzle cells that need to be filled with numbers in a sudoku puzzle.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dirty="0" smtClean="0"/>
              <a:t>Domains</a:t>
            </a:r>
            <a:endParaRPr dirty="0"/>
          </a:p>
        </p:txBody>
      </p:sp>
      <p:sp>
        <p:nvSpPr>
          <p:cNvPr id="3" name="Content Placeholder 2"/>
          <p:cNvSpPr>
            <a:spLocks noGrp="1" noEditPoints="1"/>
          </p:cNvSpPr>
          <p:nvPr>
            <p:ph idx="1"/>
          </p:nvPr>
        </p:nvSpPr>
        <p:spPr/>
        <p:txBody>
          <a:bodyPr>
            <a:normAutofit/>
          </a:bodyPr>
          <a:lstStyle/>
          <a:p>
            <a:pPr algn="just"/>
            <a:r>
              <a:rPr lang="en-US" sz="2400" dirty="0" smtClean="0"/>
              <a:t>The </a:t>
            </a:r>
            <a:r>
              <a:rPr lang="en-US" sz="2400" dirty="0"/>
              <a:t>range of potential values that a variable can have is represented by domains. </a:t>
            </a:r>
          </a:p>
          <a:p>
            <a:pPr algn="just"/>
            <a:r>
              <a:rPr lang="en-US" sz="2400" dirty="0"/>
              <a:t>Depending on the issue, a domain may be finite or limitless. </a:t>
            </a:r>
          </a:p>
          <a:p>
            <a:pPr algn="just"/>
            <a:r>
              <a:rPr lang="en-US" sz="2400" dirty="0"/>
              <a:t>For instance, in Sudoku, the set of numbers from 1 to 9 can serve as the domain of a variable representing a problem cell.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dirty="0" smtClean="0"/>
              <a:t>Constraints</a:t>
            </a:r>
            <a:endParaRPr dirty="0"/>
          </a:p>
        </p:txBody>
      </p:sp>
      <p:sp>
        <p:nvSpPr>
          <p:cNvPr id="3" name="Content Placeholder 2"/>
          <p:cNvSpPr>
            <a:spLocks noGrp="1" noEditPoints="1"/>
          </p:cNvSpPr>
          <p:nvPr>
            <p:ph idx="1"/>
          </p:nvPr>
        </p:nvSpPr>
        <p:spPr/>
        <p:txBody>
          <a:bodyPr>
            <a:noAutofit/>
          </a:bodyPr>
          <a:lstStyle/>
          <a:p>
            <a:pPr algn="just"/>
            <a:r>
              <a:rPr lang="en-US" sz="2400" dirty="0" smtClean="0"/>
              <a:t>The </a:t>
            </a:r>
            <a:r>
              <a:rPr lang="en-US" sz="2400" dirty="0"/>
              <a:t>guidelines that control how variables relate to one another are known as constraints. </a:t>
            </a:r>
          </a:p>
          <a:p>
            <a:pPr algn="just"/>
            <a:r>
              <a:rPr lang="en-US" sz="2400" dirty="0"/>
              <a:t>Constraints in a CSP define the ranges of possible values for variables. </a:t>
            </a:r>
          </a:p>
          <a:p>
            <a:pPr algn="just"/>
            <a:r>
              <a:rPr lang="en-US" sz="2400" dirty="0"/>
              <a:t>Unary constraints, binary constraints, and higher-order constraints are only a few examples of the various sorts of constraints.</a:t>
            </a:r>
          </a:p>
          <a:p>
            <a:pPr algn="just"/>
            <a:r>
              <a:rPr lang="en-US" sz="2400" dirty="0"/>
              <a:t> For instance, in a sudoku problem, the restrictions might be that each row, column, and 3×3 box can only have one instance of each number from 1 to 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a:t>Constraint Satisfaction Problems (CSP) representation</a:t>
            </a:r>
          </a:p>
        </p:txBody>
      </p:sp>
      <p:sp>
        <p:nvSpPr>
          <p:cNvPr id="3" name="Content Placeholder 2"/>
          <p:cNvSpPr>
            <a:spLocks noGrp="1" noEditPoints="1"/>
          </p:cNvSpPr>
          <p:nvPr>
            <p:ph idx="1"/>
          </p:nvPr>
        </p:nvSpPr>
        <p:spPr>
          <a:xfrm>
            <a:off x="677334" y="2160589"/>
            <a:ext cx="9106746" cy="3880773"/>
          </a:xfrm>
        </p:spPr>
        <p:txBody>
          <a:bodyPr>
            <a:normAutofit/>
          </a:bodyPr>
          <a:lstStyle/>
          <a:p>
            <a:r>
              <a:rPr lang="en-US" dirty="0"/>
              <a:t>The finite set of variables V1, V2, V3 ……………..Vn.</a:t>
            </a:r>
          </a:p>
          <a:p>
            <a:r>
              <a:rPr lang="en-US" dirty="0"/>
              <a:t>Non-empty domain for every single variable D1, D2, D3 …………..Dn.</a:t>
            </a:r>
          </a:p>
          <a:p>
            <a:r>
              <a:rPr lang="en-US" dirty="0"/>
              <a:t>The finite set of constraints C1, C2 …….…, Cm. </a:t>
            </a:r>
          </a:p>
          <a:p>
            <a:r>
              <a:rPr lang="en-US" dirty="0"/>
              <a:t>where each constraint Ci restricts the possible values for </a:t>
            </a:r>
            <a:r>
              <a:rPr lang="en-US" dirty="0" smtClean="0"/>
              <a:t>variables,e.g</a:t>
            </a:r>
            <a:r>
              <a:rPr lang="en-US" dirty="0"/>
              <a:t>., V1 ≠ V2</a:t>
            </a:r>
          </a:p>
          <a:p>
            <a:r>
              <a:rPr lang="en-US" dirty="0"/>
              <a:t> Each constraint Ci is a pair &lt;scope, relation&gt;  </a:t>
            </a:r>
          </a:p>
          <a:p>
            <a:r>
              <a:rPr lang="en-US" dirty="0"/>
              <a:t>Example: &lt;(V1, V2), V1 not equal to V2&gt; </a:t>
            </a:r>
          </a:p>
          <a:p>
            <a:r>
              <a:rPr lang="en-US" dirty="0"/>
              <a:t>Scope = set of variables that participate in constraint. </a:t>
            </a:r>
          </a:p>
          <a:p>
            <a:r>
              <a:rPr lang="en-US" dirty="0"/>
              <a:t>Relation = list of valid variable value combinations. </a:t>
            </a:r>
          </a:p>
          <a:p>
            <a:r>
              <a:rPr lang="en-US" dirty="0"/>
              <a:t>There might be a clear list of permitted combinations.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a:t>Real-world Constraint Satisfaction Problems (CSP)</a:t>
            </a:r>
          </a:p>
        </p:txBody>
      </p:sp>
      <p:sp>
        <p:nvSpPr>
          <p:cNvPr id="3" name="Content Placeholder 2"/>
          <p:cNvSpPr>
            <a:spLocks noGrp="1" noEditPoints="1"/>
          </p:cNvSpPr>
          <p:nvPr>
            <p:ph idx="1"/>
          </p:nvPr>
        </p:nvSpPr>
        <p:spPr/>
        <p:txBody>
          <a:bodyPr>
            <a:normAutofit/>
          </a:bodyPr>
          <a:lstStyle/>
          <a:p>
            <a:pPr algn="just"/>
            <a:r>
              <a:rPr lang="en-US" sz="2000" b="1" dirty="0"/>
              <a:t>Scheduling</a:t>
            </a:r>
            <a:r>
              <a:rPr lang="en-US" sz="2000" dirty="0"/>
              <a:t>: A fundamental CSP problem is how to efficiently and effectively schedule resources like personnel, equipment, and facilities. The constraints in this domain specify the availability and capacity of each resource, whereas the variables indicate the time slots or resources.</a:t>
            </a:r>
          </a:p>
          <a:p>
            <a:pPr algn="just"/>
            <a:r>
              <a:rPr lang="en-US" sz="2000" b="1" dirty="0" smtClean="0"/>
              <a:t>Sudoku</a:t>
            </a:r>
            <a:r>
              <a:rPr lang="en-US" sz="2000" dirty="0"/>
              <a:t>: The well-known puzzle game Sudoku can be modeled as a CSP problem, where the variables stand in for the grid’s cells and the constraints specify the game’s rules, such as prohibiting the repetition of the same number in a row, column, or area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a:p>
        </p:txBody>
      </p:sp>
      <p:sp>
        <p:nvSpPr>
          <p:cNvPr id="3" name="Content Placeholder 2"/>
          <p:cNvSpPr>
            <a:spLocks noGrp="1" noEditPoints="1"/>
          </p:cNvSpPr>
          <p:nvPr>
            <p:ph idx="1"/>
          </p:nvPr>
        </p:nvSpPr>
        <p:spPr/>
        <p:txBody>
          <a:bodyPr/>
          <a:lstStyle/>
          <a:p>
            <a:endParaRPr/>
          </a:p>
        </p:txBody>
      </p:sp>
      <p:pic>
        <p:nvPicPr>
          <p:cNvPr id="4" name="Picture 3"/>
          <p:cNvPicPr>
            <a:picLocks noChangeAspect="1"/>
          </p:cNvPicPr>
          <p:nvPr/>
        </p:nvPicPr>
        <p:blipFill>
          <a:blip r:embed="rId3"/>
          <a:srcRect/>
          <a:stretch>
            <a:fillRect/>
          </a:stretch>
        </p:blipFill>
        <p:spPr>
          <a:xfrm>
            <a:off x="0" y="175735"/>
            <a:ext cx="11368423" cy="6814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dirty="0"/>
              <a:t>Adversarial Search</a:t>
            </a:r>
          </a:p>
        </p:txBody>
      </p:sp>
      <p:sp>
        <p:nvSpPr>
          <p:cNvPr id="3" name="Content Placeholder 2"/>
          <p:cNvSpPr>
            <a:spLocks noGrp="1" noEditPoints="1"/>
          </p:cNvSpPr>
          <p:nvPr>
            <p:ph idx="1"/>
          </p:nvPr>
        </p:nvSpPr>
        <p:spPr>
          <a:xfrm>
            <a:off x="404949" y="1554480"/>
            <a:ext cx="9248502" cy="4781005"/>
          </a:xfrm>
        </p:spPr>
        <p:txBody>
          <a:bodyPr>
            <a:normAutofit fontScale="92500"/>
          </a:bodyPr>
          <a:lstStyle/>
          <a:p>
            <a:pPr algn="just"/>
            <a:r>
              <a:rPr lang="en-US" dirty="0"/>
              <a:t>Adversarial search is a search, where we examine the problem which arises when we try to plan ahead of the world and other agents are planning against us.</a:t>
            </a:r>
          </a:p>
          <a:p>
            <a:pPr algn="just"/>
            <a:r>
              <a:rPr lang="en-US" dirty="0" smtClean="0"/>
              <a:t>In </a:t>
            </a:r>
            <a:r>
              <a:rPr lang="en-US" dirty="0"/>
              <a:t>previous topics, we have studied the search strategies which are only associated with a single agent that aims to find the solution which often expressed in the form of a sequence of actions.</a:t>
            </a:r>
          </a:p>
          <a:p>
            <a:pPr algn="just"/>
            <a:r>
              <a:rPr lang="en-US" dirty="0"/>
              <a:t>But, there might be some situations where more than one agent is searching for the solution in the same search space, and this situation usually occurs in game playing.</a:t>
            </a:r>
          </a:p>
          <a:p>
            <a:pPr algn="just"/>
            <a:r>
              <a:rPr lang="en-US" dirty="0"/>
              <a:t>The environment with more than one agent is termed as multi-agent environment, in which each agent is an opponent of other agent and playing against each other. </a:t>
            </a:r>
            <a:endParaRPr lang="en-US" dirty="0" smtClean="0"/>
          </a:p>
          <a:p>
            <a:pPr algn="just"/>
            <a:r>
              <a:rPr lang="en-US" dirty="0" smtClean="0"/>
              <a:t>Each </a:t>
            </a:r>
            <a:r>
              <a:rPr lang="en-US" dirty="0"/>
              <a:t>agent needs to consider the action of other agent and effect of that action on their performance.</a:t>
            </a:r>
          </a:p>
          <a:p>
            <a:pPr algn="just"/>
            <a:r>
              <a:rPr lang="en-US" dirty="0" smtClean="0"/>
              <a:t>Searches </a:t>
            </a:r>
            <a:r>
              <a:rPr lang="en-US" dirty="0"/>
              <a:t>in which two or more players with conflicting goals are trying to explore the same search space for the solution, are called </a:t>
            </a:r>
            <a:r>
              <a:rPr lang="en-US" b="1" dirty="0"/>
              <a:t>adversarial searches</a:t>
            </a:r>
            <a:r>
              <a:rPr lang="en-US" dirty="0"/>
              <a:t>, </a:t>
            </a:r>
            <a:r>
              <a:rPr lang="en-US" dirty="0" smtClean="0"/>
              <a:t>also known </a:t>
            </a:r>
            <a:r>
              <a:rPr lang="en-US" b="1" dirty="0" smtClean="0"/>
              <a:t>Games</a:t>
            </a:r>
            <a:r>
              <a:rPr lang="en-US" dirty="0"/>
              <a:t>.</a:t>
            </a:r>
          </a:p>
          <a:p>
            <a:pPr algn="just"/>
            <a:r>
              <a:rPr lang="en-US" dirty="0"/>
              <a:t>Games are modeled as a Search problem and heuristic evaluation function, and these are the two main factors which help to model and solve games in AI.</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35</TotalTime>
  <Words>1964</Words>
  <Application>Microsoft Office PowerPoint</Application>
  <PresentationFormat>Widescreen</PresentationFormat>
  <Paragraphs>128</Paragraphs>
  <Slides>21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inter-bold</vt:lpstr>
      <vt:lpstr>inter-regular</vt:lpstr>
      <vt:lpstr>Trebuchet MS</vt:lpstr>
      <vt:lpstr>Wingdings</vt:lpstr>
      <vt:lpstr>Wingdings 3</vt:lpstr>
      <vt:lpstr>Facet</vt:lpstr>
      <vt:lpstr>Problem solvine in AI</vt:lpstr>
      <vt:lpstr>Constraint Satisfaction Problems (CSP) in Artificial Intelligence</vt:lpstr>
      <vt:lpstr>Components in the constraint satisfaction problem</vt:lpstr>
      <vt:lpstr>Domains</vt:lpstr>
      <vt:lpstr>Constraints</vt:lpstr>
      <vt:lpstr>Constraint Satisfaction Problems (CSP) representation</vt:lpstr>
      <vt:lpstr>Real-world Constraint Satisfaction Problems (CSP)</vt:lpstr>
      <vt:lpstr>PowerPoint Presentation</vt:lpstr>
      <vt:lpstr>Adversarial Search</vt:lpstr>
      <vt:lpstr>Types of Games in AI</vt:lpstr>
      <vt:lpstr>Formalization of the problem</vt:lpstr>
      <vt:lpstr>PowerPoint Presentation</vt:lpstr>
      <vt:lpstr>Probabilistic reasoning in Artificial intelligence </vt:lpstr>
      <vt:lpstr>Uncertainty </vt:lpstr>
      <vt:lpstr>Probabilistic reasoning </vt:lpstr>
      <vt:lpstr>Need of probabilistic reasoning in AI</vt:lpstr>
      <vt:lpstr>PowerPoint Presentation</vt:lpstr>
      <vt:lpstr>PowerPoint Presentation</vt:lpstr>
      <vt:lpstr>Conditional probability </vt:lpstr>
      <vt:lpstr>PowerPoint Presentation</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Sakin Jan</dc:creator>
  <cp:lastModifiedBy>Sakin Jan</cp:lastModifiedBy>
  <cp:revision>5</cp:revision>
  <dcterms:created xsi:type="dcterms:W3CDTF">2017-06-21T13:57:27Z</dcterms:created>
  <dcterms:modified xsi:type="dcterms:W3CDTF">2024-01-08T03:39:21Z</dcterms:modified>
</cp:coreProperties>
</file>