
<file path=[Content_Types].xml><?xml version="1.0" encoding="utf-8"?>
<Types xmlns="http://schemas.openxmlformats.org/package/2006/content-types">
  <Default Extension="rels" ContentType="application/vnd.openxmlformats-package.relationships+xml"/>
  <Default Extension="tiff" ContentType="image/tiff"/>
  <Default Extension="jpeg" ContentType="image/jpeg"/>
  <Default Extension="png" ContentType="image/png"/>
  <Default Extension="xml" ContentType="application/xml"/>
  <Override PartName="/ppt/theme/theme2.xml" ContentType="application/vnd.openxmlformats-officedocument.them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ppt/slides/slide17.xml" ContentType="application/vnd.openxmlformats-officedocument.presentationml.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s/slide27.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23.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16.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s/slide11.xml" ContentType="application/vnd.openxmlformats-officedocument.presentationml.slide+xml"/>
  <Override PartName="/docProps/app.xml" ContentType="application/vnd.openxmlformats-officedocument.extended-propertie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s/slide9.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viewProps.xml" ContentType="application/vnd.openxmlformats-officedocument.presentationml.viewProps+xml"/>
  <Override PartName="/ppt/slides/slide13.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60" r:id="rId5"/>
    <p:sldId id="261" r:id="rId6"/>
    <p:sldId id="272" r:id="rId7"/>
    <p:sldId id="273" r:id="rId8"/>
    <p:sldId id="262" r:id="rId9"/>
    <p:sldId id="267" r:id="rId10"/>
    <p:sldId id="278" r:id="rId11"/>
    <p:sldId id="279" r:id="rId12"/>
    <p:sldId id="280" r:id="rId13"/>
    <p:sldId id="281" r:id="rId14"/>
    <p:sldId id="282" r:id="rId15"/>
    <p:sldId id="283" r:id="rId16"/>
    <p:sldId id="284" r:id="rId17"/>
    <p:sldId id="285" r:id="rId18"/>
    <p:sldId id="286" r:id="rId19"/>
    <p:sldId id="268" r:id="rId20"/>
    <p:sldId id="274" r:id="rId21"/>
    <p:sldId id="275" r:id="rId22"/>
    <p:sldId id="276" r:id="rId23"/>
    <p:sldId id="277" r:id="rId24"/>
    <p:sldId id="263" r:id="rId25"/>
    <p:sldId id="271" r:id="rId26"/>
    <p:sldId id="266" r:id="rId27"/>
    <p:sldId id="26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160" userDrawn="1">
          <p15:clr>
            <a:srgbClr val="A4A3A4"/>
          </p15:clr>
        </p15:guide>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1"/>
    <p:restoredTop sz="94643"/>
  </p:normalViewPr>
  <p:slideViewPr>
    <p:cSldViewPr snapToGrid="0" snapToObjects="1">
      <p:cViewPr>
        <p:scale>
          <a:sx n="81" d="100"/>
          <a:sy n="81" d="100"/>
        </p:scale>
        <p:origin x="-9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 Type="http://schemas.openxmlformats.org/officeDocument/2006/relationships/slide" Target="slides/slide1.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12C6401-96BE-4785-B276-8E27E007179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75632C0-B695-4214-9E7C-4E6F75E5B87F}"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noEditPoints="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noEditPoints="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kumimoji="0" lang="en-US" smtClean="0"/>
              <a:t>Click to edit Master subtitle style</a:t>
            </a:r>
            <a:endParaRPr kumimoji="0" lang="en-US"/>
          </a:p>
        </p:txBody>
      </p:sp>
      <p:sp>
        <p:nvSpPr>
          <p:cNvPr id="28" name="Date Placeholder 27"/>
          <p:cNvSpPr>
            <a:spLocks noGrp="1" noEditPoints="1"/>
          </p:cNvSpPr>
          <p:nvPr>
            <p:ph type="dt" sz="half" idx="10"/>
          </p:nvPr>
        </p:nvSpPr>
        <p:spPr bwMode="auto">
          <a:xfrm rot="5400000">
            <a:off x="10733828" y="1110597"/>
            <a:ext cx="2286000" cy="508000"/>
          </a:xfrm>
        </p:spPr>
        <p:txBody>
          <a:bodyPr/>
          <a:lstStyle/>
          <a:p>
            <a:fld id="{4E8D12E1-1D35-9D43-9F7F-6E52C9D88662}" type="datetimeFigureOut">
              <a:rPr lang="en-US" smtClean="0"/>
              <a:t>8/31/2023</a:t>
            </a:fld>
            <a:endParaRPr lang="en-US"/>
          </a:p>
        </p:txBody>
      </p:sp>
      <p:sp>
        <p:nvSpPr>
          <p:cNvPr id="17" name="Footer Placeholder 16"/>
          <p:cNvSpPr>
            <a:spLocks noGrp="1" noEditPoints="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noEditPoints="1"/>
          </p:cNvSpPr>
          <p:nvPr>
            <p:ph type="sldNum" sz="quarter" idx="12"/>
          </p:nvPr>
        </p:nvSpPr>
        <p:spPr bwMode="auto">
          <a:xfrm>
            <a:off x="1767392" y="4928702"/>
            <a:ext cx="812800" cy="517524"/>
          </a:xfrm>
        </p:spPr>
        <p:txBody>
          <a:bodyPr/>
          <a:lstStyle/>
          <a:p>
            <a:fld id="{B2C4A15C-072F-7C44-BC4F-FDF0A3B40FC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noEditPoints="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noEditPoints="1"/>
          </p:cNvSpPr>
          <p:nvPr>
            <p:ph type="dt" sz="half" idx="10"/>
          </p:nvPr>
        </p:nvSpPr>
        <p:spPr/>
        <p:txBody>
          <a:bodyPr/>
          <a:lstStyle/>
          <a:p>
            <a:fld id="{4E8D12E1-1D35-9D43-9F7F-6E52C9D88662}" type="datetimeFigureOut">
              <a:rPr lang="en-US" smtClean="0"/>
              <a:t>8/31/2023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2C4A15C-072F-7C44-BC4F-FDF0A3B40FC9}"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noEditPoints="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noEditPoints="1"/>
          </p:cNvSpPr>
          <p:nvPr>
            <p:ph type="dt" sz="half" idx="10"/>
          </p:nvPr>
        </p:nvSpPr>
        <p:spPr/>
        <p:txBody>
          <a:bodyPr/>
          <a:lstStyle/>
          <a:p>
            <a:fld id="{4E8D12E1-1D35-9D43-9F7F-6E52C9D88662}" type="datetimeFigureOut">
              <a:rPr lang="en-US" smtClean="0"/>
              <a:t>8/31/2023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2C4A15C-072F-7C44-BC4F-FDF0A3B40FC9}"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8" name="Content Placeholder 7"/>
          <p:cNvSpPr>
            <a:spLocks noGrp="1" noEditPoints="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noEditPoints="1"/>
          </p:cNvSpPr>
          <p:nvPr>
            <p:ph type="dt" sz="half" idx="14"/>
          </p:nvPr>
        </p:nvSpPr>
        <p:spPr/>
        <p:txBody>
          <a:bodyPr rtlCol="0"/>
          <a:lstStyle/>
          <a:p>
            <a:fld id="{4E8D12E1-1D35-9D43-9F7F-6E52C9D88662}" type="datetimeFigureOut">
              <a:rPr lang="en-US" smtClean="0"/>
              <a:t>8/31/2023</a:t>
            </a:fld>
            <a:endParaRPr lang="en-US"/>
          </a:p>
        </p:txBody>
      </p:sp>
      <p:sp>
        <p:nvSpPr>
          <p:cNvPr id="9" name="Slide Number Placeholder 8"/>
          <p:cNvSpPr>
            <a:spLocks noGrp="1" noEditPoints="1"/>
          </p:cNvSpPr>
          <p:nvPr>
            <p:ph type="sldNum" sz="quarter" idx="15"/>
          </p:nvPr>
        </p:nvSpPr>
        <p:spPr/>
        <p:txBody>
          <a:bodyPr rtlCol="0"/>
          <a:lstStyle/>
          <a:p>
            <a:fld id="{B2C4A15C-072F-7C44-BC4F-FDF0A3B40FC9}" type="slidenum">
              <a:rPr lang="en-US" smtClean="0"/>
              <a:t>‹#›</a:t>
            </a:fld>
            <a:endParaRPr lang="en-US"/>
          </a:p>
        </p:txBody>
      </p:sp>
      <p:sp>
        <p:nvSpPr>
          <p:cNvPr id="10" name="Footer Placeholder 9"/>
          <p:cNvSpPr>
            <a:spLocks noGrp="1" noEditPoints="1"/>
          </p:cNvSpPr>
          <p:nvPr>
            <p:ph type="ftr" sz="quarter" idx="16"/>
          </p:nvPr>
        </p:nvSpPr>
        <p:spPr/>
        <p:txBody>
          <a:bodyPr rtlCol="0"/>
          <a:lstStyle/>
          <a:p>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noEditPoints="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noEditPoints="1"/>
          </p:cNvSpPr>
          <p:nvPr>
            <p:ph type="dt" sz="half" idx="10"/>
          </p:nvPr>
        </p:nvSpPr>
        <p:spPr bwMode="auto">
          <a:xfrm rot="5400000">
            <a:off x="10732008" y="1106932"/>
            <a:ext cx="2286000" cy="508000"/>
          </a:xfrm>
        </p:spPr>
        <p:txBody>
          <a:bodyPr/>
          <a:lstStyle/>
          <a:p>
            <a:fld id="{4E8D12E1-1D35-9D43-9F7F-6E52C9D88662}" type="datetimeFigureOut">
              <a:rPr lang="en-US" smtClean="0"/>
              <a:t>8/31/2023</a:t>
            </a:fld>
            <a:endParaRPr lang="en-US"/>
          </a:p>
        </p:txBody>
      </p:sp>
      <p:sp>
        <p:nvSpPr>
          <p:cNvPr id="5" name="Footer Placeholder 4"/>
          <p:cNvSpPr>
            <a:spLocks noGrp="1" noEditPoints="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6" name="Slide Number Placeholder 5"/>
          <p:cNvSpPr>
            <a:spLocks noGrp="1" noEditPoints="1"/>
          </p:cNvSpPr>
          <p:nvPr>
            <p:ph type="sldNum" sz="quarter" idx="12"/>
          </p:nvPr>
        </p:nvSpPr>
        <p:spPr bwMode="auto">
          <a:xfrm>
            <a:off x="1787488" y="4928702"/>
            <a:ext cx="812800" cy="517524"/>
          </a:xfrm>
        </p:spPr>
        <p:txBody>
          <a:bodyPr/>
          <a:lstStyle/>
          <a:p>
            <a:fld id="{B2C4A15C-072F-7C44-BC4F-FDF0A3B40FC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5" name="Date Placeholder 4"/>
          <p:cNvSpPr>
            <a:spLocks noGrp="1" noEditPoints="1"/>
          </p:cNvSpPr>
          <p:nvPr>
            <p:ph type="dt" sz="half" idx="10"/>
          </p:nvPr>
        </p:nvSpPr>
        <p:spPr/>
        <p:txBody>
          <a:bodyPr/>
          <a:lstStyle/>
          <a:p>
            <a:fld id="{4E8D12E1-1D35-9D43-9F7F-6E52C9D88662}" type="datetimeFigureOut">
              <a:rPr lang="en-US" smtClean="0"/>
              <a:t>8/31/2023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2C4A15C-072F-7C44-BC4F-FDF0A3B40FC9}" type="slidenum">
              <a:rPr lang="en-US" smtClean="0"/>
              <a:t>‹#›</a:t>
            </a:fld>
            <a:endParaRPr lang="en-US"/>
          </a:p>
        </p:txBody>
      </p:sp>
      <p:sp>
        <p:nvSpPr>
          <p:cNvPr id="9" name="Content Placeholder 8"/>
          <p:cNvSpPr>
            <a:spLocks noGrp="1" noEditPoints="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noEditPoints="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09600" y="273050"/>
            <a:ext cx="10058400" cy="1143000"/>
          </a:xfrm>
        </p:spPr>
        <p:txBody>
          <a:bodyPr anchor="b"/>
          <a:lstStyle/>
          <a:p>
            <a:r>
              <a:rPr kumimoji="0" lang="en-US" smtClean="0"/>
              <a:t>Click to edit Master title style</a:t>
            </a:r>
            <a:endParaRPr kumimoji="0" lang="en-US"/>
          </a:p>
        </p:txBody>
      </p:sp>
      <p:sp>
        <p:nvSpPr>
          <p:cNvPr id="7" name="Date Placeholder 6"/>
          <p:cNvSpPr>
            <a:spLocks noGrp="1" noEditPoints="1"/>
          </p:cNvSpPr>
          <p:nvPr>
            <p:ph type="dt" sz="half" idx="10"/>
          </p:nvPr>
        </p:nvSpPr>
        <p:spPr/>
        <p:txBody>
          <a:bodyPr/>
          <a:lstStyle/>
          <a:p>
            <a:fld id="{4E8D12E1-1D35-9D43-9F7F-6E52C9D88662}" type="datetimeFigureOut">
              <a:rPr lang="en-US" smtClean="0"/>
              <a:t>8/31/2023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B2C4A15C-072F-7C44-BC4F-FDF0A3B40FC9}" type="slidenum">
              <a:rPr lang="en-US" smtClean="0"/>
              <a:t>‹#›</a:t>
            </a:fld>
            <a:endParaRPr lang="en-US"/>
          </a:p>
        </p:txBody>
      </p:sp>
      <p:sp>
        <p:nvSpPr>
          <p:cNvPr id="11" name="Content Placeholder 10"/>
          <p:cNvSpPr>
            <a:spLocks noGrp="1" noEditPoints="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noEditPoints="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noEditPoints="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noEditPoints="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kumimoji="0" lang="en-US" smtClean="0"/>
              <a:t>Click to edit Master title style</a:t>
            </a:r>
            <a:endParaRPr kumimoji="0" lang="en-US"/>
          </a:p>
        </p:txBody>
      </p:sp>
      <p:sp>
        <p:nvSpPr>
          <p:cNvPr id="6" name="Date Placeholder 5"/>
          <p:cNvSpPr>
            <a:spLocks noGrp="1" noEditPoints="1"/>
          </p:cNvSpPr>
          <p:nvPr>
            <p:ph type="dt" sz="half" idx="10"/>
          </p:nvPr>
        </p:nvSpPr>
        <p:spPr/>
        <p:txBody>
          <a:bodyPr rtlCol="0"/>
          <a:lstStyle/>
          <a:p>
            <a:fld id="{4E8D12E1-1D35-9D43-9F7F-6E52C9D88662}" type="datetimeFigureOut">
              <a:rPr lang="en-US" smtClean="0"/>
              <a:t>8/31/2023</a:t>
            </a:fld>
            <a:endParaRPr lang="en-US"/>
          </a:p>
        </p:txBody>
      </p:sp>
      <p:sp>
        <p:nvSpPr>
          <p:cNvPr id="7" name="Slide Number Placeholder 6"/>
          <p:cNvSpPr>
            <a:spLocks noGrp="1" noEditPoints="1"/>
          </p:cNvSpPr>
          <p:nvPr>
            <p:ph type="sldNum" sz="quarter" idx="11"/>
          </p:nvPr>
        </p:nvSpPr>
        <p:spPr/>
        <p:txBody>
          <a:bodyPr rtlCol="0"/>
          <a:lstStyle/>
          <a:p>
            <a:fld id="{B2C4A15C-072F-7C44-BC4F-FDF0A3B40FC9}" type="slidenum">
              <a:rPr lang="en-US" smtClean="0"/>
              <a:t>‹#›</a:t>
            </a:fld>
            <a:endParaRPr lang="en-US"/>
          </a:p>
        </p:txBody>
      </p:sp>
      <p:sp>
        <p:nvSpPr>
          <p:cNvPr id="8" name="Footer Placeholder 7"/>
          <p:cNvSpPr>
            <a:spLocks noGrp="1" noEditPoints="1"/>
          </p:cNvSpPr>
          <p:nvPr>
            <p:ph type="ftr" sz="quarter" idx="12"/>
          </p:nvPr>
        </p:nvSpPr>
        <p:spPr/>
        <p:txBody>
          <a:bodyPr rtlCol="0"/>
          <a:lstStyle/>
          <a:p>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4E8D12E1-1D35-9D43-9F7F-6E52C9D88662}" type="datetimeFigureOut">
              <a:rPr lang="en-US" smtClean="0"/>
              <a:t>8/31/2023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B2C4A15C-072F-7C44-BC4F-FDF0A3B40FC9}"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a:lstStyle/>
          <a:p>
            <a:endParaRPr kumimoji="0" lang="en-US" dirty="0"/>
          </a:p>
        </p:txBody>
      </p:sp>
      <p:sp>
        <p:nvSpPr>
          <p:cNvPr id="2" name="Title 1"/>
          <p:cNvSpPr>
            <a:spLocks noGrp="1" noEditPoints="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noEditPoints="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noEditPoints="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noEditPoints="1"/>
          </p:cNvSpPr>
          <p:nvPr>
            <p:ph type="dt" sz="half" idx="14"/>
          </p:nvPr>
        </p:nvSpPr>
        <p:spPr/>
        <p:txBody>
          <a:bodyPr rtlCol="0"/>
          <a:lstStyle/>
          <a:p>
            <a:fld id="{4E8D12E1-1D35-9D43-9F7F-6E52C9D88662}" type="datetimeFigureOut">
              <a:rPr lang="en-US" smtClean="0"/>
              <a:t>8/31/2023</a:t>
            </a:fld>
            <a:endParaRPr lang="en-US"/>
          </a:p>
        </p:txBody>
      </p:sp>
      <p:sp>
        <p:nvSpPr>
          <p:cNvPr id="22" name="Slide Number Placeholder 21"/>
          <p:cNvSpPr>
            <a:spLocks noGrp="1" noEditPoints="1"/>
          </p:cNvSpPr>
          <p:nvPr>
            <p:ph type="sldNum" sz="quarter" idx="15"/>
          </p:nvPr>
        </p:nvSpPr>
        <p:spPr/>
        <p:txBody>
          <a:bodyPr rtlCol="0"/>
          <a:lstStyle/>
          <a:p>
            <a:fld id="{B2C4A15C-072F-7C44-BC4F-FDF0A3B40FC9}" type="slidenum">
              <a:rPr lang="en-US" smtClean="0"/>
              <a:t>‹#›</a:t>
            </a:fld>
            <a:endParaRPr lang="en-US"/>
          </a:p>
        </p:txBody>
      </p:sp>
      <p:sp>
        <p:nvSpPr>
          <p:cNvPr id="23" name="Footer Placeholder 22"/>
          <p:cNvSpPr>
            <a:spLocks noGrp="1" noEditPoints="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noEditPoints="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noEditPoints="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lvl="0" algn="ctr" eaLnBrk="1" latinLnBrk="0" hangingPunct="1">
              <a:buFontTx/>
              <a:buNone/>
            </a:pPr>
            <a:r>
              <a:rPr kumimoji="0" lang="en-US" smtClean="0"/>
              <a:t>Click icon to add picture</a:t>
            </a:r>
            <a:endParaRPr kumimoji="0" lang="en-US" dirty="0"/>
          </a:p>
        </p:txBody>
      </p:sp>
      <p:sp>
        <p:nvSpPr>
          <p:cNvPr id="4" name="Text Placeholder 3"/>
          <p:cNvSpPr>
            <a:spLocks noGrp="1" noEditPoints="1"/>
          </p:cNvSpPr>
          <p:nvPr>
            <p:ph type="body" sz="half" idx="2"/>
          </p:nvPr>
        </p:nvSpPr>
        <p:spPr>
          <a:xfrm>
            <a:off x="9021064" y="264795"/>
            <a:ext cx="2032000" cy="4956048"/>
          </a:xfrm>
        </p:spPr>
        <p:txBody>
          <a:bodyPr vertOverflow="overflow" horzOverflow="overflow" vert="horz" wrap="square" lIns="91440" tIns="45720" rIns="91440" bIns="45720" spcCol="274320" rtlCol="0" anchor="t">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dirty="0"/>
          </a:p>
        </p:txBody>
      </p:sp>
      <p:sp>
        <p:nvSpPr>
          <p:cNvPr id="17" name="Date Placeholder 16"/>
          <p:cNvSpPr>
            <a:spLocks noGrp="1" noEditPoints="1"/>
          </p:cNvSpPr>
          <p:nvPr>
            <p:ph type="dt" sz="half" idx="10"/>
          </p:nvPr>
        </p:nvSpPr>
        <p:spPr/>
        <p:txBody>
          <a:bodyPr rtlCol="0"/>
          <a:lstStyle/>
          <a:p>
            <a:fld id="{4E8D12E1-1D35-9D43-9F7F-6E52C9D88662}" type="datetimeFigureOut">
              <a:rPr lang="en-US" smtClean="0"/>
              <a:t>8/31/2023</a:t>
            </a:fld>
            <a:endParaRPr lang="en-US"/>
          </a:p>
        </p:txBody>
      </p:sp>
      <p:sp>
        <p:nvSpPr>
          <p:cNvPr id="18" name="Slide Number Placeholder 17"/>
          <p:cNvSpPr>
            <a:spLocks noGrp="1" noEditPoints="1"/>
          </p:cNvSpPr>
          <p:nvPr>
            <p:ph type="sldNum" sz="quarter" idx="11"/>
          </p:nvPr>
        </p:nvSpPr>
        <p:spPr/>
        <p:txBody>
          <a:bodyPr rtlCol="0"/>
          <a:lstStyle/>
          <a:p>
            <a:fld id="{B2C4A15C-072F-7C44-BC4F-FDF0A3B40FC9}" type="slidenum">
              <a:rPr lang="en-US" smtClean="0"/>
              <a:t>‹#›</a:t>
            </a:fld>
            <a:endParaRPr lang="en-US"/>
          </a:p>
        </p:txBody>
      </p:sp>
      <p:sp>
        <p:nvSpPr>
          <p:cNvPr id="21" name="Footer Placeholder 20"/>
          <p:cNvSpPr>
            <a:spLocks noGrp="1" noEditPoints="1"/>
          </p:cNvSpPr>
          <p:nvPr>
            <p:ph type="ftr" sz="quarter" idx="12"/>
          </p:nvPr>
        </p:nvSpPr>
        <p:spPr/>
        <p:txBody>
          <a:bodyPr rtlCol="0"/>
          <a:lstStyle/>
          <a:p>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a:lstStyle/>
          <a:p>
            <a:endParaRPr kumimoji="0" lang="en-US" dirty="0"/>
          </a:p>
        </p:txBody>
      </p:sp>
      <p:sp>
        <p:nvSpPr>
          <p:cNvPr id="22" name="Title Placeholder 21"/>
          <p:cNvSpPr>
            <a:spLocks noGrp="1" noEditPoints="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noEditPoints="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noEditPoints="1"/>
          </p:cNvSpPr>
          <p:nvPr>
            <p:ph type="dt" sz="half" idx="2"/>
          </p:nvPr>
        </p:nvSpPr>
        <p:spPr>
          <a:xfrm rot="5400000">
            <a:off x="10454640" y="1017843"/>
            <a:ext cx="2011680" cy="512064"/>
          </a:xfrm>
          <a:prstGeom prst="rect">
            <a:avLst/>
          </a:prstGeom>
        </p:spPr>
        <p:txBody>
          <a:bodyPr vert="horz" anchor="ctr"/>
          <a:lstStyle>
            <a:lvl1pPr algn="r" eaLnBrk="1" latinLnBrk="0" hangingPunct="1">
              <a:defRPr kumimoji="0" sz="1200">
                <a:solidFill>
                  <a:schemeClr val="tx2"/>
                </a:solidFill>
              </a:defRPr>
            </a:lvl1pPr>
          </a:lstStyle>
          <a:p>
            <a:fld id="{4E8D12E1-1D35-9D43-9F7F-6E52C9D88662}" type="datetimeFigureOut">
              <a:rPr lang="en-US" smtClean="0"/>
              <a:t>8/31/2023</a:t>
            </a:fld>
            <a:endParaRPr lang="en-US"/>
          </a:p>
        </p:txBody>
      </p:sp>
      <p:sp>
        <p:nvSpPr>
          <p:cNvPr id="3" name="Footer Placeholder 2"/>
          <p:cNvSpPr>
            <a:spLocks noGrp="1" noEditPoints="1"/>
          </p:cNvSpPr>
          <p:nvPr>
            <p:ph type="ftr" sz="quarter" idx="3"/>
          </p:nvPr>
        </p:nvSpPr>
        <p:spPr>
          <a:xfrm rot="5400000">
            <a:off x="9853648" y="3676280"/>
            <a:ext cx="3200400" cy="487680"/>
          </a:xfrm>
          <a:prstGeom prst="rect">
            <a:avLst/>
          </a:prstGeom>
        </p:spPr>
        <p:txBody>
          <a:bodyPr vert="horz" anchor="ctr"/>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noEditPoints="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2C4A15C-072F-7C44-BC4F-FDF0A3B40F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tiff"/><Relationship Id="rId2" Type="http://schemas.openxmlformats.org/officeDocument/2006/relationships/image" Target="../media/image3.tiff"/><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dirty="0"/>
              <a:t>Artificial Intelligence</a:t>
            </a:r>
          </a:p>
        </p:txBody>
      </p:sp>
      <p:sp>
        <p:nvSpPr>
          <p:cNvPr id="3" name="Subtitle 2"/>
          <p:cNvSpPr>
            <a:spLocks noGrp="1" noEditPoints="1"/>
          </p:cNvSpPr>
          <p:nvPr>
            <p:ph type="subTitle" idx="1"/>
          </p:nvPr>
        </p:nvSpPr>
        <p:spPr/>
        <p:txBody>
          <a:bodyPr/>
          <a:lstStyle/>
          <a:p>
            <a:pPr algn="ctr"/>
            <a:r>
              <a:rPr lang="en-US" dirty="0"/>
              <a:t>By</a:t>
            </a:r>
          </a:p>
          <a:p>
            <a:pPr algn="ctr"/>
            <a:r>
              <a:rPr lang="en-US" dirty="0"/>
              <a:t>Sakin Jan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US" b="1" dirty="0"/>
              <a:t>Maturation of Artificial Intelligence (1943-1952)</a:t>
            </a:r>
            <a:br>
              <a:rPr lang="en-US" dirty="0"/>
            </a:br>
          </a:p>
        </p:txBody>
      </p:sp>
      <p:sp>
        <p:nvSpPr>
          <p:cNvPr id="3" name="Content Placeholder 2"/>
          <p:cNvSpPr>
            <a:spLocks noGrp="1" noEditPoints="1"/>
          </p:cNvSpPr>
          <p:nvPr>
            <p:ph sz="quarter" idx="1"/>
          </p:nvPr>
        </p:nvSpPr>
        <p:spPr/>
        <p:txBody>
          <a:bodyPr>
            <a:normAutofit fontScale="92500" lnSpcReduction="10000"/>
          </a:bodyPr>
          <a:lstStyle/>
          <a:p>
            <a:r>
              <a:rPr lang="en-US" b="1" dirty="0" smtClean="0"/>
              <a:t>Year </a:t>
            </a:r>
            <a:r>
              <a:rPr lang="en-US" b="1" dirty="0"/>
              <a:t>1943:</a:t>
            </a:r>
            <a:r>
              <a:rPr lang="en-US" dirty="0"/>
              <a:t> The first work which is now recognized as AI was done by Warren McCulloch and Walter pits in 1943. They proposed a model of </a:t>
            </a:r>
            <a:r>
              <a:rPr lang="en-US" b="1" dirty="0"/>
              <a:t>artificial neurons</a:t>
            </a:r>
            <a:r>
              <a:rPr lang="en-US" dirty="0"/>
              <a:t>.</a:t>
            </a:r>
          </a:p>
          <a:p>
            <a:r>
              <a:rPr lang="en-US" b="1" dirty="0"/>
              <a:t>Year 1949:</a:t>
            </a:r>
            <a:r>
              <a:rPr lang="en-US" dirty="0"/>
              <a:t> Donald Hebb demonstrated an updating rule for modifying the connection strength between neurons. His rule is now called </a:t>
            </a:r>
            <a:r>
              <a:rPr lang="en-US" b="1" dirty="0"/>
              <a:t>Hebbian learning</a:t>
            </a:r>
            <a:r>
              <a:rPr lang="en-US" dirty="0"/>
              <a:t>.</a:t>
            </a:r>
          </a:p>
          <a:p>
            <a:r>
              <a:rPr lang="en-US" b="1" dirty="0"/>
              <a:t>Year 1950:</a:t>
            </a:r>
            <a:r>
              <a:rPr lang="en-US" dirty="0"/>
              <a:t> The Alan Turing who was an English mathematician and pioneered Machine learning in 1950. Alan Turing publishes </a:t>
            </a:r>
            <a:r>
              <a:rPr lang="en-US" b="1" dirty="0"/>
              <a:t>"Computing Machinery and Intelligence"</a:t>
            </a:r>
            <a:r>
              <a:rPr lang="en-US" dirty="0"/>
              <a:t> in which he proposed a test. The test can check the machine's ability to exhibit intelligent behavior equivalent to human intelligence, called a </a:t>
            </a:r>
            <a:r>
              <a:rPr lang="en-US" b="1" dirty="0"/>
              <a:t>Turing test</a:t>
            </a:r>
            <a:r>
              <a:rPr lang="en-US"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US" sz="3600" b="1" dirty="0"/>
              <a:t>The birth of Artificial Intelligence (1952-1956</a:t>
            </a:r>
            <a:r>
              <a:rPr lang="en-US" sz="3600" b="1" dirty="0" smtClean="0"/>
              <a:t>)</a:t>
            </a:r>
            <a:endParaRPr lang="en-US" sz="3600" b="1" dirty="0"/>
          </a:p>
        </p:txBody>
      </p:sp>
      <p:sp>
        <p:nvSpPr>
          <p:cNvPr id="3" name="Content Placeholder 2"/>
          <p:cNvSpPr>
            <a:spLocks noGrp="1" noEditPoints="1"/>
          </p:cNvSpPr>
          <p:nvPr>
            <p:ph sz="quarter" idx="1"/>
          </p:nvPr>
        </p:nvSpPr>
        <p:spPr/>
        <p:txBody>
          <a:bodyPr>
            <a:normAutofit fontScale="92500"/>
          </a:bodyPr>
          <a:lstStyle/>
          <a:p>
            <a:r>
              <a:rPr lang="en-US" b="1" dirty="0"/>
              <a:t>Year 1955:</a:t>
            </a:r>
            <a:r>
              <a:rPr lang="en-US" dirty="0"/>
              <a:t> An Allen Newell and Herbert A. Simon created the "first artificial intelligence program"Which was named as </a:t>
            </a:r>
            <a:r>
              <a:rPr lang="en-US" b="1" dirty="0"/>
              <a:t>"Logic Theorist"</a:t>
            </a:r>
            <a:r>
              <a:rPr lang="en-US" dirty="0"/>
              <a:t>. This program had proved 38 of 52 Mathematics theorems, and find new and more elegant proofs for some theorems.</a:t>
            </a:r>
          </a:p>
          <a:p>
            <a:r>
              <a:rPr lang="en-US" b="1" dirty="0"/>
              <a:t>Year 1956:</a:t>
            </a:r>
            <a:r>
              <a:rPr lang="en-US" dirty="0"/>
              <a:t> The word "Artificial Intelligence" first adopted by American Computer scientist John McCarthy at the Dartmouth Conference. For the first time, AI coined as an academic field.</a:t>
            </a:r>
          </a:p>
          <a:p>
            <a:pPr marL="0" indent="0">
              <a:buNone/>
            </a:pPr>
            <a:r>
              <a:rPr lang="en-US" dirty="0"/>
              <a:t>At that time high-level computer languages such as FORTRAN, LISP, or COBOL were invented. And the enthusiasm for AI was very high at that 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US" b="1" dirty="0"/>
              <a:t>The golden years-Early </a:t>
            </a:r>
            <a:r>
              <a:rPr lang="en-US" b="1" dirty="0" smtClean="0"/>
              <a:t>(</a:t>
            </a:r>
            <a:r>
              <a:rPr lang="en-US" b="1" dirty="0"/>
              <a:t>1956-1974</a:t>
            </a:r>
            <a:r>
              <a:rPr lang="en-US" b="1" dirty="0" smtClean="0"/>
              <a:t>)</a:t>
            </a:r>
            <a:endParaRPr lang="en-US" b="1" dirty="0"/>
          </a:p>
        </p:txBody>
      </p:sp>
      <p:sp>
        <p:nvSpPr>
          <p:cNvPr id="3" name="Content Placeholder 2"/>
          <p:cNvSpPr>
            <a:spLocks noGrp="1" noEditPoints="1"/>
          </p:cNvSpPr>
          <p:nvPr>
            <p:ph sz="quarter" idx="1"/>
          </p:nvPr>
        </p:nvSpPr>
        <p:spPr/>
        <p:txBody>
          <a:bodyPr/>
          <a:lstStyle/>
          <a:p>
            <a:r>
              <a:rPr lang="en-US" b="1" dirty="0" smtClean="0"/>
              <a:t>Year </a:t>
            </a:r>
            <a:r>
              <a:rPr lang="en-US" b="1" dirty="0"/>
              <a:t>1966:</a:t>
            </a:r>
            <a:r>
              <a:rPr lang="en-US" dirty="0"/>
              <a:t> The researchers emphasized developing algorithms which can solve mathematical problems. Joseph Weizenbaum created the first chatbot in 1966, which was named as ELIZA.</a:t>
            </a:r>
          </a:p>
          <a:p>
            <a:r>
              <a:rPr lang="en-US" b="1" dirty="0"/>
              <a:t>Year 1972:</a:t>
            </a:r>
            <a:r>
              <a:rPr lang="en-US" dirty="0"/>
              <a:t> The first intelligent humanoid robot was built in Japan which was named as WABOT-1.</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US" b="1" dirty="0"/>
              <a:t>The first AI winter (1974-1980</a:t>
            </a:r>
            <a:r>
              <a:rPr lang="en-US" b="1" dirty="0" smtClean="0"/>
              <a:t>)</a:t>
            </a:r>
            <a:endParaRPr lang="en-US" b="1" dirty="0"/>
          </a:p>
        </p:txBody>
      </p:sp>
      <p:sp>
        <p:nvSpPr>
          <p:cNvPr id="3" name="Content Placeholder 2"/>
          <p:cNvSpPr>
            <a:spLocks noGrp="1" noEditPoints="1"/>
          </p:cNvSpPr>
          <p:nvPr>
            <p:ph sz="quarter" idx="1"/>
          </p:nvPr>
        </p:nvSpPr>
        <p:spPr/>
        <p:txBody>
          <a:bodyPr/>
          <a:lstStyle/>
          <a:p>
            <a:r>
              <a:rPr lang="en-US" dirty="0" smtClean="0"/>
              <a:t>The </a:t>
            </a:r>
            <a:r>
              <a:rPr lang="en-US" dirty="0"/>
              <a:t>duration between years 1974 to 1980 was the first AI winter duration. AI winter refers to the time period where computer scientist dealt with a severe shortage of funding from government for AI researches.</a:t>
            </a:r>
          </a:p>
          <a:p>
            <a:r>
              <a:rPr lang="en-US" dirty="0"/>
              <a:t>During AI winters, an interest of publicity on artificial intelligence was decreased.</a:t>
            </a:r>
          </a:p>
          <a:p>
            <a:r>
              <a:rPr lang="en-US" dirty="0"/>
              <a:t>A boom of AI (1980-1987)</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b="1" dirty="0"/>
              <a:t>A boom of AI (1980-1987</a:t>
            </a:r>
            <a:r>
              <a:rPr lang="en-US" b="1" dirty="0" smtClean="0"/>
              <a:t>)</a:t>
            </a:r>
            <a:endParaRPr lang="en-US" b="1" dirty="0"/>
          </a:p>
        </p:txBody>
      </p:sp>
      <p:sp>
        <p:nvSpPr>
          <p:cNvPr id="3" name="Content Placeholder 2"/>
          <p:cNvSpPr>
            <a:spLocks noGrp="1" noEditPoints="1"/>
          </p:cNvSpPr>
          <p:nvPr>
            <p:ph sz="quarter" idx="1"/>
          </p:nvPr>
        </p:nvSpPr>
        <p:spPr/>
        <p:txBody>
          <a:bodyPr/>
          <a:lstStyle/>
          <a:p>
            <a:r>
              <a:rPr lang="en-US" b="1" dirty="0" smtClean="0"/>
              <a:t>Year </a:t>
            </a:r>
            <a:r>
              <a:rPr lang="en-US" b="1" dirty="0"/>
              <a:t>1980:</a:t>
            </a:r>
            <a:r>
              <a:rPr lang="en-US" dirty="0"/>
              <a:t> After AI winter duration, AI came back with "Expert System". Expert systems were programmed that emulate the decision-making ability of a human expert.</a:t>
            </a:r>
          </a:p>
          <a:p>
            <a:r>
              <a:rPr lang="en-US" dirty="0"/>
              <a:t>In the Year 1980, the first national conference of the American Association of Artificial Intelligence </a:t>
            </a:r>
            <a:r>
              <a:rPr lang="en-US" b="1" dirty="0"/>
              <a:t>was held at Stanford University</a:t>
            </a:r>
            <a:r>
              <a:rPr lang="en-US" dirty="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3600" b="1" dirty="0"/>
              <a:t>The second AI winter (1987-1993</a:t>
            </a:r>
            <a:r>
              <a:rPr lang="en-US" sz="3600" b="1" dirty="0" smtClean="0"/>
              <a:t>)</a:t>
            </a:r>
            <a:endParaRPr lang="en-US" sz="3600" b="1" dirty="0"/>
          </a:p>
        </p:txBody>
      </p:sp>
      <p:sp>
        <p:nvSpPr>
          <p:cNvPr id="3" name="Content Placeholder 2"/>
          <p:cNvSpPr>
            <a:spLocks noGrp="1" noEditPoints="1"/>
          </p:cNvSpPr>
          <p:nvPr>
            <p:ph sz="quarter" idx="1"/>
          </p:nvPr>
        </p:nvSpPr>
        <p:spPr/>
        <p:txBody>
          <a:bodyPr/>
          <a:lstStyle/>
          <a:p>
            <a:r>
              <a:rPr lang="en-US" dirty="0" smtClean="0"/>
              <a:t>The </a:t>
            </a:r>
            <a:r>
              <a:rPr lang="en-US" dirty="0"/>
              <a:t>duration between the years 1987 to 1993 was the second AI Winter duration.</a:t>
            </a:r>
          </a:p>
          <a:p>
            <a:r>
              <a:rPr lang="en-US" dirty="0"/>
              <a:t>Again Investors and government stopped in funding for AI research as due to high cost but not efficient result. The expert system such as XCON was very cost effective.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r>
              <a:rPr lang="en-US" sz="4000" b="1" dirty="0" smtClean="0"/>
              <a:t>Emergence </a:t>
            </a:r>
            <a:r>
              <a:rPr lang="en-US" sz="4000" b="1" dirty="0"/>
              <a:t>of intelligent agents (1993-2011</a:t>
            </a:r>
            <a:r>
              <a:rPr lang="en-US" sz="4000" b="1" dirty="0" smtClean="0"/>
              <a:t>)</a:t>
            </a:r>
            <a:endParaRPr lang="en-US" sz="4000" b="1" dirty="0"/>
          </a:p>
        </p:txBody>
      </p:sp>
      <p:sp>
        <p:nvSpPr>
          <p:cNvPr id="3" name="Content Placeholder 2"/>
          <p:cNvSpPr>
            <a:spLocks noGrp="1" noEditPoints="1"/>
          </p:cNvSpPr>
          <p:nvPr>
            <p:ph sz="quarter" idx="1"/>
          </p:nvPr>
        </p:nvSpPr>
        <p:spPr/>
        <p:txBody>
          <a:bodyPr/>
          <a:lstStyle/>
          <a:p>
            <a:r>
              <a:rPr lang="en-US" b="1" dirty="0" smtClean="0"/>
              <a:t>Year </a:t>
            </a:r>
            <a:r>
              <a:rPr lang="en-US" b="1" dirty="0"/>
              <a:t>1997:</a:t>
            </a:r>
            <a:r>
              <a:rPr lang="en-US" dirty="0"/>
              <a:t> In the year 1997, IBM Deep Blue beats world chess champion, Gary Kasparov, and became the first computer to beat a world chess champion.</a:t>
            </a:r>
          </a:p>
          <a:p>
            <a:r>
              <a:rPr lang="en-US" b="1" dirty="0"/>
              <a:t>Year 2002:</a:t>
            </a:r>
            <a:r>
              <a:rPr lang="en-US" dirty="0"/>
              <a:t> for the first time, AI entered the home in the form of Roomba, a vacuum cleaner.</a:t>
            </a:r>
          </a:p>
          <a:p>
            <a:r>
              <a:rPr lang="en-US" b="1" dirty="0"/>
              <a:t>Year 2006:</a:t>
            </a:r>
            <a:r>
              <a:rPr lang="en-US" dirty="0"/>
              <a:t> AI came in the Business world till the year 2006. Companies like Facebook, Twitter, and Netflix also started using AI.</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3200" b="1" dirty="0"/>
              <a:t>Deep learning, big data and artificial general intelligence (2011-present</a:t>
            </a:r>
            <a:r>
              <a:rPr lang="en-US" sz="3200" b="1" dirty="0" smtClean="0"/>
              <a:t>)</a:t>
            </a:r>
            <a:endParaRPr lang="en-US" sz="3200" b="1" dirty="0"/>
          </a:p>
        </p:txBody>
      </p:sp>
      <p:sp>
        <p:nvSpPr>
          <p:cNvPr id="3" name="Content Placeholder 2"/>
          <p:cNvSpPr>
            <a:spLocks noGrp="1" noEditPoints="1"/>
          </p:cNvSpPr>
          <p:nvPr>
            <p:ph sz="quarter" idx="1"/>
          </p:nvPr>
        </p:nvSpPr>
        <p:spPr/>
        <p:txBody>
          <a:bodyPr>
            <a:normAutofit fontScale="92500"/>
          </a:bodyPr>
          <a:lstStyle/>
          <a:p>
            <a:r>
              <a:rPr lang="en-US" b="1" dirty="0" smtClean="0"/>
              <a:t>Year </a:t>
            </a:r>
            <a:r>
              <a:rPr lang="en-US" b="1" dirty="0"/>
              <a:t>2011:</a:t>
            </a:r>
            <a:r>
              <a:rPr lang="en-US" dirty="0"/>
              <a:t> In the year 2011, IBM's Watson won jeopardy, a quiz show, where it had to solve the complex questions as well as riddles. Watson had proved that it could understand natural language and can solve tricky questions quickly.</a:t>
            </a:r>
          </a:p>
          <a:p>
            <a:r>
              <a:rPr lang="en-US" b="1" dirty="0"/>
              <a:t>Year 2012:</a:t>
            </a:r>
            <a:r>
              <a:rPr lang="en-US" dirty="0"/>
              <a:t> Google has launched an Android app feature "Google now", which was able to provide information to the user as a prediction.</a:t>
            </a:r>
          </a:p>
          <a:p>
            <a:r>
              <a:rPr lang="en-US" b="1" dirty="0"/>
              <a:t>Year 2014:</a:t>
            </a:r>
            <a:r>
              <a:rPr lang="en-US" dirty="0"/>
              <a:t> In the year 2014, Chatbot "Eugene Goostman" won a competition in the infamous "Turing test."</a:t>
            </a:r>
          </a:p>
          <a:p>
            <a:r>
              <a:rPr lang="en-US" b="1" dirty="0"/>
              <a:t>Year 2018:</a:t>
            </a:r>
            <a:r>
              <a:rPr lang="en-US" dirty="0"/>
              <a:t> The "Project Debater" from IBM debated on complex topics with two master debaters and also performed extremely well.</a:t>
            </a:r>
          </a:p>
          <a:p>
            <a:r>
              <a:rPr lang="en-US" dirty="0"/>
              <a:t>Google has demonstrated an AI program "Duplex" which was a virtual assistant and which had taken hairdresser appointment on call, and lady on other side didn't notice that she was talking with the machine.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Components of AI Program</a:t>
            </a:r>
          </a:p>
        </p:txBody>
      </p:sp>
      <p:sp>
        <p:nvSpPr>
          <p:cNvPr id="3" name="Content Placeholder 2"/>
          <p:cNvSpPr>
            <a:spLocks noGrp="1" noEditPoints="1"/>
          </p:cNvSpPr>
          <p:nvPr>
            <p:ph sz="quarter" idx="1"/>
          </p:nvPr>
        </p:nvSpPr>
        <p:spPr/>
        <p:txBody>
          <a:bodyPr>
            <a:normAutofit lnSpcReduction="10000"/>
          </a:bodyPr>
          <a:lstStyle/>
          <a:p>
            <a:r>
              <a:rPr lang="en-US" dirty="0"/>
              <a:t>Knowledge base</a:t>
            </a:r>
          </a:p>
          <a:p>
            <a:pPr lvl="1"/>
            <a:r>
              <a:rPr lang="en-US" dirty="0"/>
              <a:t>KB is based on facts and rules</a:t>
            </a:r>
          </a:p>
          <a:p>
            <a:pPr lvl="1"/>
            <a:r>
              <a:rPr lang="en-US" dirty="0"/>
              <a:t>Voluminous in nature and require proper structuring</a:t>
            </a:r>
          </a:p>
          <a:p>
            <a:pPr lvl="1"/>
            <a:r>
              <a:rPr lang="en-US" dirty="0"/>
              <a:t>May be incomplete and imprecise</a:t>
            </a:r>
          </a:p>
          <a:p>
            <a:pPr lvl="1"/>
            <a:r>
              <a:rPr lang="en-US" dirty="0"/>
              <a:t>May be dynamic and keep on changing</a:t>
            </a:r>
          </a:p>
          <a:p>
            <a:r>
              <a:rPr lang="en-US" dirty="0"/>
              <a:t>Control Strategy </a:t>
            </a:r>
          </a:p>
          <a:p>
            <a:pPr lvl="1"/>
            <a:r>
              <a:rPr lang="en-US" dirty="0"/>
              <a:t>Which rule to be applied </a:t>
            </a:r>
          </a:p>
          <a:p>
            <a:pPr lvl="1"/>
            <a:r>
              <a:rPr lang="en-US" dirty="0"/>
              <a:t>To know this rule, some heuristics or thumb rule based on problem domain may be applied</a:t>
            </a:r>
          </a:p>
          <a:p>
            <a:r>
              <a:rPr lang="en-US" dirty="0"/>
              <a:t>Inference Mechanism</a:t>
            </a:r>
          </a:p>
          <a:p>
            <a:pPr lvl="1"/>
            <a:r>
              <a:rPr lang="en-US" dirty="0"/>
              <a:t>Requires search through the KB</a:t>
            </a:r>
          </a:p>
          <a:p>
            <a:pPr lvl="1"/>
            <a:r>
              <a:rPr lang="en-US" dirty="0"/>
              <a:t>Derives new knowledge using the existing knowledge with the help of inference rule.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6"/>
            <a:ext cx="10515600" cy="947860"/>
          </a:xfrm>
        </p:spPr>
        <p:txBody>
          <a:bodyPr>
            <a:normAutofit/>
          </a:bodyPr>
          <a:lstStyle/>
          <a:p>
            <a:r>
              <a:rPr lang="en-US" sz="3600" b="1" dirty="0" smtClean="0"/>
              <a:t>Application of artificial intellegence </a:t>
            </a:r>
            <a:endParaRPr lang="en-US" sz="3600" b="1" dirty="0"/>
          </a:p>
        </p:txBody>
      </p:sp>
      <p:pic>
        <p:nvPicPr>
          <p:cNvPr id="4" name="Content Placeholder 3"/>
          <p:cNvPicPr>
            <a:picLocks noGrp="1" noChangeAspect="1"/>
          </p:cNvPicPr>
          <p:nvPr>
            <p:ph sz="quarter" idx="1"/>
          </p:nvPr>
        </p:nvPicPr>
        <p:blipFill>
          <a:blip r:embed="rId1"/>
          <a:srcRect/>
          <a:stretch>
            <a:fillRect/>
          </a:stretch>
        </p:blipFill>
        <p:spPr>
          <a:xfrm>
            <a:off x="2935287" y="1865312"/>
            <a:ext cx="5305425" cy="434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b="1" dirty="0" smtClean="0"/>
              <a:t>Artificial </a:t>
            </a:r>
            <a:r>
              <a:rPr lang="en-US" b="1" dirty="0"/>
              <a:t>intelligence (AI</a:t>
            </a:r>
            <a:r>
              <a:rPr lang="en-US" b="1" dirty="0" smtClean="0"/>
              <a:t>)</a:t>
            </a:r>
            <a:endParaRPr lang="en-US" dirty="0"/>
          </a:p>
        </p:txBody>
      </p:sp>
      <p:sp>
        <p:nvSpPr>
          <p:cNvPr id="3" name="Content Placeholder 2"/>
          <p:cNvSpPr>
            <a:spLocks noGrp="1" noEditPoints="1"/>
          </p:cNvSpPr>
          <p:nvPr>
            <p:ph sz="quarter" idx="1"/>
          </p:nvPr>
        </p:nvSpPr>
        <p:spPr/>
        <p:txBody>
          <a:bodyPr>
            <a:normAutofit fontScale="92500" lnSpcReduction="10000"/>
          </a:bodyPr>
          <a:lstStyle/>
          <a:p>
            <a:r>
              <a:rPr lang="en-US" dirty="0"/>
              <a:t>AI is a subdivision of computer science devoted to creating computer software and hardware that imitates the human mind. </a:t>
            </a:r>
            <a:endParaRPr lang="en-US" dirty="0" smtClean="0"/>
          </a:p>
          <a:p>
            <a:r>
              <a:rPr lang="en-US" dirty="0"/>
              <a:t>Making Computers More Useful by making them </a:t>
            </a:r>
            <a:r>
              <a:rPr lang="en-US" dirty="0" smtClean="0"/>
              <a:t>smarter by using AI.</a:t>
            </a:r>
            <a:endParaRPr lang="en-US" dirty="0"/>
          </a:p>
          <a:p>
            <a:r>
              <a:rPr lang="en-US" dirty="0"/>
              <a:t> We call programs ‘intelligent’ if they exhibit behaviors that would be regarded as intelligent if they were exhibited by human beings – </a:t>
            </a:r>
            <a:r>
              <a:rPr lang="en-US" b="1" dirty="0"/>
              <a:t>Herbert </a:t>
            </a:r>
            <a:r>
              <a:rPr lang="en-US" b="1" dirty="0" smtClean="0"/>
              <a:t>Simon</a:t>
            </a:r>
          </a:p>
          <a:p>
            <a:r>
              <a:rPr lang="en-US" b="1" dirty="0"/>
              <a:t>Artificial intelligence (AI) is the ability of a computer or a robot controlled by a computer to do tasks that are usually done by humans because they require human intelligence and discernment</a:t>
            </a:r>
          </a:p>
          <a:p>
            <a:r>
              <a:rPr lang="en-US" dirty="0"/>
              <a:t>Word AI is credited to John </a:t>
            </a:r>
            <a:r>
              <a:rPr lang="en-US" b="1" dirty="0"/>
              <a:t>McCarthy (1956)</a:t>
            </a:r>
          </a:p>
          <a:p>
            <a:r>
              <a:rPr lang="en-US" dirty="0"/>
              <a:t>Will human be replaced?</a:t>
            </a:r>
          </a:p>
          <a:p>
            <a:r>
              <a:rPr lang="en-US" dirty="0"/>
              <a:t>NO. The idea is not to replace human being but to provide them with useful and powerful tools to assist them in their work.</a:t>
            </a:r>
          </a:p>
          <a:p>
            <a:endParaRPr lang="en-US" dirty="0"/>
          </a:p>
          <a:p>
            <a:pPr marL="0" indent="0">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b="1" dirty="0"/>
              <a:t>Application of artificial intellegence </a:t>
            </a:r>
            <a:endParaRPr lang="en-US" dirty="0"/>
          </a:p>
        </p:txBody>
      </p:sp>
      <p:sp>
        <p:nvSpPr>
          <p:cNvPr id="3" name="Content Placeholder 2"/>
          <p:cNvSpPr>
            <a:spLocks noGrp="1" noEditPoints="1"/>
          </p:cNvSpPr>
          <p:nvPr>
            <p:ph sz="quarter" idx="1"/>
          </p:nvPr>
        </p:nvSpPr>
        <p:spPr/>
        <p:txBody>
          <a:bodyPr>
            <a:normAutofit/>
          </a:bodyPr>
          <a:lstStyle/>
          <a:p>
            <a:pPr marL="0" indent="0">
              <a:buNone/>
            </a:pPr>
            <a:r>
              <a:rPr lang="en-US" b="1" dirty="0"/>
              <a:t>AI in Automotive Industry</a:t>
            </a:r>
          </a:p>
          <a:p>
            <a:r>
              <a:rPr lang="en-US" dirty="0"/>
              <a:t>Some Automotive industries are using AI to provide virtual assistant to their user for better performance. Such as Tesla has introduced TeslaBot, an intelligent virtual assistant.</a:t>
            </a:r>
          </a:p>
          <a:p>
            <a:r>
              <a:rPr lang="en-US" dirty="0"/>
              <a:t>Various Industries are currently working for developing self-driven cars which can make your journey more safe and secure.</a:t>
            </a:r>
          </a:p>
          <a:p>
            <a:r>
              <a:rPr lang="en-US" b="1" dirty="0"/>
              <a:t>AI in Entertainment</a:t>
            </a:r>
          </a:p>
          <a:p>
            <a:r>
              <a:rPr lang="en-US" dirty="0"/>
              <a:t>We are currently using some AI based applications in our daily life with some entertainment services such as Netflix or Amazon. With the help of ML/AI algorithms, these services show the recommendations for programs or shows.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b="1" dirty="0"/>
              <a:t>Application of artificial intellegence </a:t>
            </a:r>
            <a:endParaRPr lang="en-US" dirty="0"/>
          </a:p>
        </p:txBody>
      </p:sp>
      <p:sp>
        <p:nvSpPr>
          <p:cNvPr id="3" name="Content Placeholder 2"/>
          <p:cNvSpPr>
            <a:spLocks noGrp="1" noEditPoints="1"/>
          </p:cNvSpPr>
          <p:nvPr>
            <p:ph sz="quarter" idx="1"/>
          </p:nvPr>
        </p:nvSpPr>
        <p:spPr/>
        <p:txBody>
          <a:bodyPr/>
          <a:lstStyle/>
          <a:p>
            <a:pPr marL="0" indent="0">
              <a:buNone/>
            </a:pPr>
            <a:r>
              <a:rPr lang="en-US" b="1" dirty="0"/>
              <a:t>AI in Gaming</a:t>
            </a:r>
          </a:p>
          <a:p>
            <a:r>
              <a:rPr lang="en-US" dirty="0"/>
              <a:t>AI can be used for gaming purpose. The AI machines can play strategic games like chess, where the machine needs to think of a large number of possible places.</a:t>
            </a:r>
          </a:p>
          <a:p>
            <a:pPr marL="0" indent="0">
              <a:buNone/>
            </a:pPr>
            <a:r>
              <a:rPr lang="en-US" b="1" dirty="0" smtClean="0"/>
              <a:t>AI </a:t>
            </a:r>
            <a:r>
              <a:rPr lang="en-US" b="1" dirty="0"/>
              <a:t>in Finance</a:t>
            </a:r>
          </a:p>
          <a:p>
            <a:r>
              <a:rPr lang="en-US" dirty="0"/>
              <a:t>AI and finance industries are the best matches for each other. The finance industry is implementing automation, chatbot, adaptive intelligence, algorithm trading, and machine learning into financial processes.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b="1" dirty="0"/>
              <a:t>Application of artificial intellegence </a:t>
            </a:r>
            <a:endParaRPr lang="en-US" dirty="0"/>
          </a:p>
        </p:txBody>
      </p:sp>
      <p:sp>
        <p:nvSpPr>
          <p:cNvPr id="3" name="Content Placeholder 2"/>
          <p:cNvSpPr>
            <a:spLocks noGrp="1" noEditPoints="1"/>
          </p:cNvSpPr>
          <p:nvPr>
            <p:ph sz="quarter" idx="1"/>
          </p:nvPr>
        </p:nvSpPr>
        <p:spPr/>
        <p:txBody>
          <a:bodyPr>
            <a:normAutofit/>
          </a:bodyPr>
          <a:lstStyle/>
          <a:p>
            <a:pPr marL="0" indent="0">
              <a:buNone/>
            </a:pPr>
            <a:r>
              <a:rPr lang="en-US" b="1" dirty="0" smtClean="0"/>
              <a:t>AI </a:t>
            </a:r>
            <a:r>
              <a:rPr lang="en-US" b="1" dirty="0"/>
              <a:t>in Astronomy</a:t>
            </a:r>
          </a:p>
          <a:p>
            <a:r>
              <a:rPr lang="en-US" dirty="0"/>
              <a:t>Artificial Intelligence can be very useful to solve complex universe problems. AI technology can be helpful for understanding the universe such as how it works, origin, etc.</a:t>
            </a:r>
          </a:p>
          <a:p>
            <a:pPr marL="0" indent="0">
              <a:buNone/>
            </a:pPr>
            <a:r>
              <a:rPr lang="en-US" dirty="0" smtClean="0"/>
              <a:t> </a:t>
            </a:r>
            <a:r>
              <a:rPr lang="en-US" b="1" dirty="0"/>
              <a:t>AI in Healthcare</a:t>
            </a:r>
          </a:p>
          <a:p>
            <a:r>
              <a:rPr lang="en-US" dirty="0" smtClean="0"/>
              <a:t>Healthcare </a:t>
            </a:r>
            <a:r>
              <a:rPr lang="en-US" dirty="0"/>
              <a:t>Industries are applying AI to make a better and faster diagnosis than humans. AI can help doctors with diagnoses and can inform when patients are worsening so that medical help can reach to the patient before hospitalization.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Conventional VS AI Computing</a:t>
            </a:r>
          </a:p>
        </p:txBody>
      </p:sp>
      <p:sp>
        <p:nvSpPr>
          <p:cNvPr id="3" name="Content Placeholder 2"/>
          <p:cNvSpPr>
            <a:spLocks noGrp="1" noEditPoints="1"/>
          </p:cNvSpPr>
          <p:nvPr>
            <p:ph sz="quarter" idx="1"/>
          </p:nvPr>
        </p:nvSpPr>
        <p:spPr/>
        <p:txBody>
          <a:bodyPr/>
          <a:lstStyle/>
          <a:p>
            <a:r>
              <a:rPr lang="en-US" dirty="0"/>
              <a:t>Conventional computers uses algorithms for data storage and retrieval, calculation, control and other processing functions.</a:t>
            </a:r>
          </a:p>
          <a:p>
            <a:r>
              <a:rPr lang="en-US" dirty="0"/>
              <a:t>AI is a software that consist of knowledge base and a mechanism that solves problems and make decisions by search and pattern matching techniques.</a:t>
            </a:r>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7.PNG"/>
          <p:cNvPicPr/>
          <p:nvPr/>
        </p:nvPicPr>
        <p:blipFill>
          <a:blip r:embed="rId1"/>
          <a:srcRect/>
          <a:stretch>
            <a:fillRect/>
          </a:stretch>
        </p:blipFill>
        <p:spPr>
          <a:xfrm>
            <a:off x="702590" y="278970"/>
            <a:ext cx="9144000" cy="6248399"/>
          </a:xfrm>
          <a:prstGeom prst="rect">
            <a:avLst/>
          </a:prstGeom>
          <a:solidFill>
            <a:schemeClr val="bg1">
              <a:alpha val="0"/>
            </a:schemeClr>
          </a:solid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Topics in AI</a:t>
            </a:r>
          </a:p>
        </p:txBody>
      </p:sp>
      <p:sp>
        <p:nvSpPr>
          <p:cNvPr id="3" name="Content Placeholder 2"/>
          <p:cNvSpPr>
            <a:spLocks noGrp="1" noEditPoints="1"/>
          </p:cNvSpPr>
          <p:nvPr>
            <p:ph sz="quarter" idx="1"/>
          </p:nvPr>
        </p:nvSpPr>
        <p:spPr/>
        <p:txBody>
          <a:bodyPr>
            <a:normAutofit/>
          </a:bodyPr>
          <a:lstStyle/>
          <a:p>
            <a:r>
              <a:rPr lang="en-US" dirty="0"/>
              <a:t>Knowledge representation</a:t>
            </a:r>
          </a:p>
          <a:p>
            <a:r>
              <a:rPr lang="en-US" dirty="0"/>
              <a:t>Natural language processing </a:t>
            </a:r>
          </a:p>
          <a:p>
            <a:r>
              <a:rPr lang="en-US" dirty="0"/>
              <a:t>Expert system</a:t>
            </a:r>
          </a:p>
          <a:p>
            <a:r>
              <a:rPr lang="en-US" dirty="0"/>
              <a:t>Robotics</a:t>
            </a:r>
          </a:p>
          <a:p>
            <a:r>
              <a:rPr lang="en-US" dirty="0"/>
              <a:t>Machine learning</a:t>
            </a:r>
          </a:p>
          <a:p>
            <a:r>
              <a:rPr lang="en-US" dirty="0"/>
              <a:t>Fuzzy logic and fuzzy sets</a:t>
            </a:r>
          </a:p>
          <a:p>
            <a:r>
              <a:rPr lang="en-US" dirty="0"/>
              <a:t>Machine translation</a:t>
            </a:r>
          </a:p>
          <a:p>
            <a:r>
              <a:rPr lang="en-US" dirty="0"/>
              <a:t>Neural networks</a:t>
            </a:r>
          </a:p>
          <a:p>
            <a:r>
              <a:rPr lang="en-US" dirty="0"/>
              <a:t>Pattern recognition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Thanks and Questions!!</a:t>
            </a:r>
          </a:p>
        </p:txBody>
      </p:sp>
      <p:sp>
        <p:nvSpPr>
          <p:cNvPr id="3" name="Content Placeholder 2"/>
          <p:cNvSpPr>
            <a:spLocks noGrp="1" noEditPoints="1"/>
          </p:cNvSpPr>
          <p:nvPr>
            <p:ph sz="quarter"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Assignment 1</a:t>
            </a:r>
          </a:p>
        </p:txBody>
      </p:sp>
      <p:sp>
        <p:nvSpPr>
          <p:cNvPr id="3" name="Content Placeholder 2"/>
          <p:cNvSpPr>
            <a:spLocks noGrp="1" noEditPoints="1"/>
          </p:cNvSpPr>
          <p:nvPr>
            <p:ph sz="quarter" idx="1"/>
          </p:nvPr>
        </p:nvSpPr>
        <p:spPr/>
        <p:txBody>
          <a:bodyPr/>
          <a:lstStyle/>
          <a:p>
            <a:pPr marL="0" indent="0">
              <a:buNone/>
            </a:pPr>
            <a:r>
              <a:rPr lang="en-US" dirty="0"/>
              <a:t>1. Define the following terms. How does it work? </a:t>
            </a:r>
          </a:p>
          <a:p>
            <a:pPr lvl="1"/>
            <a:r>
              <a:rPr lang="en-US" dirty="0"/>
              <a:t>Swarm Intelligence (250 words)</a:t>
            </a:r>
          </a:p>
          <a:p>
            <a:pPr lvl="1"/>
            <a:r>
              <a:rPr lang="en-US" dirty="0"/>
              <a:t>Ant Colony Algorithm (250 words) </a:t>
            </a:r>
          </a:p>
          <a:p>
            <a:pPr lvl="1"/>
            <a:endParaRPr lang="en-US" dirty="0"/>
          </a:p>
          <a:p>
            <a:pPr marL="0" indent="0">
              <a:buNone/>
            </a:pPr>
            <a:r>
              <a:rPr lang="en-US" dirty="0"/>
              <a:t>2. Suggest the different step for constructing Tic-tac-toe game. </a:t>
            </a:r>
          </a:p>
          <a:p>
            <a:r>
              <a:rPr lang="en-US" dirty="0"/>
              <a:t>All assignments should be submitted in groups.</a:t>
            </a:r>
          </a:p>
          <a:p>
            <a:r>
              <a:rPr lang="en-US" dirty="0"/>
              <a:t>Deadline : 13</a:t>
            </a:r>
            <a:r>
              <a:rPr lang="en-US" baseline="30000" dirty="0"/>
              <a:t>th</a:t>
            </a:r>
            <a:r>
              <a:rPr lang="en-US" dirty="0"/>
              <a:t> Sept, 2018, 11.00 AM (in class)</a:t>
            </a:r>
          </a:p>
          <a:p>
            <a:pPr marL="0" indent="0">
              <a:buNone/>
            </a:pPr>
            <a:r>
              <a:rPr lang="en-US" dirty="0"/>
              <a:t>2. Use ELIZA program and discuss it in the class.</a:t>
            </a:r>
          </a:p>
          <a:p>
            <a:pPr marL="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Definitions: AI</a:t>
            </a:r>
          </a:p>
        </p:txBody>
      </p:sp>
      <p:sp>
        <p:nvSpPr>
          <p:cNvPr id="3" name="Content Placeholder 2"/>
          <p:cNvSpPr>
            <a:spLocks noGrp="1" noEditPoints="1"/>
          </p:cNvSpPr>
          <p:nvPr>
            <p:ph sz="quarter" idx="1"/>
          </p:nvPr>
        </p:nvSpPr>
        <p:spPr/>
        <p:txBody>
          <a:bodyPr>
            <a:normAutofit/>
          </a:bodyPr>
          <a:lstStyle/>
          <a:p>
            <a:pPr lvl="1"/>
            <a:r>
              <a:rPr lang="en-US" sz="2800" dirty="0"/>
              <a:t>Artificial Intelligence is a branch of </a:t>
            </a:r>
            <a:r>
              <a:rPr lang="en-US" sz="2800" i="1" dirty="0"/>
              <a:t>Science</a:t>
            </a:r>
            <a:r>
              <a:rPr lang="en-US" sz="2800" dirty="0"/>
              <a:t> which deals with helping machines find solutions to complex problems in a more human-like fashion. </a:t>
            </a:r>
          </a:p>
          <a:p>
            <a:pPr lvl="1"/>
            <a:r>
              <a:rPr lang="en-US" sz="2800" dirty="0"/>
              <a:t>This generally involves borrowing characteristics from human intelligence, and applying them as algorithms in a computer friendly way. </a:t>
            </a:r>
          </a:p>
          <a:p>
            <a:pPr lvl="1"/>
            <a:r>
              <a:rPr lang="en-US" sz="2800" dirty="0"/>
              <a:t>The main purpose of AI is to make computers smarter, more powerful and thus more useful.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What is intelligence?</a:t>
            </a:r>
          </a:p>
        </p:txBody>
      </p:sp>
      <p:sp>
        <p:nvSpPr>
          <p:cNvPr id="3" name="Content Placeholder 2"/>
          <p:cNvSpPr>
            <a:spLocks noGrp="1" noEditPoints="1"/>
          </p:cNvSpPr>
          <p:nvPr>
            <p:ph sz="quarter" idx="1"/>
          </p:nvPr>
        </p:nvSpPr>
        <p:spPr/>
        <p:txBody>
          <a:bodyPr>
            <a:normAutofit/>
          </a:bodyPr>
          <a:lstStyle/>
          <a:p>
            <a:r>
              <a:rPr lang="en-US" dirty="0"/>
              <a:t>Perceive the world around us? Eat when hungry? Pick a spot of shade to avoid sun? sense danger and flee, or fight if escape is not possible? </a:t>
            </a:r>
          </a:p>
          <a:p>
            <a:endParaRPr lang="en-US" dirty="0"/>
          </a:p>
          <a:p>
            <a:r>
              <a:rPr lang="en-US" dirty="0"/>
              <a:t>Goal oriented behavior? Such behavior requires collection and organization of large amounts of knowledge.</a:t>
            </a:r>
          </a:p>
          <a:p>
            <a:endParaRPr lang="en-US" dirty="0"/>
          </a:p>
          <a:p>
            <a:r>
              <a:rPr lang="en-US" dirty="0"/>
              <a:t>But forgetting unimportant things is also a part of intelligent behavior.</a:t>
            </a:r>
          </a:p>
          <a:p>
            <a:endParaRPr lang="en-US" dirty="0"/>
          </a:p>
          <a:p>
            <a:r>
              <a:rPr lang="en-US" dirty="0" smtClean="0"/>
              <a:t>Computers </a:t>
            </a:r>
            <a:r>
              <a:rPr lang="en-US" dirty="0"/>
              <a:t>have no knowledge of their </a:t>
            </a:r>
            <a:r>
              <a:rPr lang="en-US" dirty="0" smtClean="0"/>
              <a:t>existence. </a:t>
            </a:r>
            <a:endParaRPr lang="en-US" dirty="0"/>
          </a:p>
          <a:p>
            <a:endParaRPr lang="en-US" dirty="0"/>
          </a:p>
          <a:p>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Intelligence </a:t>
            </a:r>
          </a:p>
        </p:txBody>
      </p:sp>
      <p:sp>
        <p:nvSpPr>
          <p:cNvPr id="3" name="Content Placeholder 2"/>
          <p:cNvSpPr>
            <a:spLocks noGrp="1" noEditPoints="1"/>
          </p:cNvSpPr>
          <p:nvPr>
            <p:ph sz="quarter" idx="1"/>
          </p:nvPr>
        </p:nvSpPr>
        <p:spPr/>
        <p:txBody>
          <a:bodyPr>
            <a:normAutofit/>
          </a:bodyPr>
          <a:lstStyle/>
          <a:p>
            <a:r>
              <a:rPr lang="en-US" dirty="0"/>
              <a:t>The ability to acquire knowledge and apply </a:t>
            </a:r>
            <a:r>
              <a:rPr lang="en-US" dirty="0" smtClean="0"/>
              <a:t>it.</a:t>
            </a:r>
            <a:endParaRPr lang="en-US" dirty="0"/>
          </a:p>
          <a:p>
            <a:r>
              <a:rPr lang="en-US" dirty="0"/>
              <a:t>The capability of thinking and reasoning </a:t>
            </a:r>
            <a:r>
              <a:rPr lang="en-US" dirty="0" smtClean="0"/>
              <a:t>.</a:t>
            </a:r>
          </a:p>
          <a:p>
            <a:r>
              <a:rPr lang="en-US" dirty="0"/>
              <a:t>T</a:t>
            </a:r>
            <a:r>
              <a:rPr lang="en-US" dirty="0" smtClean="0"/>
              <a:t>he </a:t>
            </a:r>
            <a:r>
              <a:rPr lang="en-US" dirty="0"/>
              <a:t>ability to learn or understand or to deal with new or trying </a:t>
            </a:r>
            <a:r>
              <a:rPr lang="en-US" dirty="0" smtClean="0"/>
              <a:t>situations</a:t>
            </a:r>
          </a:p>
          <a:p>
            <a:r>
              <a:rPr lang="en-US" dirty="0" smtClean="0"/>
              <a:t>The </a:t>
            </a:r>
            <a:r>
              <a:rPr lang="en-US" dirty="0"/>
              <a:t>ability to easily learn or understand things or to deal with new or difficult situations </a:t>
            </a:r>
          </a:p>
          <a:p>
            <a:pPr marL="0" indent="0">
              <a:buNone/>
            </a:pPr>
            <a:endParaRPr lang="en-US" dirty="0"/>
          </a:p>
          <a:p>
            <a:endParaRPr lang="en-US" dirty="0"/>
          </a:p>
          <a:p>
            <a:r>
              <a:rPr lang="en-US" dirty="0"/>
              <a:t>Is there any level of intelligence?</a:t>
            </a:r>
          </a:p>
          <a:p>
            <a:r>
              <a:rPr lang="en-US" dirty="0"/>
              <a:t>Is computer an intelligent machine?</a:t>
            </a:r>
          </a:p>
          <a:p>
            <a:r>
              <a:rPr lang="en-US" dirty="0"/>
              <a:t>Microsoft Autocorrect--&gt; is it intelligent?</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Is computer an intelligent machine?</a:t>
            </a:r>
            <a:br>
              <a:rPr lang="en-US" dirty="0"/>
            </a:br>
          </a:p>
        </p:txBody>
      </p:sp>
      <p:sp>
        <p:nvSpPr>
          <p:cNvPr id="3" name="Content Placeholder 2"/>
          <p:cNvSpPr>
            <a:spLocks noGrp="1" noEditPoints="1"/>
          </p:cNvSpPr>
          <p:nvPr>
            <p:ph sz="quarter" idx="1"/>
          </p:nvPr>
        </p:nvSpPr>
        <p:spPr/>
        <p:txBody>
          <a:bodyPr/>
          <a:lstStyle/>
          <a:p>
            <a:r>
              <a:rPr lang="en-US" dirty="0"/>
              <a:t>A. No. Intelligence involves mechanisms, and AI research has discovered how to make computers carry out some of them and not others. If doing a task requires only mechanisms that are well understood today, computer programs can give very impressive performances on these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Turing Test and Chinese Room Argument</a:t>
            </a:r>
          </a:p>
        </p:txBody>
      </p:sp>
      <p:pic>
        <p:nvPicPr>
          <p:cNvPr id="4" name="Content Placeholder 3"/>
          <p:cNvPicPr>
            <a:picLocks noGrp="1" noChangeAspect="1"/>
          </p:cNvPicPr>
          <p:nvPr>
            <p:ph sz="quarter" idx="1"/>
          </p:nvPr>
        </p:nvPicPr>
        <p:blipFill>
          <a:blip r:embed="rId1"/>
          <a:srcRect/>
          <a:stretch>
            <a:fillRect/>
          </a:stretch>
        </p:blipFill>
        <p:spPr>
          <a:xfrm>
            <a:off x="1443037" y="1805782"/>
            <a:ext cx="3276600" cy="2476500"/>
          </a:xfrm>
          <a:prstGeom prst="rect">
            <a:avLst/>
          </a:prstGeom>
        </p:spPr>
      </p:pic>
      <p:pic>
        <p:nvPicPr>
          <p:cNvPr id="5" name="Picture 4"/>
          <p:cNvPicPr>
            <a:picLocks noChangeAspect="1"/>
          </p:cNvPicPr>
          <p:nvPr/>
        </p:nvPicPr>
        <p:blipFill>
          <a:blip r:embed="rId2"/>
          <a:srcRect/>
          <a:stretch>
            <a:fillRect/>
          </a:stretch>
        </p:blipFill>
        <p:spPr>
          <a:xfrm>
            <a:off x="6778625" y="1805782"/>
            <a:ext cx="4064000" cy="2667000"/>
          </a:xfrm>
          <a:prstGeom prst="rect">
            <a:avLst/>
          </a:prstGeom>
        </p:spPr>
      </p:pic>
      <p:sp>
        <p:nvSpPr>
          <p:cNvPr id="6" name="TextBox 5"/>
          <p:cNvSpPr txBox="1"/>
          <p:nvPr/>
        </p:nvSpPr>
        <p:spPr>
          <a:xfrm>
            <a:off x="1443037" y="4786313"/>
            <a:ext cx="3276600" cy="646331"/>
          </a:xfrm>
          <a:prstGeom prst="rect">
            <a:avLst/>
          </a:prstGeom>
          <a:noFill/>
        </p:spPr>
        <p:txBody>
          <a:bodyPr wrap="square" rtlCol="0">
            <a:spAutoFit/>
          </a:bodyPr>
          <a:lstStyle/>
          <a:p>
            <a:r>
              <a:rPr lang="en-US" dirty="0"/>
              <a:t>‘A’-Evaluator has no idea if he/she is talking to a computer</a:t>
            </a:r>
          </a:p>
        </p:txBody>
      </p:sp>
      <p:sp>
        <p:nvSpPr>
          <p:cNvPr id="7" name="TextBox 6"/>
          <p:cNvSpPr txBox="1"/>
          <p:nvPr/>
        </p:nvSpPr>
        <p:spPr>
          <a:xfrm>
            <a:off x="6778625" y="4786313"/>
            <a:ext cx="3276600" cy="1477328"/>
          </a:xfrm>
          <a:prstGeom prst="rect">
            <a:avLst/>
          </a:prstGeom>
          <a:noFill/>
        </p:spPr>
        <p:txBody>
          <a:bodyPr wrap="square" rtlCol="0">
            <a:spAutoFit/>
          </a:bodyPr>
          <a:lstStyle/>
          <a:p>
            <a:r>
              <a:rPr lang="en-US" dirty="0"/>
              <a:t>Gets Chinese symbols as input, use the rule book and return the Chinese symbols as output. </a:t>
            </a:r>
          </a:p>
          <a:p>
            <a:r>
              <a:rPr lang="en-US" dirty="0"/>
              <a:t>Q. Does he understand Chinese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ELIZA</a:t>
            </a:r>
          </a:p>
        </p:txBody>
      </p:sp>
      <p:sp>
        <p:nvSpPr>
          <p:cNvPr id="3" name="Content Placeholder 2"/>
          <p:cNvSpPr>
            <a:spLocks noGrp="1" noEditPoints="1"/>
          </p:cNvSpPr>
          <p:nvPr>
            <p:ph sz="quarter" idx="1"/>
          </p:nvPr>
        </p:nvSpPr>
        <p:spPr/>
        <p:txBody>
          <a:bodyPr>
            <a:normAutofit/>
          </a:bodyPr>
          <a:lstStyle/>
          <a:p>
            <a:r>
              <a:rPr lang="en-US" dirty="0"/>
              <a:t>ELIZA is an early natural language processing computer program created from 1964 to 1966 at MIT by Joseph Weizenbaum</a:t>
            </a:r>
            <a:r>
              <a:rPr lang="en-US" dirty="0" smtClean="0"/>
              <a:t>.</a:t>
            </a:r>
          </a:p>
          <a:p>
            <a:r>
              <a:rPr lang="en-US" dirty="0"/>
              <a:t>ELIZA </a:t>
            </a:r>
            <a:r>
              <a:rPr lang="en-US" dirty="0" smtClean="0"/>
              <a:t>that </a:t>
            </a:r>
            <a:r>
              <a:rPr lang="en-US" dirty="0"/>
              <a:t>passed the Turing test</a:t>
            </a:r>
            <a:endParaRPr lang="en-US" dirty="0" smtClean="0"/>
          </a:p>
          <a:p>
            <a:r>
              <a:rPr lang="en-US" dirty="0" smtClean="0"/>
              <a:t>Pickup </a:t>
            </a:r>
            <a:r>
              <a:rPr lang="en-US" dirty="0"/>
              <a:t>speech patterns from the user’s questions and providing responses using those patterns</a:t>
            </a:r>
          </a:p>
          <a:p>
            <a:r>
              <a:rPr lang="en-US" dirty="0"/>
              <a:t>Main Characteristics</a:t>
            </a:r>
          </a:p>
          <a:p>
            <a:pPr lvl="1"/>
            <a:r>
              <a:rPr lang="en-US" dirty="0"/>
              <a:t>Simulation of intelligence—no intelligent + no understanding + just simulate</a:t>
            </a:r>
          </a:p>
          <a:p>
            <a:pPr lvl="1"/>
            <a:r>
              <a:rPr lang="en-US" dirty="0"/>
              <a:t>Quality of response – limited available template</a:t>
            </a:r>
          </a:p>
          <a:p>
            <a:pPr lvl="1"/>
            <a:r>
              <a:rPr lang="en-US" dirty="0"/>
              <a:t>Coherence – sentence based with no coherence to the previous conversation</a:t>
            </a:r>
          </a:p>
          <a:p>
            <a:pPr lvl="1"/>
            <a:r>
              <a:rPr lang="en-US" dirty="0"/>
              <a:t>Semantic– no Semantic representation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b="1" dirty="0"/>
              <a:t>History of Artificial Intelligence</a:t>
            </a:r>
            <a:br>
              <a:rPr lang="en-US" dirty="0"/>
            </a:br>
          </a:p>
        </p:txBody>
      </p:sp>
      <p:sp>
        <p:nvSpPr>
          <p:cNvPr id="3" name="Content Placeholder 2"/>
          <p:cNvSpPr>
            <a:spLocks noGrp="1" noEditPoints="1"/>
          </p:cNvSpPr>
          <p:nvPr>
            <p:ph sz="quarter" idx="1"/>
          </p:nvPr>
        </p:nvSpPr>
        <p:spPr/>
        <p:txBody>
          <a:bodyPr/>
          <a:lstStyle/>
          <a:p>
            <a:r>
              <a:rPr lang="en-US" dirty="0" smtClean="0"/>
              <a:t>Artificial </a:t>
            </a:r>
            <a:r>
              <a:rPr lang="en-US" dirty="0"/>
              <a:t>Intelligence is not a new word and not a new technology for researchers. This technology is much older than you would imagine. Even there are the myths of Mechanical men in Ancient Greek and Egyptian Myths. Following are some milestones in the history of AI which defines the journey from the AI generation to till date development.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2309</TotalTime>
  <Words>990</Words>
  <Application>Microsoft Office PowerPoint</Application>
  <PresentationFormat>Custom</PresentationFormat>
  <Paragraphs>135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Artificial Intelligence</vt:lpstr>
      <vt:lpstr>Artificial intelligence (AI)</vt:lpstr>
      <vt:lpstr>Definitions: AI</vt:lpstr>
      <vt:lpstr>What is intelligence?</vt:lpstr>
      <vt:lpstr>Intelligence </vt:lpstr>
      <vt:lpstr>Is computer an intelligent machine? </vt:lpstr>
      <vt:lpstr>Turing Test and Chinese Room Argument</vt:lpstr>
      <vt:lpstr>ELIZA</vt:lpstr>
      <vt:lpstr>History of Artificial Intelligence </vt:lpstr>
      <vt:lpstr>Maturation of Artificial Intelligence (1943-1952) </vt:lpstr>
      <vt:lpstr>The birth of Artificial Intelligence (1952-1956)</vt:lpstr>
      <vt:lpstr>The golden years-Early (1956-1974)</vt:lpstr>
      <vt:lpstr>The first AI winter (1974-1980)</vt:lpstr>
      <vt:lpstr>A boom of AI (1980-1987)</vt:lpstr>
      <vt:lpstr>The second AI winter (1987-1993)</vt:lpstr>
      <vt:lpstr>Emergence of intelligent agents (1993-2011)</vt:lpstr>
      <vt:lpstr>Deep learning, big data and artificial general intelligence (2011-present)</vt:lpstr>
      <vt:lpstr>Components of AI Program</vt:lpstr>
      <vt:lpstr>Application of artificial intellegence </vt:lpstr>
      <vt:lpstr>Application of artificial intellegence </vt:lpstr>
      <vt:lpstr>Application of artificial intellegence </vt:lpstr>
      <vt:lpstr>Application of artificial intellegence </vt:lpstr>
      <vt:lpstr>Conventional VS AI Computing</vt:lpstr>
      <vt:lpstr>PowerPoint Presentation</vt:lpstr>
      <vt:lpstr>Topics in AI</vt:lpstr>
      <vt:lpstr>Thanks and Questions!!</vt:lpstr>
      <vt:lpstr>Assignment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Microsoft Office User</dc:creator>
  <cp:lastModifiedBy>k</cp:lastModifiedBy>
  <cp:revision>23</cp:revision>
  <dcterms:created xsi:type="dcterms:W3CDTF">2018-09-05T05:54:44Z</dcterms:created>
  <dcterms:modified xsi:type="dcterms:W3CDTF">2023-08-31T04:24:04Z</dcterms:modified>
</cp:coreProperties>
</file>