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30"/>
  </p:notesMasterIdLst>
  <p:sldIdLst>
    <p:sldId id="294" r:id="rId2"/>
    <p:sldId id="257" r:id="rId3"/>
    <p:sldId id="258" r:id="rId4"/>
    <p:sldId id="284" r:id="rId5"/>
    <p:sldId id="285" r:id="rId6"/>
    <p:sldId id="286" r:id="rId7"/>
    <p:sldId id="287" r:id="rId8"/>
    <p:sldId id="288" r:id="rId9"/>
    <p:sldId id="289" r:id="rId10"/>
    <p:sldId id="261" r:id="rId11"/>
    <p:sldId id="291" r:id="rId12"/>
    <p:sldId id="270" r:id="rId13"/>
    <p:sldId id="271" r:id="rId14"/>
    <p:sldId id="272" r:id="rId15"/>
    <p:sldId id="273" r:id="rId16"/>
    <p:sldId id="274" r:id="rId17"/>
    <p:sldId id="292" r:id="rId18"/>
    <p:sldId id="276" r:id="rId19"/>
    <p:sldId id="275" r:id="rId20"/>
    <p:sldId id="277" r:id="rId21"/>
    <p:sldId id="278" r:id="rId22"/>
    <p:sldId id="279" r:id="rId23"/>
    <p:sldId id="293" r:id="rId24"/>
    <p:sldId id="280" r:id="rId25"/>
    <p:sldId id="281" r:id="rId26"/>
    <p:sldId id="283" r:id="rId27"/>
    <p:sldId id="282" r:id="rId28"/>
    <p:sldId id="26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A1B87E-9EBB-43ED-BFB0-4DA6AFA7155D}" type="datetimeFigureOut">
              <a:rPr lang="en-IN" smtClean="0"/>
              <a:t>16-10-2023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15DDB-2AB1-4C87-B787-42E320485064}" type="slidenum">
              <a:rPr lang="en-IN" smtClean="0"/>
              <a:t>‹#›</a:t>
            </a:fld>
            <a:endParaRPr lang="en-IN"/>
          </a:p>
        </p:txBody>
      </p:sp>
    </p:spTree>
    <p:extLst>
      <p:ext uri="{BB962C8B-B14F-4D97-AF65-F5344CB8AC3E}">
        <p14:creationId xmlns:p14="http://schemas.microsoft.com/office/powerpoint/2010/main" val="408991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15DDB-2AB1-4C87-B787-42E320485064}" type="slidenum">
              <a:rPr lang="en-IN" smtClean="0"/>
              <a:t>28</a:t>
            </a:fld>
            <a:endParaRPr lang="en-IN"/>
          </a:p>
        </p:txBody>
      </p:sp>
    </p:spTree>
    <p:extLst>
      <p:ext uri="{BB962C8B-B14F-4D97-AF65-F5344CB8AC3E}">
        <p14:creationId xmlns:p14="http://schemas.microsoft.com/office/powerpoint/2010/main" val="191246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8C9EAE3-11C2-471C-9D4C-F06DC4E066B3}" type="datetime1">
              <a:rPr lang="en-IN" smtClean="0"/>
              <a:t>16-10-2023</a:t>
            </a:fld>
            <a:endParaRPr lang="en-IN"/>
          </a:p>
        </p:txBody>
      </p:sp>
      <p:sp>
        <p:nvSpPr>
          <p:cNvPr id="19" name="Footer Placeholder 18"/>
          <p:cNvSpPr>
            <a:spLocks noGrp="1"/>
          </p:cNvSpPr>
          <p:nvPr>
            <p:ph type="ftr" sz="quarter" idx="11"/>
          </p:nvPr>
        </p:nvSpPr>
        <p:spPr/>
        <p:txBody>
          <a:bodyPr/>
          <a:lstStyle/>
          <a:p>
            <a:r>
              <a:rPr lang="en-IN" smtClean="0"/>
              <a:t>Govt. Postgraduate College Charsadda</a:t>
            </a:r>
            <a:endParaRPr lang="en-IN"/>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B5A789-3708-4B1A-9FDB-69B1DA14C83E}"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882122-2924-48EB-9ED1-FE4F18398A5E}"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DD6646-516E-4DCD-834A-2A7E14DAC5D1}"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956F2CC-D93D-471A-B7E7-B676029A4001}"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A2E991-5038-47CF-A3F4-22651FCDD58E}" type="datetime1">
              <a:rPr lang="en-IN" smtClean="0"/>
              <a:t>16-10-2023</a:t>
            </a:fld>
            <a:endParaRPr lang="en-IN"/>
          </a:p>
        </p:txBody>
      </p:sp>
      <p:sp>
        <p:nvSpPr>
          <p:cNvPr id="6" name="Footer Placeholder 5"/>
          <p:cNvSpPr>
            <a:spLocks noGrp="1"/>
          </p:cNvSpPr>
          <p:nvPr>
            <p:ph type="ftr" sz="quarter" idx="11"/>
          </p:nvPr>
        </p:nvSpPr>
        <p:spPr/>
        <p:txBody>
          <a:bodyPr/>
          <a:lstStyle/>
          <a:p>
            <a:r>
              <a:rPr lang="en-IN" smtClean="0"/>
              <a:t>Govt. Postgraduate College Charsadda</a:t>
            </a:r>
            <a:endParaRPr lang="en-IN"/>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CFA821-378D-4CF7-8844-5A540B2A7147}" type="datetime1">
              <a:rPr lang="en-IN" smtClean="0"/>
              <a:t>16-10-2023</a:t>
            </a:fld>
            <a:endParaRPr lang="en-IN"/>
          </a:p>
        </p:txBody>
      </p:sp>
      <p:sp>
        <p:nvSpPr>
          <p:cNvPr id="8" name="Footer Placeholder 7"/>
          <p:cNvSpPr>
            <a:spLocks noGrp="1"/>
          </p:cNvSpPr>
          <p:nvPr>
            <p:ph type="ftr" sz="quarter" idx="11"/>
          </p:nvPr>
        </p:nvSpPr>
        <p:spPr/>
        <p:txBody>
          <a:bodyPr/>
          <a:lstStyle/>
          <a:p>
            <a:r>
              <a:rPr lang="en-IN" smtClean="0"/>
              <a:t>Govt. Postgraduate College Charsadda</a:t>
            </a:r>
            <a:endParaRPr lang="en-IN"/>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A3B3B3-2C0C-4127-8C26-E63B2521ED78}" type="datetime1">
              <a:rPr lang="en-IN" smtClean="0"/>
              <a:t>16-10-2023</a:t>
            </a:fld>
            <a:endParaRPr lang="en-IN"/>
          </a:p>
        </p:txBody>
      </p:sp>
      <p:sp>
        <p:nvSpPr>
          <p:cNvPr id="4" name="Footer Placeholder 3"/>
          <p:cNvSpPr>
            <a:spLocks noGrp="1"/>
          </p:cNvSpPr>
          <p:nvPr>
            <p:ph type="ftr" sz="quarter" idx="11"/>
          </p:nvPr>
        </p:nvSpPr>
        <p:spPr/>
        <p:txBody>
          <a:bodyPr/>
          <a:lstStyle/>
          <a:p>
            <a:r>
              <a:rPr lang="en-IN" smtClean="0"/>
              <a:t>Govt. Postgraduate College Charsadda</a:t>
            </a:r>
            <a:endParaRPr lang="en-IN"/>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7B014-ED5D-4541-BEDD-F501DAC99891}" type="datetime1">
              <a:rPr lang="en-IN" smtClean="0"/>
              <a:t>16-10-2023</a:t>
            </a:fld>
            <a:endParaRPr lang="en-IN"/>
          </a:p>
        </p:txBody>
      </p:sp>
      <p:sp>
        <p:nvSpPr>
          <p:cNvPr id="3" name="Footer Placeholder 2"/>
          <p:cNvSpPr>
            <a:spLocks noGrp="1"/>
          </p:cNvSpPr>
          <p:nvPr>
            <p:ph type="ftr" sz="quarter" idx="11"/>
          </p:nvPr>
        </p:nvSpPr>
        <p:spPr/>
        <p:txBody>
          <a:bodyPr/>
          <a:lstStyle/>
          <a:p>
            <a:r>
              <a:rPr lang="en-IN" smtClean="0"/>
              <a:t>Govt. Postgraduate College Charsadda</a:t>
            </a:r>
            <a:endParaRPr lang="en-IN"/>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C7CE66-724D-4CA3-AD4E-B4B1624FACF0}" type="datetime1">
              <a:rPr lang="en-IN" smtClean="0"/>
              <a:t>16-10-2023</a:t>
            </a:fld>
            <a:endParaRPr lang="en-IN"/>
          </a:p>
        </p:txBody>
      </p:sp>
      <p:sp>
        <p:nvSpPr>
          <p:cNvPr id="6" name="Footer Placeholder 5"/>
          <p:cNvSpPr>
            <a:spLocks noGrp="1"/>
          </p:cNvSpPr>
          <p:nvPr>
            <p:ph type="ftr" sz="quarter" idx="11"/>
          </p:nvPr>
        </p:nvSpPr>
        <p:spPr/>
        <p:txBody>
          <a:bodyPr/>
          <a:lstStyle/>
          <a:p>
            <a:r>
              <a:rPr lang="en-IN" smtClean="0"/>
              <a:t>Govt. Postgraduate College Charsadda</a:t>
            </a:r>
            <a:endParaRPr lang="en-IN"/>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C7DF62-2445-40D2-BCCB-6BCEAC450AD5}" type="datetime1">
              <a:rPr lang="en-IN" smtClean="0"/>
              <a:t>16-10-2023</a:t>
            </a:fld>
            <a:endParaRPr lang="en-IN"/>
          </a:p>
        </p:txBody>
      </p:sp>
      <p:sp>
        <p:nvSpPr>
          <p:cNvPr id="6" name="Footer Placeholder 5"/>
          <p:cNvSpPr>
            <a:spLocks noGrp="1"/>
          </p:cNvSpPr>
          <p:nvPr>
            <p:ph type="ftr" sz="quarter" idx="11"/>
          </p:nvPr>
        </p:nvSpPr>
        <p:spPr/>
        <p:txBody>
          <a:bodyPr/>
          <a:lstStyle/>
          <a:p>
            <a:r>
              <a:rPr lang="en-IN" smtClean="0"/>
              <a:t>Govt. Postgraduate College Charsadda</a:t>
            </a:r>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A972069-8F65-43DA-90BD-690302AD78E3}" type="datetime1">
              <a:rPr lang="en-IN" smtClean="0"/>
              <a:t>16-10-2023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t>Govt. Postgraduate College Charsadda</a:t>
            </a: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supervised-machine-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freshscience.com/artificial-intelligence-p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freshscience.com/basics-of-robotics-p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4365104"/>
            <a:ext cx="7854696" cy="1752600"/>
          </a:xfrm>
        </p:spPr>
        <p:txBody>
          <a:bodyPr/>
          <a:lstStyle/>
          <a:p>
            <a:r>
              <a:rPr lang="en-US" dirty="0" smtClean="0"/>
              <a:t>By </a:t>
            </a:r>
          </a:p>
          <a:p>
            <a:r>
              <a:rPr lang="en-US" dirty="0" smtClean="0"/>
              <a:t>Sakin Jan</a:t>
            </a:r>
          </a:p>
          <a:p>
            <a:r>
              <a:rPr lang="en-US" dirty="0" smtClean="0"/>
              <a:t>Lecturer Govt. Postgraduate College Charsadda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3173432"/>
          </a:xfrm>
          <a:prstGeom prst="rect">
            <a:avLst/>
          </a:prstGeom>
        </p:spPr>
      </p:pic>
    </p:spTree>
    <p:extLst>
      <p:ext uri="{BB962C8B-B14F-4D97-AF65-F5344CB8AC3E}">
        <p14:creationId xmlns:p14="http://schemas.microsoft.com/office/powerpoint/2010/main" val="3586058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Date Placeholder 3"/>
          <p:cNvSpPr>
            <a:spLocks noGrp="1"/>
          </p:cNvSpPr>
          <p:nvPr>
            <p:ph type="dt" sz="half" idx="10"/>
          </p:nvPr>
        </p:nvSpPr>
        <p:spPr/>
        <p:txBody>
          <a:bodyPr/>
          <a:lstStyle/>
          <a:p>
            <a:fld id="{D40D5912-5D23-4888-9484-4AE1C9BF8CEE}"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9644"/>
            <a:ext cx="8748464" cy="5821093"/>
          </a:xfrm>
          <a:prstGeom prst="rect">
            <a:avLst/>
          </a:prstGeom>
        </p:spPr>
      </p:pic>
      <p:sp>
        <p:nvSpPr>
          <p:cNvPr id="7" name="Slide Number Placeholder 6"/>
          <p:cNvSpPr>
            <a:spLocks noGrp="1"/>
          </p:cNvSpPr>
          <p:nvPr>
            <p:ph type="sldNum" sz="quarter" idx="12"/>
          </p:nvPr>
        </p:nvSpPr>
        <p:spPr/>
        <p:txBody>
          <a:bodyPr/>
          <a:lstStyle/>
          <a:p>
            <a:fld id="{0390443B-B0D7-4AB6-B68D-EB3763643898}" type="slidenum">
              <a:rPr lang="en-IN" smtClean="0"/>
              <a:t>10</a:t>
            </a:fld>
            <a:endParaRPr lang="en-IN"/>
          </a:p>
        </p:txBody>
      </p:sp>
    </p:spTree>
    <p:extLst>
      <p:ext uri="{BB962C8B-B14F-4D97-AF65-F5344CB8AC3E}">
        <p14:creationId xmlns:p14="http://schemas.microsoft.com/office/powerpoint/2010/main" val="4104694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80" y="188640"/>
            <a:ext cx="8805216" cy="6669360"/>
          </a:xfrm>
        </p:spPr>
      </p:pic>
      <p:sp>
        <p:nvSpPr>
          <p:cNvPr id="4" name="Date Placeholder 3"/>
          <p:cNvSpPr>
            <a:spLocks noGrp="1"/>
          </p:cNvSpPr>
          <p:nvPr>
            <p:ph type="dt" sz="half" idx="10"/>
          </p:nvPr>
        </p:nvSpPr>
        <p:spPr/>
        <p:txBody>
          <a:bodyPr/>
          <a:lstStyle/>
          <a:p>
            <a:fld id="{425CA449-E65A-4057-A175-36D4173356BA}"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7" name="Slide Number Placeholder 6"/>
          <p:cNvSpPr>
            <a:spLocks noGrp="1"/>
          </p:cNvSpPr>
          <p:nvPr>
            <p:ph type="sldNum" sz="quarter" idx="12"/>
          </p:nvPr>
        </p:nvSpPr>
        <p:spPr/>
        <p:txBody>
          <a:bodyPr/>
          <a:lstStyle/>
          <a:p>
            <a:fld id="{0390443B-B0D7-4AB6-B68D-EB3763643898}" type="slidenum">
              <a:rPr lang="en-IN" smtClean="0"/>
              <a:t>11</a:t>
            </a:fld>
            <a:endParaRPr lang="en-IN"/>
          </a:p>
        </p:txBody>
      </p:sp>
    </p:spTree>
    <p:extLst>
      <p:ext uri="{BB962C8B-B14F-4D97-AF65-F5344CB8AC3E}">
        <p14:creationId xmlns:p14="http://schemas.microsoft.com/office/powerpoint/2010/main" val="3534697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hlinkClick r:id="rId2"/>
              </a:rPr>
              <a:t>Supervised machine learning</a:t>
            </a:r>
            <a:endParaRPr lang="en-US" dirty="0"/>
          </a:p>
        </p:txBody>
      </p:sp>
      <p:sp>
        <p:nvSpPr>
          <p:cNvPr id="3" name="Content Placeholder 2"/>
          <p:cNvSpPr>
            <a:spLocks noGrp="1"/>
          </p:cNvSpPr>
          <p:nvPr>
            <p:ph idx="1"/>
          </p:nvPr>
        </p:nvSpPr>
        <p:spPr>
          <a:xfrm>
            <a:off x="457200" y="1052736"/>
            <a:ext cx="8229600" cy="5271864"/>
          </a:xfrm>
        </p:spPr>
        <p:txBody>
          <a:bodyPr>
            <a:noAutofit/>
          </a:bodyPr>
          <a:lstStyle/>
          <a:p>
            <a:r>
              <a:rPr lang="en-US" sz="1600" dirty="0"/>
              <a:t> </a:t>
            </a:r>
            <a:r>
              <a:rPr lang="en-US" sz="1600" dirty="0">
                <a:hlinkClick r:id="rId2"/>
              </a:rPr>
              <a:t> Supervised machine learning </a:t>
            </a:r>
            <a:r>
              <a:rPr lang="en-US" sz="1600" dirty="0"/>
              <a:t> is based on supervision</a:t>
            </a:r>
            <a:r>
              <a:rPr lang="en-US" sz="1600" dirty="0" smtClean="0"/>
              <a:t>.</a:t>
            </a:r>
          </a:p>
          <a:p>
            <a:r>
              <a:rPr lang="en-US" sz="1600" dirty="0" smtClean="0"/>
              <a:t>we </a:t>
            </a:r>
            <a:r>
              <a:rPr lang="en-US" sz="1600" dirty="0"/>
              <a:t>train the machines using the "labelled" dataset, and based on the training, the machine predicts the output. </a:t>
            </a:r>
            <a:endParaRPr lang="en-US" sz="1600" dirty="0" smtClean="0"/>
          </a:p>
          <a:p>
            <a:r>
              <a:rPr lang="en-US" sz="1600" dirty="0" smtClean="0"/>
              <a:t>Labelled </a:t>
            </a:r>
            <a:r>
              <a:rPr lang="en-US" sz="1600" dirty="0"/>
              <a:t>data specifies that some of the inputs are already mapped to the output. </a:t>
            </a:r>
            <a:endParaRPr lang="en-US" sz="1600" dirty="0" smtClean="0"/>
          </a:p>
          <a:p>
            <a:r>
              <a:rPr lang="en-US" sz="1600" dirty="0" smtClean="0"/>
              <a:t>we </a:t>
            </a:r>
            <a:r>
              <a:rPr lang="en-US" sz="1600" dirty="0"/>
              <a:t>train the machine with the input and corresponding output, and then we ask the machine to predict the output using the test dataset.</a:t>
            </a:r>
          </a:p>
          <a:p>
            <a:r>
              <a:rPr lang="en-US" sz="1600" dirty="0" smtClean="0"/>
              <a:t>Suppose </a:t>
            </a:r>
            <a:r>
              <a:rPr lang="en-US" sz="1600" dirty="0"/>
              <a:t>we have an input dataset of cats and dog images. So, first, we will provide the training to the machine to understand the images, such as the </a:t>
            </a:r>
            <a:r>
              <a:rPr lang="en-US" sz="1600" b="1" dirty="0"/>
              <a:t>shape &amp; size of the tail of cat and dog, Shape of eyes, colour, height (dogs are taller, cats are smaller), etc</a:t>
            </a:r>
            <a:r>
              <a:rPr lang="en-US" sz="1600" b="1" dirty="0" smtClean="0"/>
              <a:t>.</a:t>
            </a:r>
          </a:p>
          <a:p>
            <a:r>
              <a:rPr lang="en-US" sz="1600" dirty="0"/>
              <a:t> After completion of training, we input the picture of a cat and ask the machine to identify the object and predict the output. </a:t>
            </a:r>
            <a:endParaRPr lang="en-US" sz="1600" dirty="0" smtClean="0"/>
          </a:p>
          <a:p>
            <a:r>
              <a:rPr lang="en-US" sz="1600" dirty="0" smtClean="0"/>
              <a:t>Now</a:t>
            </a:r>
            <a:r>
              <a:rPr lang="en-US" sz="1600" dirty="0"/>
              <a:t>, the machine is well trained, so it will check all the features of the object, such as height, shape, colour, eyes, ears, tail, etc., and find that it's a cat. So, it will put it in the Cat category. This is the process of how the machine identifies the objects in Supervised Learning.</a:t>
            </a:r>
          </a:p>
          <a:p>
            <a:r>
              <a:rPr lang="en-US" sz="1600" b="1" dirty="0"/>
              <a:t>The main goal of the supervised learning technique is to map the input variable(x) with the output variable(y).</a:t>
            </a:r>
            <a:r>
              <a:rPr lang="en-US" sz="1600" dirty="0"/>
              <a:t> Some real-world applications of supervised learning are </a:t>
            </a:r>
            <a:r>
              <a:rPr lang="en-US" sz="1600" b="1" dirty="0"/>
              <a:t>Risk Assessment, Fraud Detection, Spam filtering,</a:t>
            </a:r>
            <a:r>
              <a:rPr lang="en-US" sz="1600" dirty="0"/>
              <a:t> etc.</a:t>
            </a:r>
          </a:p>
          <a:p>
            <a:endParaRPr lang="en-US" sz="1600" dirty="0"/>
          </a:p>
        </p:txBody>
      </p:sp>
      <p:sp>
        <p:nvSpPr>
          <p:cNvPr id="4" name="Date Placeholder 3"/>
          <p:cNvSpPr>
            <a:spLocks noGrp="1"/>
          </p:cNvSpPr>
          <p:nvPr>
            <p:ph type="dt" sz="half" idx="10"/>
          </p:nvPr>
        </p:nvSpPr>
        <p:spPr/>
        <p:txBody>
          <a:bodyPr/>
          <a:lstStyle/>
          <a:p>
            <a:fld id="{A20291E6-D3C3-45F3-9825-8A2CF0895FD4}"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12</a:t>
            </a:fld>
            <a:endParaRPr lang="en-IN"/>
          </a:p>
        </p:txBody>
      </p:sp>
    </p:spTree>
    <p:extLst>
      <p:ext uri="{BB962C8B-B14F-4D97-AF65-F5344CB8AC3E}">
        <p14:creationId xmlns:p14="http://schemas.microsoft.com/office/powerpoint/2010/main" val="3864653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en-US" sz="3100" dirty="0"/>
              <a:t>Categories of Supervised Machine Learning</a:t>
            </a:r>
            <a:r>
              <a:rPr lang="en-US" dirty="0"/>
              <a:t/>
            </a:r>
            <a:br>
              <a:rPr lang="en-US" dirty="0"/>
            </a:br>
            <a:endParaRPr lang="en-US" dirty="0"/>
          </a:p>
        </p:txBody>
      </p:sp>
      <p:sp>
        <p:nvSpPr>
          <p:cNvPr id="3" name="Content Placeholder 2"/>
          <p:cNvSpPr>
            <a:spLocks noGrp="1"/>
          </p:cNvSpPr>
          <p:nvPr>
            <p:ph idx="1"/>
          </p:nvPr>
        </p:nvSpPr>
        <p:spPr>
          <a:xfrm>
            <a:off x="457200" y="908720"/>
            <a:ext cx="8229600" cy="5415880"/>
          </a:xfrm>
        </p:spPr>
        <p:txBody>
          <a:bodyPr>
            <a:normAutofit fontScale="92500" lnSpcReduction="10000"/>
          </a:bodyPr>
          <a:lstStyle/>
          <a:p>
            <a:r>
              <a:rPr lang="en-US" dirty="0" smtClean="0"/>
              <a:t>Supervised </a:t>
            </a:r>
            <a:r>
              <a:rPr lang="en-US" dirty="0"/>
              <a:t>machine learning can be classified into two types of problems, which are given below:</a:t>
            </a:r>
          </a:p>
          <a:p>
            <a:r>
              <a:rPr lang="en-US" b="1" dirty="0" smtClean="0"/>
              <a:t>a</a:t>
            </a:r>
            <a:r>
              <a:rPr lang="en-US" b="1" dirty="0"/>
              <a:t>) Classification</a:t>
            </a:r>
          </a:p>
          <a:p>
            <a:r>
              <a:rPr lang="en-US" dirty="0"/>
              <a:t>Classification algorithms are used to solve the classification problems in which the output variable is categorical, such as "</a:t>
            </a:r>
            <a:r>
              <a:rPr lang="en-US" b="1" dirty="0"/>
              <a:t>Yes" or No, Male or Female, Red or Blue, etc</a:t>
            </a:r>
            <a:r>
              <a:rPr lang="en-US" dirty="0"/>
              <a:t>. The classification algorithms predict the categories present in the dataset. Some real-world examples of classification algorithms are </a:t>
            </a:r>
            <a:r>
              <a:rPr lang="en-US" b="1" dirty="0"/>
              <a:t>Spam Detection, Email filtering, etc.</a:t>
            </a:r>
            <a:endParaRPr lang="en-US" dirty="0"/>
          </a:p>
          <a:p>
            <a:r>
              <a:rPr lang="en-US" dirty="0"/>
              <a:t>Some popular classification algorithms are given below:</a:t>
            </a:r>
          </a:p>
          <a:p>
            <a:r>
              <a:rPr lang="en-US" b="1" dirty="0"/>
              <a:t>Random Forest Algorithm</a:t>
            </a:r>
            <a:endParaRPr lang="en-US" dirty="0"/>
          </a:p>
          <a:p>
            <a:r>
              <a:rPr lang="en-US" b="1" dirty="0"/>
              <a:t>Decision Tree Algorithm</a:t>
            </a:r>
            <a:endParaRPr lang="en-US" dirty="0"/>
          </a:p>
          <a:p>
            <a:r>
              <a:rPr lang="en-US" b="1" dirty="0"/>
              <a:t>Logistic Regression Algorithm</a:t>
            </a:r>
            <a:endParaRPr lang="en-US" dirty="0"/>
          </a:p>
          <a:p>
            <a:r>
              <a:rPr lang="en-US" b="1" dirty="0"/>
              <a:t>Support Vector Machine Algorithm</a:t>
            </a:r>
            <a:endParaRPr lang="en-US" dirty="0"/>
          </a:p>
          <a:p>
            <a:endParaRPr lang="en-US" dirty="0"/>
          </a:p>
        </p:txBody>
      </p:sp>
      <p:sp>
        <p:nvSpPr>
          <p:cNvPr id="4" name="Date Placeholder 3"/>
          <p:cNvSpPr>
            <a:spLocks noGrp="1"/>
          </p:cNvSpPr>
          <p:nvPr>
            <p:ph type="dt" sz="half" idx="10"/>
          </p:nvPr>
        </p:nvSpPr>
        <p:spPr/>
        <p:txBody>
          <a:bodyPr/>
          <a:lstStyle/>
          <a:p>
            <a:fld id="{326848AB-7691-49D4-A52E-C3216CA71428}"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4653136"/>
            <a:ext cx="4035348" cy="2108795"/>
          </a:xfrm>
          <a:prstGeom prst="rect">
            <a:avLst/>
          </a:prstGeom>
        </p:spPr>
      </p:pic>
      <p:sp>
        <p:nvSpPr>
          <p:cNvPr id="7" name="Slide Number Placeholder 6"/>
          <p:cNvSpPr>
            <a:spLocks noGrp="1"/>
          </p:cNvSpPr>
          <p:nvPr>
            <p:ph type="sldNum" sz="quarter" idx="12"/>
          </p:nvPr>
        </p:nvSpPr>
        <p:spPr/>
        <p:txBody>
          <a:bodyPr/>
          <a:lstStyle/>
          <a:p>
            <a:fld id="{0390443B-B0D7-4AB6-B68D-EB3763643898}" type="slidenum">
              <a:rPr lang="en-IN" smtClean="0"/>
              <a:t>13</a:t>
            </a:fld>
            <a:endParaRPr lang="en-IN"/>
          </a:p>
        </p:txBody>
      </p:sp>
    </p:spTree>
    <p:extLst>
      <p:ext uri="{BB962C8B-B14F-4D97-AF65-F5344CB8AC3E}">
        <p14:creationId xmlns:p14="http://schemas.microsoft.com/office/powerpoint/2010/main" val="941743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r>
              <a:rPr lang="en-US" b="1" dirty="0"/>
              <a:t>b) Regression</a:t>
            </a:r>
            <a:br>
              <a:rPr lang="en-US" b="1" dirty="0"/>
            </a:br>
            <a:endParaRPr lang="en-US" dirty="0"/>
          </a:p>
        </p:txBody>
      </p:sp>
      <p:sp>
        <p:nvSpPr>
          <p:cNvPr id="3" name="Content Placeholder 2"/>
          <p:cNvSpPr>
            <a:spLocks noGrp="1"/>
          </p:cNvSpPr>
          <p:nvPr>
            <p:ph idx="1"/>
          </p:nvPr>
        </p:nvSpPr>
        <p:spPr>
          <a:xfrm>
            <a:off x="457200" y="908720"/>
            <a:ext cx="8229600" cy="5415880"/>
          </a:xfrm>
        </p:spPr>
        <p:txBody>
          <a:bodyPr>
            <a:normAutofit/>
          </a:bodyPr>
          <a:lstStyle/>
          <a:p>
            <a:r>
              <a:rPr lang="en-US" dirty="0" smtClean="0"/>
              <a:t>Regression </a:t>
            </a:r>
            <a:r>
              <a:rPr lang="en-US" dirty="0"/>
              <a:t>algorithms are used to solve regression problems in which there is a linear relationship between input and output variables. These are used to predict continuous output variables, such as market trends, weather prediction, etc.</a:t>
            </a:r>
          </a:p>
          <a:p>
            <a:r>
              <a:rPr lang="en-US" dirty="0"/>
              <a:t>Some popular Regression algorithms are given below:</a:t>
            </a:r>
          </a:p>
          <a:p>
            <a:r>
              <a:rPr lang="en-US" b="1" dirty="0"/>
              <a:t>Simple Linear Regression Algorithm</a:t>
            </a:r>
            <a:endParaRPr lang="en-US" dirty="0"/>
          </a:p>
          <a:p>
            <a:r>
              <a:rPr lang="en-US" b="1" dirty="0"/>
              <a:t>Multivariate Regression Algorithm</a:t>
            </a:r>
            <a:endParaRPr lang="en-US" dirty="0"/>
          </a:p>
          <a:p>
            <a:r>
              <a:rPr lang="en-US" b="1" dirty="0"/>
              <a:t>Decision Tree Algorithm</a:t>
            </a:r>
            <a:endParaRPr lang="en-US" dirty="0"/>
          </a:p>
          <a:p>
            <a:r>
              <a:rPr lang="en-US" b="1" dirty="0"/>
              <a:t>Lasso Regression</a:t>
            </a:r>
            <a:endParaRPr lang="en-US" dirty="0"/>
          </a:p>
          <a:p>
            <a:endParaRPr lang="en-US" dirty="0"/>
          </a:p>
        </p:txBody>
      </p:sp>
      <p:sp>
        <p:nvSpPr>
          <p:cNvPr id="4" name="Date Placeholder 3"/>
          <p:cNvSpPr>
            <a:spLocks noGrp="1"/>
          </p:cNvSpPr>
          <p:nvPr>
            <p:ph type="dt" sz="half" idx="10"/>
          </p:nvPr>
        </p:nvSpPr>
        <p:spPr/>
        <p:txBody>
          <a:bodyPr/>
          <a:lstStyle/>
          <a:p>
            <a:fld id="{2A20E96B-9092-4364-B3AA-E133F16B11A5}"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4314226"/>
            <a:ext cx="4104457" cy="2427142"/>
          </a:xfrm>
          <a:prstGeom prst="rect">
            <a:avLst/>
          </a:prstGeom>
        </p:spPr>
      </p:pic>
      <p:sp>
        <p:nvSpPr>
          <p:cNvPr id="7" name="Slide Number Placeholder 6"/>
          <p:cNvSpPr>
            <a:spLocks noGrp="1"/>
          </p:cNvSpPr>
          <p:nvPr>
            <p:ph type="sldNum" sz="quarter" idx="12"/>
          </p:nvPr>
        </p:nvSpPr>
        <p:spPr/>
        <p:txBody>
          <a:bodyPr/>
          <a:lstStyle/>
          <a:p>
            <a:fld id="{0390443B-B0D7-4AB6-B68D-EB3763643898}" type="slidenum">
              <a:rPr lang="en-IN" smtClean="0"/>
              <a:t>14</a:t>
            </a:fld>
            <a:endParaRPr lang="en-IN"/>
          </a:p>
        </p:txBody>
      </p:sp>
    </p:spTree>
    <p:extLst>
      <p:ext uri="{BB962C8B-B14F-4D97-AF65-F5344CB8AC3E}">
        <p14:creationId xmlns:p14="http://schemas.microsoft.com/office/powerpoint/2010/main" val="3932587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 of Supervised Learning</a:t>
            </a:r>
            <a:br>
              <a:rPr lang="en-US" dirty="0"/>
            </a:br>
            <a:endParaRPr lang="en-US" dirty="0"/>
          </a:p>
        </p:txBody>
      </p:sp>
      <p:sp>
        <p:nvSpPr>
          <p:cNvPr id="3" name="Content Placeholder 2"/>
          <p:cNvSpPr>
            <a:spLocks noGrp="1"/>
          </p:cNvSpPr>
          <p:nvPr>
            <p:ph idx="1"/>
          </p:nvPr>
        </p:nvSpPr>
        <p:spPr>
          <a:xfrm>
            <a:off x="457200" y="1340768"/>
            <a:ext cx="8229600" cy="4983832"/>
          </a:xfrm>
        </p:spPr>
        <p:txBody>
          <a:bodyPr>
            <a:normAutofit lnSpcReduction="10000"/>
          </a:bodyPr>
          <a:lstStyle/>
          <a:p>
            <a:r>
              <a:rPr lang="en-US" b="1" dirty="0" smtClean="0"/>
              <a:t>Advantages</a:t>
            </a:r>
            <a:r>
              <a:rPr lang="en-US" b="1" dirty="0"/>
              <a:t>:</a:t>
            </a:r>
            <a:endParaRPr lang="en-US" dirty="0"/>
          </a:p>
          <a:p>
            <a:r>
              <a:rPr lang="en-US" dirty="0"/>
              <a:t>Since supervised learning work with the labelled dataset so we can have an exact idea about the classes of objects.</a:t>
            </a:r>
          </a:p>
          <a:p>
            <a:r>
              <a:rPr lang="en-US" dirty="0"/>
              <a:t>These algorithms are helpful in predicting the output on the basis of prior experience.</a:t>
            </a:r>
          </a:p>
          <a:p>
            <a:r>
              <a:rPr lang="en-US" b="1" dirty="0"/>
              <a:t>Disadvantages:</a:t>
            </a:r>
            <a:endParaRPr lang="en-US" dirty="0"/>
          </a:p>
          <a:p>
            <a:r>
              <a:rPr lang="en-US" dirty="0"/>
              <a:t>These algorithms are not able to solve complex tasks.</a:t>
            </a:r>
          </a:p>
          <a:p>
            <a:r>
              <a:rPr lang="en-US" dirty="0"/>
              <a:t>It may predict the wrong output if the test data is different from the training data.</a:t>
            </a:r>
          </a:p>
          <a:p>
            <a:r>
              <a:rPr lang="en-US" dirty="0"/>
              <a:t>It requires lots of computational time to train the algorithm.</a:t>
            </a:r>
          </a:p>
          <a:p>
            <a:endParaRPr lang="en-US" dirty="0"/>
          </a:p>
        </p:txBody>
      </p:sp>
      <p:sp>
        <p:nvSpPr>
          <p:cNvPr id="4" name="Date Placeholder 3"/>
          <p:cNvSpPr>
            <a:spLocks noGrp="1"/>
          </p:cNvSpPr>
          <p:nvPr>
            <p:ph type="dt" sz="half" idx="10"/>
          </p:nvPr>
        </p:nvSpPr>
        <p:spPr/>
        <p:txBody>
          <a:bodyPr/>
          <a:lstStyle/>
          <a:p>
            <a:fld id="{076AC54D-1A90-409A-8492-CD7C0DE4F89D}"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15</a:t>
            </a:fld>
            <a:endParaRPr lang="en-IN"/>
          </a:p>
        </p:txBody>
      </p:sp>
    </p:spTree>
    <p:extLst>
      <p:ext uri="{BB962C8B-B14F-4D97-AF65-F5344CB8AC3E}">
        <p14:creationId xmlns:p14="http://schemas.microsoft.com/office/powerpoint/2010/main" val="269740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Supervised Learning</a:t>
            </a:r>
            <a:br>
              <a:rPr lang="en-US" dirty="0"/>
            </a:br>
            <a:endParaRPr lang="en-US" dirty="0"/>
          </a:p>
        </p:txBody>
      </p:sp>
      <p:sp>
        <p:nvSpPr>
          <p:cNvPr id="3" name="Content Placeholder 2"/>
          <p:cNvSpPr>
            <a:spLocks noGrp="1"/>
          </p:cNvSpPr>
          <p:nvPr>
            <p:ph idx="1"/>
          </p:nvPr>
        </p:nvSpPr>
        <p:spPr>
          <a:xfrm>
            <a:off x="457200" y="908720"/>
            <a:ext cx="8229600" cy="4968553"/>
          </a:xfrm>
        </p:spPr>
        <p:txBody>
          <a:bodyPr>
            <a:noAutofit/>
          </a:bodyPr>
          <a:lstStyle/>
          <a:p>
            <a:r>
              <a:rPr lang="en-US" sz="1800" dirty="0" smtClean="0"/>
              <a:t>Some </a:t>
            </a:r>
            <a:r>
              <a:rPr lang="en-US" sz="1800" dirty="0"/>
              <a:t>common applications of Supervised Learning are given below:</a:t>
            </a:r>
          </a:p>
          <a:p>
            <a:r>
              <a:rPr lang="en-US" sz="1800" b="1" dirty="0"/>
              <a:t>Image Segmentation:</a:t>
            </a:r>
            <a:r>
              <a:rPr lang="en-US" sz="1800" dirty="0"/>
              <a:t/>
            </a:r>
            <a:br>
              <a:rPr lang="en-US" sz="1800" dirty="0"/>
            </a:br>
            <a:r>
              <a:rPr lang="en-US" sz="1800" dirty="0"/>
              <a:t>Supervised Learning algorithms are used in image segmentation. In this process, image classification is performed on different image data with pre-defined labels.</a:t>
            </a:r>
          </a:p>
          <a:p>
            <a:r>
              <a:rPr lang="en-US" sz="1800" b="1" dirty="0"/>
              <a:t>Medical Diagnosis:</a:t>
            </a:r>
            <a:r>
              <a:rPr lang="en-US" sz="1800" dirty="0"/>
              <a:t/>
            </a:r>
            <a:br>
              <a:rPr lang="en-US" sz="1800" dirty="0"/>
            </a:br>
            <a:r>
              <a:rPr lang="en-US" sz="1800" dirty="0"/>
              <a:t>Supervised algorithms are also used in the medical field for diagnosis purposes. It is done by using medical images and past labelled data with labels for disease conditions. With such a process, the machine can identify a disease for the new patients.</a:t>
            </a:r>
          </a:p>
          <a:p>
            <a:r>
              <a:rPr lang="en-US" sz="1800" b="1" dirty="0"/>
              <a:t>Fraud Detection -</a:t>
            </a:r>
            <a:r>
              <a:rPr lang="en-US" sz="1800" dirty="0"/>
              <a:t> Supervised Learning classification algorithms are used for identifying fraud transactions, fraud customers, etc. It is done by using historic data to identify the patterns that can lead to possible fraud.</a:t>
            </a:r>
          </a:p>
          <a:p>
            <a:r>
              <a:rPr lang="en-US" sz="1800" b="1" dirty="0"/>
              <a:t>Spam detection -</a:t>
            </a:r>
            <a:r>
              <a:rPr lang="en-US" sz="1800" dirty="0"/>
              <a:t> In spam detection &amp; filtering, classification algorithms are used. These algorithms classify an email as spam or not spam. The spam emails are sent to the spam folder.</a:t>
            </a:r>
          </a:p>
          <a:p>
            <a:r>
              <a:rPr lang="en-US" sz="1800" b="1" dirty="0"/>
              <a:t>Speech Recognition -</a:t>
            </a:r>
            <a:r>
              <a:rPr lang="en-US" sz="1800" dirty="0"/>
              <a:t> Supervised learning algorithms are also used in speech recognition. The algorithm is trained with voice data, and various identifications can be done using the same, such as voice-activated passwords, voice commands, etc.</a:t>
            </a:r>
          </a:p>
          <a:p>
            <a:endParaRPr lang="en-US" sz="1800" dirty="0"/>
          </a:p>
        </p:txBody>
      </p:sp>
      <p:sp>
        <p:nvSpPr>
          <p:cNvPr id="4" name="Date Placeholder 3"/>
          <p:cNvSpPr>
            <a:spLocks noGrp="1"/>
          </p:cNvSpPr>
          <p:nvPr>
            <p:ph type="dt" sz="half" idx="10"/>
          </p:nvPr>
        </p:nvSpPr>
        <p:spPr/>
        <p:txBody>
          <a:bodyPr/>
          <a:lstStyle/>
          <a:p>
            <a:fld id="{06A1759E-678C-45D9-8280-C30F3303E108}"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16</a:t>
            </a:fld>
            <a:endParaRPr lang="en-IN"/>
          </a:p>
        </p:txBody>
      </p:sp>
    </p:spTree>
    <p:extLst>
      <p:ext uri="{BB962C8B-B14F-4D97-AF65-F5344CB8AC3E}">
        <p14:creationId xmlns:p14="http://schemas.microsoft.com/office/powerpoint/2010/main" val="1363247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62" y="1124744"/>
            <a:ext cx="8749818" cy="3266281"/>
          </a:xfrm>
        </p:spPr>
      </p:pic>
      <p:sp>
        <p:nvSpPr>
          <p:cNvPr id="4" name="Date Placeholder 3"/>
          <p:cNvSpPr>
            <a:spLocks noGrp="1"/>
          </p:cNvSpPr>
          <p:nvPr>
            <p:ph type="dt" sz="half" idx="10"/>
          </p:nvPr>
        </p:nvSpPr>
        <p:spPr/>
        <p:txBody>
          <a:bodyPr/>
          <a:lstStyle/>
          <a:p>
            <a:fld id="{118CECCA-560C-4872-A37B-C467586DBE5B}"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7" name="Slide Number Placeholder 6"/>
          <p:cNvSpPr>
            <a:spLocks noGrp="1"/>
          </p:cNvSpPr>
          <p:nvPr>
            <p:ph type="sldNum" sz="quarter" idx="12"/>
          </p:nvPr>
        </p:nvSpPr>
        <p:spPr/>
        <p:txBody>
          <a:bodyPr/>
          <a:lstStyle/>
          <a:p>
            <a:fld id="{0390443B-B0D7-4AB6-B68D-EB3763643898}" type="slidenum">
              <a:rPr lang="en-IN" smtClean="0"/>
              <a:t>17</a:t>
            </a:fld>
            <a:endParaRPr lang="en-IN"/>
          </a:p>
        </p:txBody>
      </p:sp>
    </p:spTree>
    <p:extLst>
      <p:ext uri="{BB962C8B-B14F-4D97-AF65-F5344CB8AC3E}">
        <p14:creationId xmlns:p14="http://schemas.microsoft.com/office/powerpoint/2010/main" val="2878148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0308"/>
            <a:ext cx="8229600" cy="1143000"/>
          </a:xfrm>
        </p:spPr>
        <p:txBody>
          <a:bodyPr>
            <a:normAutofit fontScale="90000"/>
          </a:bodyPr>
          <a:lstStyle/>
          <a:p>
            <a:r>
              <a:rPr lang="en-US" dirty="0"/>
              <a:t>Unsupervised Machine </a:t>
            </a:r>
            <a:r>
              <a:rPr lang="en-US" dirty="0" smtClean="0"/>
              <a:t>Learning</a:t>
            </a:r>
            <a:endParaRPr lang="en-US" dirty="0"/>
          </a:p>
        </p:txBody>
      </p:sp>
      <p:sp>
        <p:nvSpPr>
          <p:cNvPr id="3" name="Content Placeholder 2"/>
          <p:cNvSpPr>
            <a:spLocks noGrp="1"/>
          </p:cNvSpPr>
          <p:nvPr>
            <p:ph idx="1"/>
          </p:nvPr>
        </p:nvSpPr>
        <p:spPr>
          <a:xfrm>
            <a:off x="457200" y="1196752"/>
            <a:ext cx="8229600" cy="5127848"/>
          </a:xfrm>
        </p:spPr>
        <p:txBody>
          <a:bodyPr>
            <a:noAutofit/>
          </a:bodyPr>
          <a:lstStyle/>
          <a:p>
            <a:r>
              <a:rPr lang="en-US" sz="1800" dirty="0" smtClean="0"/>
              <a:t>There is no need for supervision. </a:t>
            </a:r>
          </a:p>
          <a:p>
            <a:r>
              <a:rPr lang="en-US" sz="1800" dirty="0" smtClean="0"/>
              <a:t> The machine is trained using the unlabeled dataset, and the machine predicts the output without any supervision.</a:t>
            </a:r>
          </a:p>
          <a:p>
            <a:r>
              <a:rPr lang="en-US" sz="1800" dirty="0" smtClean="0"/>
              <a:t>In unsupervised learning, the models are trained with the data that is neither classified nor labelled, and the model acts on that data without any supervision.</a:t>
            </a:r>
          </a:p>
          <a:p>
            <a:r>
              <a:rPr lang="en-US" sz="1800" b="1" dirty="0" smtClean="0"/>
              <a:t>The main aim of the unsupervised learning algorithm is to group or categories the unsorted dataset according to the similarities, patterns, and differences.</a:t>
            </a:r>
            <a:r>
              <a:rPr lang="en-US" sz="1800" dirty="0" smtClean="0"/>
              <a:t> </a:t>
            </a:r>
          </a:p>
          <a:p>
            <a:r>
              <a:rPr lang="en-US" sz="1800" dirty="0" smtClean="0"/>
              <a:t>Machines are instructed to find the hidden patterns from the input dataset.</a:t>
            </a:r>
          </a:p>
          <a:p>
            <a:r>
              <a:rPr lang="en-US" sz="1800" b="1" dirty="0" smtClean="0"/>
              <a:t>Example</a:t>
            </a:r>
            <a:r>
              <a:rPr lang="en-US" sz="1800" dirty="0" smtClean="0"/>
              <a:t> suppose there is a basket of fruit images, and we input it into the machine learning model. The images are totally unknown to the model, and the task of the machine is to find the patterns and categories of the objects.</a:t>
            </a:r>
          </a:p>
          <a:p>
            <a:r>
              <a:rPr lang="en-US" sz="1800" dirty="0" smtClean="0"/>
              <a:t>So, now the machine will discover its patterns and differences, such as colour difference, shape difference, and predict the output when it is tested with the test dataset.</a:t>
            </a:r>
          </a:p>
          <a:p>
            <a:endParaRPr lang="en-US" sz="1800" dirty="0"/>
          </a:p>
        </p:txBody>
      </p:sp>
      <p:sp>
        <p:nvSpPr>
          <p:cNvPr id="4" name="Date Placeholder 3"/>
          <p:cNvSpPr>
            <a:spLocks noGrp="1"/>
          </p:cNvSpPr>
          <p:nvPr>
            <p:ph type="dt" sz="half" idx="10"/>
          </p:nvPr>
        </p:nvSpPr>
        <p:spPr/>
        <p:txBody>
          <a:bodyPr/>
          <a:lstStyle/>
          <a:p>
            <a:fld id="{BA30DD90-A352-414B-AA57-34FD2616FE95}"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18</a:t>
            </a:fld>
            <a:endParaRPr lang="en-IN"/>
          </a:p>
        </p:txBody>
      </p:sp>
    </p:spTree>
    <p:extLst>
      <p:ext uri="{BB962C8B-B14F-4D97-AF65-F5344CB8AC3E}">
        <p14:creationId xmlns:p14="http://schemas.microsoft.com/office/powerpoint/2010/main" val="4209355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Categories of Unsupervised Machine Learning</a:t>
            </a:r>
            <a:br>
              <a:rPr lang="en-US" dirty="0"/>
            </a:br>
            <a:endParaRPr lang="en-US" dirty="0"/>
          </a:p>
        </p:txBody>
      </p:sp>
      <p:sp>
        <p:nvSpPr>
          <p:cNvPr id="3" name="Content Placeholder 2"/>
          <p:cNvSpPr>
            <a:spLocks noGrp="1"/>
          </p:cNvSpPr>
          <p:nvPr>
            <p:ph idx="1"/>
          </p:nvPr>
        </p:nvSpPr>
        <p:spPr>
          <a:xfrm>
            <a:off x="457200" y="1196752"/>
            <a:ext cx="8229600" cy="5127848"/>
          </a:xfrm>
        </p:spPr>
        <p:txBody>
          <a:bodyPr>
            <a:normAutofit fontScale="85000" lnSpcReduction="10000"/>
          </a:bodyPr>
          <a:lstStyle/>
          <a:p>
            <a:r>
              <a:rPr lang="en-US" dirty="0"/>
              <a:t>1</a:t>
            </a:r>
            <a:r>
              <a:rPr lang="en-US" b="1" dirty="0"/>
              <a:t>) Clustering</a:t>
            </a:r>
          </a:p>
          <a:p>
            <a:r>
              <a:rPr lang="en-US" dirty="0"/>
              <a:t>The clustering technique is used when we want to find the inherent groups from the data</a:t>
            </a:r>
            <a:r>
              <a:rPr lang="en-US" dirty="0" smtClean="0"/>
              <a:t>.</a:t>
            </a:r>
          </a:p>
          <a:p>
            <a:r>
              <a:rPr lang="en-US" dirty="0" smtClean="0"/>
              <a:t> </a:t>
            </a:r>
            <a:r>
              <a:rPr lang="en-US" dirty="0"/>
              <a:t>It is a way to group the objects into a cluster such that the objects with the most similarities remain in one group and have fewer or no similarities with the objects of other groups. </a:t>
            </a:r>
            <a:endParaRPr lang="en-US" dirty="0" smtClean="0"/>
          </a:p>
          <a:p>
            <a:r>
              <a:rPr lang="en-US" dirty="0" smtClean="0"/>
              <a:t>An </a:t>
            </a:r>
            <a:r>
              <a:rPr lang="en-US" dirty="0"/>
              <a:t>example of the clustering algorithm is grouping the customers by their purchasing behaviour</a:t>
            </a:r>
            <a:r>
              <a:rPr lang="en-US" dirty="0" smtClean="0"/>
              <a:t>.</a:t>
            </a:r>
            <a:endParaRPr lang="en-US" cap="all" dirty="0"/>
          </a:p>
          <a:p>
            <a:r>
              <a:rPr lang="en-US" dirty="0"/>
              <a:t>Some of the popular clustering algorithms are given below:</a:t>
            </a:r>
          </a:p>
          <a:p>
            <a:r>
              <a:rPr lang="en-US" b="1" dirty="0"/>
              <a:t>K-Means Clustering algorithm</a:t>
            </a:r>
            <a:endParaRPr lang="en-US" dirty="0"/>
          </a:p>
          <a:p>
            <a:r>
              <a:rPr lang="en-US" b="1" dirty="0"/>
              <a:t>Mean-shift algorithm</a:t>
            </a:r>
            <a:endParaRPr lang="en-US" dirty="0"/>
          </a:p>
          <a:p>
            <a:r>
              <a:rPr lang="en-US" b="1" dirty="0"/>
              <a:t>DBSCAN Algorithm</a:t>
            </a:r>
            <a:endParaRPr lang="en-US" dirty="0"/>
          </a:p>
          <a:p>
            <a:r>
              <a:rPr lang="en-US" b="1" dirty="0"/>
              <a:t>Principal Component Analysis</a:t>
            </a:r>
            <a:endParaRPr lang="en-US" dirty="0"/>
          </a:p>
          <a:p>
            <a:r>
              <a:rPr lang="en-US" b="1" dirty="0"/>
              <a:t>Independent Component Analysis</a:t>
            </a:r>
            <a:endParaRPr lang="en-US" dirty="0"/>
          </a:p>
          <a:p>
            <a:endParaRPr lang="en-US" dirty="0"/>
          </a:p>
        </p:txBody>
      </p:sp>
      <p:sp>
        <p:nvSpPr>
          <p:cNvPr id="4" name="Date Placeholder 3"/>
          <p:cNvSpPr>
            <a:spLocks noGrp="1"/>
          </p:cNvSpPr>
          <p:nvPr>
            <p:ph type="dt" sz="half" idx="10"/>
          </p:nvPr>
        </p:nvSpPr>
        <p:spPr/>
        <p:txBody>
          <a:bodyPr/>
          <a:lstStyle/>
          <a:p>
            <a:fld id="{95AFD192-ECA8-4A24-98CF-42A053348259}"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687" y="4149080"/>
            <a:ext cx="2619375" cy="1743075"/>
          </a:xfrm>
          <a:prstGeom prst="rect">
            <a:avLst/>
          </a:prstGeom>
        </p:spPr>
      </p:pic>
      <p:sp>
        <p:nvSpPr>
          <p:cNvPr id="7" name="Slide Number Placeholder 6"/>
          <p:cNvSpPr>
            <a:spLocks noGrp="1"/>
          </p:cNvSpPr>
          <p:nvPr>
            <p:ph type="sldNum" sz="quarter" idx="12"/>
          </p:nvPr>
        </p:nvSpPr>
        <p:spPr/>
        <p:txBody>
          <a:bodyPr/>
          <a:lstStyle/>
          <a:p>
            <a:fld id="{0390443B-B0D7-4AB6-B68D-EB3763643898}" type="slidenum">
              <a:rPr lang="en-IN" smtClean="0"/>
              <a:t>19</a:t>
            </a:fld>
            <a:endParaRPr lang="en-IN"/>
          </a:p>
        </p:txBody>
      </p:sp>
    </p:spTree>
    <p:extLst>
      <p:ext uri="{BB962C8B-B14F-4D97-AF65-F5344CB8AC3E}">
        <p14:creationId xmlns:p14="http://schemas.microsoft.com/office/powerpoint/2010/main" val="2852135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Machine Learning</a:t>
            </a:r>
            <a:endParaRPr lang="en-IN" b="1" dirty="0"/>
          </a:p>
        </p:txBody>
      </p:sp>
      <p:sp>
        <p:nvSpPr>
          <p:cNvPr id="3" name="Content Placeholder 2"/>
          <p:cNvSpPr>
            <a:spLocks noGrp="1"/>
          </p:cNvSpPr>
          <p:nvPr>
            <p:ph idx="1"/>
          </p:nvPr>
        </p:nvSpPr>
        <p:spPr/>
        <p:txBody>
          <a:bodyPr>
            <a:normAutofit/>
          </a:bodyPr>
          <a:lstStyle/>
          <a:p>
            <a:r>
              <a:rPr lang="en-GB" dirty="0"/>
              <a:t>Machine learning is an application of artificial intelligence that involves algorithms and data that automatically analyse and make decision by itself without human intervention. </a:t>
            </a:r>
            <a:endParaRPr lang="en-GB" dirty="0" smtClean="0"/>
          </a:p>
          <a:p>
            <a:r>
              <a:rPr lang="en-GB" dirty="0" smtClean="0"/>
              <a:t>It </a:t>
            </a:r>
            <a:r>
              <a:rPr lang="en-GB" dirty="0"/>
              <a:t>describes how computer perform tasks on their own by previous experiences. </a:t>
            </a:r>
            <a:endParaRPr lang="en-GB" dirty="0" smtClean="0"/>
          </a:p>
          <a:p>
            <a:r>
              <a:rPr lang="en-GB" dirty="0" smtClean="0"/>
              <a:t>Therefore </a:t>
            </a:r>
            <a:r>
              <a:rPr lang="en-GB" dirty="0"/>
              <a:t>we can say in machine language artificial intelligence is generated on the basis of experience. </a:t>
            </a:r>
            <a:endParaRPr lang="en-IN" dirty="0"/>
          </a:p>
        </p:txBody>
      </p:sp>
      <p:sp>
        <p:nvSpPr>
          <p:cNvPr id="4" name="Date Placeholder 3"/>
          <p:cNvSpPr>
            <a:spLocks noGrp="1"/>
          </p:cNvSpPr>
          <p:nvPr>
            <p:ph type="dt" sz="half" idx="10"/>
          </p:nvPr>
        </p:nvSpPr>
        <p:spPr/>
        <p:txBody>
          <a:bodyPr/>
          <a:lstStyle/>
          <a:p>
            <a:fld id="{1F6D00ED-A01D-4AE1-8858-82CE55B4D411}"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2</a:t>
            </a:fld>
            <a:endParaRPr lang="en-IN"/>
          </a:p>
        </p:txBody>
      </p:sp>
    </p:spTree>
    <p:extLst>
      <p:ext uri="{BB962C8B-B14F-4D97-AF65-F5344CB8AC3E}">
        <p14:creationId xmlns:p14="http://schemas.microsoft.com/office/powerpoint/2010/main" val="1274891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778098"/>
          </a:xfrm>
        </p:spPr>
        <p:txBody>
          <a:bodyPr>
            <a:normAutofit fontScale="90000"/>
          </a:bodyPr>
          <a:lstStyle/>
          <a:p>
            <a:r>
              <a:rPr lang="en-US" dirty="0"/>
              <a:t>2) Association</a:t>
            </a:r>
            <a:br>
              <a:rPr lang="en-US" dirty="0"/>
            </a:br>
            <a:endParaRPr lang="en-US" dirty="0"/>
          </a:p>
        </p:txBody>
      </p:sp>
      <p:sp>
        <p:nvSpPr>
          <p:cNvPr id="3" name="Content Placeholder 2"/>
          <p:cNvSpPr>
            <a:spLocks noGrp="1"/>
          </p:cNvSpPr>
          <p:nvPr>
            <p:ph idx="1"/>
          </p:nvPr>
        </p:nvSpPr>
        <p:spPr>
          <a:xfrm>
            <a:off x="457200" y="836712"/>
            <a:ext cx="8229600" cy="5040561"/>
          </a:xfrm>
        </p:spPr>
        <p:txBody>
          <a:bodyPr>
            <a:normAutofit fontScale="85000" lnSpcReduction="10000"/>
          </a:bodyPr>
          <a:lstStyle/>
          <a:p>
            <a:r>
              <a:rPr lang="en-US" sz="2400" dirty="0" smtClean="0"/>
              <a:t>Association </a:t>
            </a:r>
            <a:r>
              <a:rPr lang="en-US" sz="2400" dirty="0"/>
              <a:t>rule learning is an unsupervised learning technique, which finds interesting relations among variables within a large dataset</a:t>
            </a:r>
            <a:r>
              <a:rPr lang="en-US" sz="2400" dirty="0" smtClean="0"/>
              <a:t>.</a:t>
            </a:r>
          </a:p>
          <a:p>
            <a:r>
              <a:rPr lang="en-US" sz="2400" dirty="0" smtClean="0"/>
              <a:t> </a:t>
            </a:r>
            <a:r>
              <a:rPr lang="en-US" sz="2400" dirty="0"/>
              <a:t>The main aim of this learning algorithm is to find the dependency of one data item on another data item and map those variables accordingly </a:t>
            </a:r>
            <a:r>
              <a:rPr lang="en-US" sz="2400" dirty="0" smtClean="0"/>
              <a:t>so</a:t>
            </a:r>
          </a:p>
          <a:p>
            <a:r>
              <a:rPr lang="en-US" sz="2400" dirty="0" smtClean="0"/>
              <a:t> </a:t>
            </a:r>
            <a:r>
              <a:rPr lang="en-US" sz="2400" dirty="0"/>
              <a:t>that it can generate </a:t>
            </a:r>
            <a:r>
              <a:rPr lang="en-US" sz="2400" dirty="0" smtClean="0"/>
              <a:t>maximum</a:t>
            </a:r>
          </a:p>
          <a:p>
            <a:r>
              <a:rPr lang="en-US" sz="2400" dirty="0" smtClean="0"/>
              <a:t> </a:t>
            </a:r>
            <a:r>
              <a:rPr lang="en-US" sz="2400" dirty="0"/>
              <a:t>profit</a:t>
            </a:r>
            <a:r>
              <a:rPr lang="en-US" sz="2400" dirty="0" smtClean="0"/>
              <a:t>.</a:t>
            </a:r>
          </a:p>
          <a:p>
            <a:r>
              <a:rPr lang="en-US" sz="2400" dirty="0" smtClean="0"/>
              <a:t> </a:t>
            </a:r>
            <a:r>
              <a:rPr lang="en-US" sz="2400" dirty="0"/>
              <a:t>This algorithm is mainly </a:t>
            </a:r>
            <a:r>
              <a:rPr lang="en-US" sz="2400" dirty="0" smtClean="0"/>
              <a:t>applied</a:t>
            </a:r>
          </a:p>
          <a:p>
            <a:pPr marL="0" indent="0">
              <a:buNone/>
            </a:pPr>
            <a:r>
              <a:rPr lang="en-US" sz="2400" dirty="0"/>
              <a:t> </a:t>
            </a:r>
            <a:r>
              <a:rPr lang="en-US" sz="2400" dirty="0" smtClean="0"/>
              <a:t>     </a:t>
            </a:r>
            <a:r>
              <a:rPr lang="en-US" sz="2400" dirty="0"/>
              <a:t>in </a:t>
            </a:r>
            <a:r>
              <a:rPr lang="en-US" sz="2400" b="1" dirty="0"/>
              <a:t>Market Basket analysis, </a:t>
            </a:r>
            <a:endParaRPr lang="en-US" sz="2400" b="1" dirty="0" smtClean="0"/>
          </a:p>
          <a:p>
            <a:r>
              <a:rPr lang="en-US" sz="2400" b="1" dirty="0" smtClean="0"/>
              <a:t>Web </a:t>
            </a:r>
            <a:r>
              <a:rPr lang="en-US" sz="2400" b="1" dirty="0"/>
              <a:t>usage mining, </a:t>
            </a:r>
            <a:r>
              <a:rPr lang="en-US" sz="2400" b="1" dirty="0" smtClean="0"/>
              <a:t>continuous</a:t>
            </a:r>
          </a:p>
          <a:p>
            <a:pPr marL="0" indent="0">
              <a:buNone/>
            </a:pPr>
            <a:r>
              <a:rPr lang="en-US" sz="2400" b="1" dirty="0"/>
              <a:t> </a:t>
            </a:r>
            <a:r>
              <a:rPr lang="en-US" sz="2400" b="1" dirty="0" smtClean="0"/>
              <a:t>    </a:t>
            </a:r>
            <a:r>
              <a:rPr lang="en-US" sz="2400" b="1" dirty="0"/>
              <a:t>production</a:t>
            </a:r>
            <a:r>
              <a:rPr lang="en-US" sz="2400" dirty="0"/>
              <a:t>, etc.</a:t>
            </a:r>
          </a:p>
          <a:p>
            <a:r>
              <a:rPr lang="en-US" sz="2400" dirty="0"/>
              <a:t>Some popular algorithms of </a:t>
            </a:r>
            <a:endParaRPr lang="en-US" sz="2400" dirty="0" smtClean="0"/>
          </a:p>
          <a:p>
            <a:pPr marL="0" indent="0">
              <a:buNone/>
            </a:pPr>
            <a:r>
              <a:rPr lang="en-US" sz="2400" dirty="0"/>
              <a:t> </a:t>
            </a:r>
            <a:r>
              <a:rPr lang="en-US" sz="2400" dirty="0" smtClean="0"/>
              <a:t>    Association </a:t>
            </a:r>
            <a:r>
              <a:rPr lang="en-US" sz="2400" dirty="0"/>
              <a:t>rule learning </a:t>
            </a:r>
            <a:r>
              <a:rPr lang="en-US" sz="2400" dirty="0" smtClean="0"/>
              <a:t>are</a:t>
            </a:r>
          </a:p>
          <a:p>
            <a:pPr marL="0" indent="0">
              <a:buNone/>
            </a:pPr>
            <a:r>
              <a:rPr lang="en-US" sz="2400" dirty="0" smtClean="0"/>
              <a:t>    </a:t>
            </a:r>
            <a:r>
              <a:rPr lang="en-US" sz="2400" dirty="0"/>
              <a:t> </a:t>
            </a:r>
            <a:r>
              <a:rPr lang="en-US" sz="2400" b="1" dirty="0"/>
              <a:t>Apriori Algorithm, Eclat, </a:t>
            </a:r>
            <a:endParaRPr lang="en-US" sz="2400" b="1" dirty="0" smtClean="0"/>
          </a:p>
          <a:p>
            <a:pPr marL="0" indent="0">
              <a:buNone/>
            </a:pPr>
            <a:r>
              <a:rPr lang="en-US" sz="2400" b="1" dirty="0"/>
              <a:t> </a:t>
            </a:r>
            <a:r>
              <a:rPr lang="en-US" sz="2400" b="1" dirty="0" smtClean="0"/>
              <a:t>FP-growth </a:t>
            </a:r>
            <a:r>
              <a:rPr lang="en-US" sz="2400" b="1" dirty="0"/>
              <a:t>algorithm.</a:t>
            </a:r>
            <a:endParaRPr lang="en-US" sz="2400" dirty="0"/>
          </a:p>
          <a:p>
            <a:endParaRPr lang="en-US" sz="2400" dirty="0"/>
          </a:p>
        </p:txBody>
      </p:sp>
      <p:sp>
        <p:nvSpPr>
          <p:cNvPr id="4" name="Date Placeholder 3"/>
          <p:cNvSpPr>
            <a:spLocks noGrp="1"/>
          </p:cNvSpPr>
          <p:nvPr>
            <p:ph type="dt" sz="half" idx="10"/>
          </p:nvPr>
        </p:nvSpPr>
        <p:spPr/>
        <p:txBody>
          <a:bodyPr/>
          <a:lstStyle/>
          <a:p>
            <a:fld id="{B6DC629B-C71A-493A-ABC8-B20A57FF9A21}"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2132856"/>
            <a:ext cx="4752528" cy="4392488"/>
          </a:xfrm>
          <a:prstGeom prst="rect">
            <a:avLst/>
          </a:prstGeom>
        </p:spPr>
      </p:pic>
      <p:sp>
        <p:nvSpPr>
          <p:cNvPr id="7" name="Slide Number Placeholder 6"/>
          <p:cNvSpPr>
            <a:spLocks noGrp="1"/>
          </p:cNvSpPr>
          <p:nvPr>
            <p:ph type="sldNum" sz="quarter" idx="12"/>
          </p:nvPr>
        </p:nvSpPr>
        <p:spPr/>
        <p:txBody>
          <a:bodyPr/>
          <a:lstStyle/>
          <a:p>
            <a:fld id="{0390443B-B0D7-4AB6-B68D-EB3763643898}" type="slidenum">
              <a:rPr lang="en-IN" smtClean="0"/>
              <a:t>20</a:t>
            </a:fld>
            <a:endParaRPr lang="en-IN"/>
          </a:p>
        </p:txBody>
      </p:sp>
    </p:spTree>
    <p:extLst>
      <p:ext uri="{BB962C8B-B14F-4D97-AF65-F5344CB8AC3E}">
        <p14:creationId xmlns:p14="http://schemas.microsoft.com/office/powerpoint/2010/main" val="41582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 of Unsupervised Learning Algorithm</a:t>
            </a:r>
            <a:br>
              <a:rPr lang="en-US" dirty="0"/>
            </a:br>
            <a:endParaRPr lang="en-US" dirty="0"/>
          </a:p>
        </p:txBody>
      </p:sp>
      <p:sp>
        <p:nvSpPr>
          <p:cNvPr id="3" name="Content Placeholder 2"/>
          <p:cNvSpPr>
            <a:spLocks noGrp="1"/>
          </p:cNvSpPr>
          <p:nvPr>
            <p:ph idx="1"/>
          </p:nvPr>
        </p:nvSpPr>
        <p:spPr>
          <a:xfrm>
            <a:off x="457200" y="1124744"/>
            <a:ext cx="8229600" cy="5199856"/>
          </a:xfrm>
        </p:spPr>
        <p:txBody>
          <a:bodyPr>
            <a:normAutofit fontScale="92500" lnSpcReduction="10000"/>
          </a:bodyPr>
          <a:lstStyle/>
          <a:p>
            <a:r>
              <a:rPr lang="en-US" b="1" dirty="0" smtClean="0"/>
              <a:t>Advantages</a:t>
            </a:r>
            <a:r>
              <a:rPr lang="en-US" b="1" dirty="0"/>
              <a:t>:</a:t>
            </a:r>
            <a:endParaRPr lang="en-US" dirty="0"/>
          </a:p>
          <a:p>
            <a:r>
              <a:rPr lang="en-US" dirty="0"/>
              <a:t>These algorithms can be used for complicated tasks compared to the supervised ones because these algorithms work on the unlabeled dataset.</a:t>
            </a:r>
          </a:p>
          <a:p>
            <a:r>
              <a:rPr lang="en-US" dirty="0"/>
              <a:t>Unsupervised algorithms are preferable for various tasks as getting the unlabeled dataset is easier as compared to the labelled dataset.</a:t>
            </a:r>
          </a:p>
          <a:p>
            <a:r>
              <a:rPr lang="en-US" b="1" dirty="0"/>
              <a:t>Disadvantages:</a:t>
            </a:r>
            <a:endParaRPr lang="en-US" dirty="0"/>
          </a:p>
          <a:p>
            <a:r>
              <a:rPr lang="en-US" dirty="0"/>
              <a:t>The output of an unsupervised algorithm can be less accurate as the dataset is not labelled, and algorithms are not trained with the exact output in prior.</a:t>
            </a:r>
          </a:p>
          <a:p>
            <a:r>
              <a:rPr lang="en-US" dirty="0"/>
              <a:t>Working with Unsupervised learning is more difficult as it works with the unlabelled dataset that does not map with the output.</a:t>
            </a:r>
          </a:p>
          <a:p>
            <a:endParaRPr lang="en-US" dirty="0"/>
          </a:p>
        </p:txBody>
      </p:sp>
      <p:sp>
        <p:nvSpPr>
          <p:cNvPr id="4" name="Date Placeholder 3"/>
          <p:cNvSpPr>
            <a:spLocks noGrp="1"/>
          </p:cNvSpPr>
          <p:nvPr>
            <p:ph type="dt" sz="half" idx="10"/>
          </p:nvPr>
        </p:nvSpPr>
        <p:spPr/>
        <p:txBody>
          <a:bodyPr/>
          <a:lstStyle/>
          <a:p>
            <a:fld id="{5D77C152-996D-49E6-8327-797B589E04A0}"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21</a:t>
            </a:fld>
            <a:endParaRPr lang="en-IN"/>
          </a:p>
        </p:txBody>
      </p:sp>
    </p:spTree>
    <p:extLst>
      <p:ext uri="{BB962C8B-B14F-4D97-AF65-F5344CB8AC3E}">
        <p14:creationId xmlns:p14="http://schemas.microsoft.com/office/powerpoint/2010/main" val="1319018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Unsupervised Learning</a:t>
            </a:r>
            <a:br>
              <a:rPr lang="en-US" dirty="0"/>
            </a:br>
            <a:endParaRPr lang="en-US" dirty="0"/>
          </a:p>
        </p:txBody>
      </p:sp>
      <p:sp>
        <p:nvSpPr>
          <p:cNvPr id="3" name="Content Placeholder 2"/>
          <p:cNvSpPr>
            <a:spLocks noGrp="1"/>
          </p:cNvSpPr>
          <p:nvPr>
            <p:ph idx="1"/>
          </p:nvPr>
        </p:nvSpPr>
        <p:spPr>
          <a:xfrm>
            <a:off x="457200" y="1268760"/>
            <a:ext cx="8229600" cy="5055840"/>
          </a:xfrm>
        </p:spPr>
        <p:txBody>
          <a:bodyPr>
            <a:normAutofit fontScale="92500" lnSpcReduction="20000"/>
          </a:bodyPr>
          <a:lstStyle/>
          <a:p>
            <a:r>
              <a:rPr lang="en-US" b="1" dirty="0" smtClean="0"/>
              <a:t>Network </a:t>
            </a:r>
            <a:r>
              <a:rPr lang="en-US" b="1" dirty="0"/>
              <a:t>Analysis:</a:t>
            </a:r>
            <a:r>
              <a:rPr lang="en-US" dirty="0"/>
              <a:t> Unsupervised learning is used for identifying plagiarism and copyright in document network analysis of text data for scholarly articles.</a:t>
            </a:r>
          </a:p>
          <a:p>
            <a:r>
              <a:rPr lang="en-US" b="1" dirty="0"/>
              <a:t>Recommendation Systems:</a:t>
            </a:r>
            <a:r>
              <a:rPr lang="en-US" dirty="0"/>
              <a:t> Recommendation systems widely use unsupervised learning techniques for building recommendation applications for different web applications and e-commerce websites.</a:t>
            </a:r>
          </a:p>
          <a:p>
            <a:r>
              <a:rPr lang="en-US" b="1" dirty="0"/>
              <a:t>Anomaly Detection:</a:t>
            </a:r>
            <a:r>
              <a:rPr lang="en-US" dirty="0"/>
              <a:t> Anomaly detection is a popular application of unsupervised learning, which can identify unusual data points within the dataset. It is used to discover fraudulent transactions.</a:t>
            </a:r>
          </a:p>
          <a:p>
            <a:r>
              <a:rPr lang="en-US" b="1" dirty="0"/>
              <a:t>Singular Value Decomposition:</a:t>
            </a:r>
            <a:r>
              <a:rPr lang="en-US" dirty="0"/>
              <a:t> Singular Value Decomposition or SVD is used to extract particular information from the database. For example, extracting information of each user located at a particular location.</a:t>
            </a:r>
          </a:p>
          <a:p>
            <a:endParaRPr lang="en-US" dirty="0"/>
          </a:p>
        </p:txBody>
      </p:sp>
      <p:sp>
        <p:nvSpPr>
          <p:cNvPr id="4" name="Date Placeholder 3"/>
          <p:cNvSpPr>
            <a:spLocks noGrp="1"/>
          </p:cNvSpPr>
          <p:nvPr>
            <p:ph type="dt" sz="half" idx="10"/>
          </p:nvPr>
        </p:nvSpPr>
        <p:spPr/>
        <p:txBody>
          <a:bodyPr/>
          <a:lstStyle/>
          <a:p>
            <a:fld id="{67AFDC85-5D16-47F5-8567-0C7E9FBB353E}"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22</a:t>
            </a:fld>
            <a:endParaRPr lang="en-IN"/>
          </a:p>
        </p:txBody>
      </p:sp>
    </p:spTree>
    <p:extLst>
      <p:ext uri="{BB962C8B-B14F-4D97-AF65-F5344CB8AC3E}">
        <p14:creationId xmlns:p14="http://schemas.microsoft.com/office/powerpoint/2010/main" val="1570074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24" y="1124744"/>
            <a:ext cx="8195924" cy="4589718"/>
          </a:xfrm>
        </p:spPr>
      </p:pic>
      <p:sp>
        <p:nvSpPr>
          <p:cNvPr id="4" name="Date Placeholder 3"/>
          <p:cNvSpPr>
            <a:spLocks noGrp="1"/>
          </p:cNvSpPr>
          <p:nvPr>
            <p:ph type="dt" sz="half" idx="10"/>
          </p:nvPr>
        </p:nvSpPr>
        <p:spPr/>
        <p:txBody>
          <a:bodyPr/>
          <a:lstStyle/>
          <a:p>
            <a:fld id="{674E195B-2C76-42F3-AF76-315224CD31CE}"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7" name="Slide Number Placeholder 6"/>
          <p:cNvSpPr>
            <a:spLocks noGrp="1"/>
          </p:cNvSpPr>
          <p:nvPr>
            <p:ph type="sldNum" sz="quarter" idx="12"/>
          </p:nvPr>
        </p:nvSpPr>
        <p:spPr/>
        <p:txBody>
          <a:bodyPr/>
          <a:lstStyle/>
          <a:p>
            <a:fld id="{0390443B-B0D7-4AB6-B68D-EB3763643898}" type="slidenum">
              <a:rPr lang="en-IN" smtClean="0"/>
              <a:t>23</a:t>
            </a:fld>
            <a:endParaRPr lang="en-IN"/>
          </a:p>
        </p:txBody>
      </p:sp>
    </p:spTree>
    <p:extLst>
      <p:ext uri="{BB962C8B-B14F-4D97-AF65-F5344CB8AC3E}">
        <p14:creationId xmlns:p14="http://schemas.microsoft.com/office/powerpoint/2010/main" val="1190434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Reinforcement Learning</a:t>
            </a:r>
            <a:br>
              <a:rPr lang="en-US" dirty="0"/>
            </a:br>
            <a:endParaRPr lang="en-US" dirty="0"/>
          </a:p>
        </p:txBody>
      </p:sp>
      <p:sp>
        <p:nvSpPr>
          <p:cNvPr id="3" name="Content Placeholder 2"/>
          <p:cNvSpPr>
            <a:spLocks noGrp="1"/>
          </p:cNvSpPr>
          <p:nvPr>
            <p:ph idx="1"/>
          </p:nvPr>
        </p:nvSpPr>
        <p:spPr>
          <a:xfrm>
            <a:off x="457200" y="1196752"/>
            <a:ext cx="8229600" cy="5127848"/>
          </a:xfrm>
        </p:spPr>
        <p:txBody>
          <a:bodyPr>
            <a:normAutofit fontScale="70000" lnSpcReduction="20000"/>
          </a:bodyPr>
          <a:lstStyle/>
          <a:p>
            <a:r>
              <a:rPr lang="en-US" b="1" dirty="0" smtClean="0"/>
              <a:t>Reinforcement </a:t>
            </a:r>
            <a:r>
              <a:rPr lang="en-US" b="1" dirty="0"/>
              <a:t>learning works on a feedback-based process, in which an AI agent (A software component) automatically explore its surrounding by hitting &amp; trail, taking action, learning from experiences, and improving its performance</a:t>
            </a:r>
            <a:r>
              <a:rPr lang="en-US" b="1" dirty="0" smtClean="0"/>
              <a:t>.</a:t>
            </a:r>
          </a:p>
          <a:p>
            <a:r>
              <a:rPr lang="en-US" dirty="0"/>
              <a:t> Agent gets rewarded for each good action and get punished for each bad action; hence the goal of reinforcement learning agent is to maximize the rewards.</a:t>
            </a:r>
          </a:p>
          <a:p>
            <a:r>
              <a:rPr lang="en-US" dirty="0"/>
              <a:t>In reinforcement learning, there is no labelled data like supervised learning, and agents learn from their experiences only.</a:t>
            </a:r>
          </a:p>
          <a:p>
            <a:r>
              <a:rPr lang="en-US" b="1" dirty="0" smtClean="0"/>
              <a:t>Example</a:t>
            </a:r>
            <a:r>
              <a:rPr lang="en-US" dirty="0"/>
              <a:t>, a child learns various things by experiences in his day-to-day life. </a:t>
            </a:r>
            <a:endParaRPr lang="en-US" dirty="0" smtClean="0"/>
          </a:p>
          <a:p>
            <a:r>
              <a:rPr lang="en-US" dirty="0" smtClean="0"/>
              <a:t>An </a:t>
            </a:r>
            <a:r>
              <a:rPr lang="en-US" dirty="0"/>
              <a:t>example of reinforcement learning is to play a game, where the Game is the environment, moves of an agent at each step define states, and the goal of the agent is to get a high score. Agent receives feedback in terms of punishment and rewards.</a:t>
            </a:r>
          </a:p>
          <a:p>
            <a:r>
              <a:rPr lang="en-US" dirty="0"/>
              <a:t>Due to its way of working, reinforcement learning is employed in different fields such as </a:t>
            </a:r>
            <a:r>
              <a:rPr lang="en-US" b="1" dirty="0"/>
              <a:t>Game theory, Operation Research, Information theory, multi-agent systems.</a:t>
            </a:r>
            <a:endParaRPr lang="en-US" dirty="0"/>
          </a:p>
          <a:p>
            <a:r>
              <a:rPr lang="en-US" dirty="0"/>
              <a:t>A reinforcement learning problem can be formalized using </a:t>
            </a:r>
            <a:r>
              <a:rPr lang="en-US" b="1" dirty="0"/>
              <a:t>Markov Decision Process(MDP).</a:t>
            </a:r>
            <a:r>
              <a:rPr lang="en-US" dirty="0"/>
              <a:t> In MDP, the agent constantly interacts with the environment and performs actions; at each action, the environment responds and generates a new state.</a:t>
            </a:r>
          </a:p>
          <a:p>
            <a:endParaRPr lang="en-US" dirty="0"/>
          </a:p>
        </p:txBody>
      </p:sp>
      <p:sp>
        <p:nvSpPr>
          <p:cNvPr id="4" name="Date Placeholder 3"/>
          <p:cNvSpPr>
            <a:spLocks noGrp="1"/>
          </p:cNvSpPr>
          <p:nvPr>
            <p:ph type="dt" sz="half" idx="10"/>
          </p:nvPr>
        </p:nvSpPr>
        <p:spPr/>
        <p:txBody>
          <a:bodyPr/>
          <a:lstStyle/>
          <a:p>
            <a:fld id="{D9FF1EA5-804C-419C-B0C7-002169E94237}"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24</a:t>
            </a:fld>
            <a:endParaRPr lang="en-IN"/>
          </a:p>
        </p:txBody>
      </p:sp>
    </p:spTree>
    <p:extLst>
      <p:ext uri="{BB962C8B-B14F-4D97-AF65-F5344CB8AC3E}">
        <p14:creationId xmlns:p14="http://schemas.microsoft.com/office/powerpoint/2010/main" val="3427047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Categories of Reinforcement Learning</a:t>
            </a:r>
            <a:br>
              <a:rPr lang="en-US" dirty="0"/>
            </a:br>
            <a:endParaRPr lang="en-US" dirty="0"/>
          </a:p>
        </p:txBody>
      </p:sp>
      <p:sp>
        <p:nvSpPr>
          <p:cNvPr id="3" name="Content Placeholder 2"/>
          <p:cNvSpPr>
            <a:spLocks noGrp="1"/>
          </p:cNvSpPr>
          <p:nvPr>
            <p:ph idx="1"/>
          </p:nvPr>
        </p:nvSpPr>
        <p:spPr>
          <a:xfrm>
            <a:off x="457200" y="1196752"/>
            <a:ext cx="8229600" cy="5127848"/>
          </a:xfrm>
        </p:spPr>
        <p:txBody>
          <a:bodyPr>
            <a:normAutofit/>
          </a:bodyPr>
          <a:lstStyle/>
          <a:p>
            <a:r>
              <a:rPr lang="en-US" dirty="0" smtClean="0"/>
              <a:t>Reinforcement </a:t>
            </a:r>
            <a:r>
              <a:rPr lang="en-US" dirty="0"/>
              <a:t>learning is categorized mainly into two types of methods/algorithms:</a:t>
            </a:r>
          </a:p>
          <a:p>
            <a:r>
              <a:rPr lang="en-US" b="1" dirty="0"/>
              <a:t>Positive Reinforcement Learning:</a:t>
            </a:r>
            <a:r>
              <a:rPr lang="en-US" dirty="0"/>
              <a:t> Positive reinforcement learning specifies increasing the tendency that the required behaviour would occur again by adding something. It enhances the strength of the behaviour of the agent and positively impacts it.</a:t>
            </a:r>
          </a:p>
          <a:p>
            <a:r>
              <a:rPr lang="en-US" b="1" dirty="0"/>
              <a:t>Negative Reinforcement Learning:</a:t>
            </a:r>
            <a:r>
              <a:rPr lang="en-US" dirty="0"/>
              <a:t> Negative reinforcement learning works exactly opposite to the positive RL. It increases the tendency that the specific behaviour would occur again by avoiding the negative condition.</a:t>
            </a:r>
          </a:p>
        </p:txBody>
      </p:sp>
      <p:sp>
        <p:nvSpPr>
          <p:cNvPr id="4" name="Date Placeholder 3"/>
          <p:cNvSpPr>
            <a:spLocks noGrp="1"/>
          </p:cNvSpPr>
          <p:nvPr>
            <p:ph type="dt" sz="half" idx="10"/>
          </p:nvPr>
        </p:nvSpPr>
        <p:spPr/>
        <p:txBody>
          <a:bodyPr/>
          <a:lstStyle/>
          <a:p>
            <a:fld id="{0DCC14C2-90AF-42C9-94ED-2ECE289B3AA5}"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25</a:t>
            </a:fld>
            <a:endParaRPr lang="en-IN"/>
          </a:p>
        </p:txBody>
      </p:sp>
    </p:spTree>
    <p:extLst>
      <p:ext uri="{BB962C8B-B14F-4D97-AF65-F5344CB8AC3E}">
        <p14:creationId xmlns:p14="http://schemas.microsoft.com/office/powerpoint/2010/main" val="3795634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Real-world Use cases of Reinforcement Learning</a:t>
            </a:r>
            <a:br>
              <a:rPr lang="en-US" dirty="0"/>
            </a:br>
            <a:endParaRPr lang="en-US" dirty="0"/>
          </a:p>
        </p:txBody>
      </p:sp>
      <p:sp>
        <p:nvSpPr>
          <p:cNvPr id="3" name="Content Placeholder 2"/>
          <p:cNvSpPr>
            <a:spLocks noGrp="1"/>
          </p:cNvSpPr>
          <p:nvPr>
            <p:ph idx="1"/>
          </p:nvPr>
        </p:nvSpPr>
        <p:spPr>
          <a:xfrm>
            <a:off x="457200" y="1124744"/>
            <a:ext cx="8229600" cy="5199856"/>
          </a:xfrm>
        </p:spPr>
        <p:txBody>
          <a:bodyPr>
            <a:normAutofit fontScale="77500" lnSpcReduction="20000"/>
          </a:bodyPr>
          <a:lstStyle/>
          <a:p>
            <a:r>
              <a:rPr lang="en-US" b="1" dirty="0" smtClean="0"/>
              <a:t>Video </a:t>
            </a:r>
            <a:r>
              <a:rPr lang="en-US" b="1" dirty="0"/>
              <a:t>Games:</a:t>
            </a:r>
            <a:r>
              <a:rPr lang="en-US" dirty="0"/>
              <a:t/>
            </a:r>
            <a:br>
              <a:rPr lang="en-US" dirty="0"/>
            </a:br>
            <a:r>
              <a:rPr lang="en-US" dirty="0"/>
              <a:t>RL algorithms are much popular in gaming applications. It is used to gain super-human performance. Some popular games that use RL algorithms are </a:t>
            </a:r>
            <a:r>
              <a:rPr lang="en-US" b="1" dirty="0"/>
              <a:t>AlphaGO</a:t>
            </a:r>
            <a:r>
              <a:rPr lang="en-US" dirty="0"/>
              <a:t> and </a:t>
            </a:r>
            <a:r>
              <a:rPr lang="en-US" b="1" dirty="0"/>
              <a:t>AlphaGO Zero</a:t>
            </a:r>
            <a:r>
              <a:rPr lang="en-US" dirty="0"/>
              <a:t>.</a:t>
            </a:r>
          </a:p>
          <a:p>
            <a:r>
              <a:rPr lang="en-US" b="1" dirty="0"/>
              <a:t>Resource Management:</a:t>
            </a:r>
            <a:r>
              <a:rPr lang="en-US" dirty="0"/>
              <a:t/>
            </a:r>
            <a:br>
              <a:rPr lang="en-US" dirty="0"/>
            </a:br>
            <a:r>
              <a:rPr lang="en-US" dirty="0"/>
              <a:t>The "Resource Management with Deep Reinforcement Learning" paper showed that how to use RL in computer to automatically learn and schedule resources to wait for different jobs in order to minimize average job slowdown.</a:t>
            </a:r>
          </a:p>
          <a:p>
            <a:r>
              <a:rPr lang="en-US" b="1" dirty="0"/>
              <a:t>Robotics:</a:t>
            </a:r>
            <a:r>
              <a:rPr lang="en-US" dirty="0"/>
              <a:t/>
            </a:r>
            <a:br>
              <a:rPr lang="en-US" dirty="0"/>
            </a:br>
            <a:r>
              <a:rPr lang="en-US" dirty="0"/>
              <a:t>RL is widely being used in Robotics applications. Robots are used in the industrial and manufacturing area, and these robots are made more powerful with reinforcement learning. There are different industries that have their vision of building intelligent robots using AI and Machine learning technology.</a:t>
            </a:r>
          </a:p>
          <a:p>
            <a:r>
              <a:rPr lang="en-US" b="1" dirty="0"/>
              <a:t>Text Mining</a:t>
            </a:r>
            <a:r>
              <a:rPr lang="en-US" dirty="0"/>
              <a:t/>
            </a:r>
            <a:br>
              <a:rPr lang="en-US" dirty="0"/>
            </a:br>
            <a:r>
              <a:rPr lang="en-US" dirty="0"/>
              <a:t>Text-mining, one of the great applications of NLP, is now being implemented with the help of Reinforcement Learning by Salesforce company.</a:t>
            </a:r>
          </a:p>
          <a:p>
            <a:endParaRPr lang="en-US" dirty="0"/>
          </a:p>
        </p:txBody>
      </p:sp>
      <p:sp>
        <p:nvSpPr>
          <p:cNvPr id="4" name="Date Placeholder 3"/>
          <p:cNvSpPr>
            <a:spLocks noGrp="1"/>
          </p:cNvSpPr>
          <p:nvPr>
            <p:ph type="dt" sz="half" idx="10"/>
          </p:nvPr>
        </p:nvSpPr>
        <p:spPr/>
        <p:txBody>
          <a:bodyPr/>
          <a:lstStyle/>
          <a:p>
            <a:fld id="{575F65B2-7F32-43FF-B9C1-34F4D6F849D2}"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26</a:t>
            </a:fld>
            <a:endParaRPr lang="en-IN"/>
          </a:p>
        </p:txBody>
      </p:sp>
    </p:spTree>
    <p:extLst>
      <p:ext uri="{BB962C8B-B14F-4D97-AF65-F5344CB8AC3E}">
        <p14:creationId xmlns:p14="http://schemas.microsoft.com/office/powerpoint/2010/main" val="889239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 of Reinforcement Learning</a:t>
            </a:r>
            <a:br>
              <a:rPr lang="en-US" dirty="0"/>
            </a:br>
            <a:endParaRPr lang="en-US" dirty="0"/>
          </a:p>
        </p:txBody>
      </p:sp>
      <p:sp>
        <p:nvSpPr>
          <p:cNvPr id="3" name="Content Placeholder 2"/>
          <p:cNvSpPr>
            <a:spLocks noGrp="1"/>
          </p:cNvSpPr>
          <p:nvPr>
            <p:ph idx="1"/>
          </p:nvPr>
        </p:nvSpPr>
        <p:spPr>
          <a:xfrm>
            <a:off x="457200" y="1124744"/>
            <a:ext cx="8229600" cy="5127848"/>
          </a:xfrm>
        </p:spPr>
        <p:txBody>
          <a:bodyPr>
            <a:normAutofit fontScale="92500" lnSpcReduction="10000"/>
          </a:bodyPr>
          <a:lstStyle/>
          <a:p>
            <a:r>
              <a:rPr lang="en-US" b="1" dirty="0" smtClean="0"/>
              <a:t>Advantages</a:t>
            </a:r>
            <a:endParaRPr lang="en-US" dirty="0"/>
          </a:p>
          <a:p>
            <a:r>
              <a:rPr lang="en-US" dirty="0"/>
              <a:t>It helps in solving complex real-world problems which are difficult to be solved by general techniques.</a:t>
            </a:r>
          </a:p>
          <a:p>
            <a:r>
              <a:rPr lang="en-US" dirty="0"/>
              <a:t>The learning model of RL is similar to the learning of human beings; hence most accurate results can be found.</a:t>
            </a:r>
          </a:p>
          <a:p>
            <a:r>
              <a:rPr lang="en-US" dirty="0"/>
              <a:t>Helps in achieving long term results.</a:t>
            </a:r>
          </a:p>
          <a:p>
            <a:r>
              <a:rPr lang="en-US" b="1" dirty="0"/>
              <a:t>Disadvantage</a:t>
            </a:r>
            <a:endParaRPr lang="en-US" dirty="0"/>
          </a:p>
          <a:p>
            <a:r>
              <a:rPr lang="en-US" dirty="0"/>
              <a:t>RL algorithms are not preferred for simple problems.</a:t>
            </a:r>
          </a:p>
          <a:p>
            <a:r>
              <a:rPr lang="en-US" dirty="0"/>
              <a:t>RL algorithms require huge data and computations.</a:t>
            </a:r>
          </a:p>
          <a:p>
            <a:r>
              <a:rPr lang="en-US" dirty="0"/>
              <a:t>Too much reinforcement learning can lead to an overload of states which can weaken the results.</a:t>
            </a:r>
          </a:p>
          <a:p>
            <a:r>
              <a:rPr lang="en-US" dirty="0"/>
              <a:t>The curse of dimensionality limits reinforcement learning for real physical systems.</a:t>
            </a:r>
          </a:p>
          <a:p>
            <a:endParaRPr lang="en-US" dirty="0"/>
          </a:p>
        </p:txBody>
      </p:sp>
      <p:sp>
        <p:nvSpPr>
          <p:cNvPr id="4" name="Date Placeholder 3"/>
          <p:cNvSpPr>
            <a:spLocks noGrp="1"/>
          </p:cNvSpPr>
          <p:nvPr>
            <p:ph type="dt" sz="half" idx="10"/>
          </p:nvPr>
        </p:nvSpPr>
        <p:spPr/>
        <p:txBody>
          <a:bodyPr/>
          <a:lstStyle/>
          <a:p>
            <a:fld id="{CDA7E978-693C-4ED5-892E-15DB97261D08}"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27</a:t>
            </a:fld>
            <a:endParaRPr lang="en-IN"/>
          </a:p>
        </p:txBody>
      </p:sp>
    </p:spTree>
    <p:extLst>
      <p:ext uri="{BB962C8B-B14F-4D97-AF65-F5344CB8AC3E}">
        <p14:creationId xmlns:p14="http://schemas.microsoft.com/office/powerpoint/2010/main" val="273980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08920"/>
            <a:ext cx="8229600" cy="1143000"/>
          </a:xfrm>
        </p:spPr>
        <p:txBody>
          <a:bodyPr/>
          <a:lstStyle/>
          <a:p>
            <a:r>
              <a:rPr lang="en-IN" b="1" dirty="0" smtClean="0"/>
              <a:t>Thank you</a:t>
            </a:r>
            <a:endParaRPr lang="en-IN" b="1" dirty="0"/>
          </a:p>
        </p:txBody>
      </p:sp>
      <p:sp>
        <p:nvSpPr>
          <p:cNvPr id="4" name="Date Placeholder 3"/>
          <p:cNvSpPr>
            <a:spLocks noGrp="1"/>
          </p:cNvSpPr>
          <p:nvPr>
            <p:ph type="dt" sz="half" idx="10"/>
          </p:nvPr>
        </p:nvSpPr>
        <p:spPr/>
        <p:txBody>
          <a:bodyPr/>
          <a:lstStyle/>
          <a:p>
            <a:fld id="{03CF006E-A695-48B7-B408-5D989A658C69}"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3" name="Slide Number Placeholder 2"/>
          <p:cNvSpPr>
            <a:spLocks noGrp="1"/>
          </p:cNvSpPr>
          <p:nvPr>
            <p:ph type="sldNum" sz="quarter" idx="12"/>
          </p:nvPr>
        </p:nvSpPr>
        <p:spPr/>
        <p:txBody>
          <a:bodyPr/>
          <a:lstStyle/>
          <a:p>
            <a:fld id="{0390443B-B0D7-4AB6-B68D-EB3763643898}" type="slidenum">
              <a:rPr lang="en-IN" smtClean="0"/>
              <a:t>28</a:t>
            </a:fld>
            <a:endParaRPr lang="en-IN"/>
          </a:p>
        </p:txBody>
      </p:sp>
    </p:spTree>
    <p:extLst>
      <p:ext uri="{BB962C8B-B14F-4D97-AF65-F5344CB8AC3E}">
        <p14:creationId xmlns:p14="http://schemas.microsoft.com/office/powerpoint/2010/main" val="3577263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Normal Computer </a:t>
            </a:r>
            <a:r>
              <a:rPr lang="en-IN" b="1" dirty="0" err="1" smtClean="0"/>
              <a:t>vs</a:t>
            </a:r>
            <a:r>
              <a:rPr lang="en-IN" b="1" dirty="0" smtClean="0"/>
              <a:t> ML</a:t>
            </a:r>
            <a:endParaRPr lang="en-IN" b="1" dirty="0"/>
          </a:p>
        </p:txBody>
      </p:sp>
      <p:sp>
        <p:nvSpPr>
          <p:cNvPr id="3" name="Content Placeholder 2"/>
          <p:cNvSpPr>
            <a:spLocks noGrp="1"/>
          </p:cNvSpPr>
          <p:nvPr>
            <p:ph idx="1"/>
          </p:nvPr>
        </p:nvSpPr>
        <p:spPr/>
        <p:txBody>
          <a:bodyPr/>
          <a:lstStyle/>
          <a:p>
            <a:r>
              <a:rPr lang="en-GB" dirty="0"/>
              <a:t>The difference between normal computer software and machine learning is that a human developer hasn’t given codes that instructs the system how to react to situation, instead it is being trained by a large number of data.</a:t>
            </a:r>
            <a:endParaRPr lang="en-IN" dirty="0"/>
          </a:p>
        </p:txBody>
      </p:sp>
      <p:sp>
        <p:nvSpPr>
          <p:cNvPr id="4" name="Date Placeholder 3"/>
          <p:cNvSpPr>
            <a:spLocks noGrp="1"/>
          </p:cNvSpPr>
          <p:nvPr>
            <p:ph type="dt" sz="half" idx="10"/>
          </p:nvPr>
        </p:nvSpPr>
        <p:spPr/>
        <p:txBody>
          <a:bodyPr/>
          <a:lstStyle/>
          <a:p>
            <a:fld id="{1891F7A6-4D83-4710-AA1F-1D6C0AD878A3}"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3</a:t>
            </a:fld>
            <a:endParaRPr lang="en-IN"/>
          </a:p>
        </p:txBody>
      </p:sp>
    </p:spTree>
    <p:extLst>
      <p:ext uri="{BB962C8B-B14F-4D97-AF65-F5344CB8AC3E}">
        <p14:creationId xmlns:p14="http://schemas.microsoft.com/office/powerpoint/2010/main" val="2786543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Machine Learning Uses</a:t>
            </a:r>
            <a:r>
              <a:rPr lang="en-IN" b="1" dirty="0" smtClean="0"/>
              <a:t>:</a:t>
            </a:r>
            <a:endParaRPr lang="en-IN" dirty="0"/>
          </a:p>
        </p:txBody>
      </p:sp>
      <p:sp>
        <p:nvSpPr>
          <p:cNvPr id="3" name="Content Placeholder 2"/>
          <p:cNvSpPr>
            <a:spLocks noGrp="1"/>
          </p:cNvSpPr>
          <p:nvPr>
            <p:ph idx="1"/>
          </p:nvPr>
        </p:nvSpPr>
        <p:spPr/>
        <p:txBody>
          <a:bodyPr/>
          <a:lstStyle/>
          <a:p>
            <a:r>
              <a:rPr lang="en-GB" dirty="0"/>
              <a:t>Traffic prediction</a:t>
            </a:r>
          </a:p>
          <a:p>
            <a:r>
              <a:rPr lang="en-GB" dirty="0"/>
              <a:t>Virtual Personal Assistant</a:t>
            </a:r>
          </a:p>
          <a:p>
            <a:r>
              <a:rPr lang="en-GB" dirty="0"/>
              <a:t>Speech recognition</a:t>
            </a:r>
          </a:p>
          <a:p>
            <a:r>
              <a:rPr lang="en-GB" dirty="0"/>
              <a:t>Email spam and malware filtering</a:t>
            </a:r>
          </a:p>
          <a:p>
            <a:r>
              <a:rPr lang="en-GB" dirty="0"/>
              <a:t>Bioinformatics</a:t>
            </a:r>
          </a:p>
          <a:p>
            <a:r>
              <a:rPr lang="en-GB" dirty="0"/>
              <a:t>Natural language </a:t>
            </a:r>
            <a:r>
              <a:rPr lang="en-GB" dirty="0" smtClean="0"/>
              <a:t>processing</a:t>
            </a:r>
            <a:endParaRPr lang="en-GB" dirty="0"/>
          </a:p>
        </p:txBody>
      </p:sp>
      <p:sp>
        <p:nvSpPr>
          <p:cNvPr id="4" name="Date Placeholder 3"/>
          <p:cNvSpPr>
            <a:spLocks noGrp="1"/>
          </p:cNvSpPr>
          <p:nvPr>
            <p:ph type="dt" sz="half" idx="10"/>
          </p:nvPr>
        </p:nvSpPr>
        <p:spPr/>
        <p:txBody>
          <a:bodyPr/>
          <a:lstStyle/>
          <a:p>
            <a:fld id="{555F77AA-632D-4D86-845B-CB04893CD920}"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4</a:t>
            </a:fld>
            <a:endParaRPr lang="en-IN"/>
          </a:p>
        </p:txBody>
      </p:sp>
    </p:spTree>
    <p:extLst>
      <p:ext uri="{BB962C8B-B14F-4D97-AF65-F5344CB8AC3E}">
        <p14:creationId xmlns:p14="http://schemas.microsoft.com/office/powerpoint/2010/main" val="1341048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Real Time Examples for </a:t>
            </a:r>
            <a:r>
              <a:rPr lang="en-GB" b="1" dirty="0" smtClean="0"/>
              <a:t>ML</a:t>
            </a:r>
            <a:endParaRPr lang="en-IN" dirty="0"/>
          </a:p>
        </p:txBody>
      </p:sp>
      <p:sp>
        <p:nvSpPr>
          <p:cNvPr id="3" name="Content Placeholder 2"/>
          <p:cNvSpPr>
            <a:spLocks noGrp="1"/>
          </p:cNvSpPr>
          <p:nvPr>
            <p:ph idx="1"/>
          </p:nvPr>
        </p:nvSpPr>
        <p:spPr/>
        <p:txBody>
          <a:bodyPr/>
          <a:lstStyle/>
          <a:p>
            <a:r>
              <a:rPr lang="en-IN" b="1" cap="all" dirty="0"/>
              <a:t>TRAFFIC </a:t>
            </a:r>
            <a:r>
              <a:rPr lang="en-IN" b="1" cap="all" dirty="0" smtClean="0"/>
              <a:t>PREDICTION</a:t>
            </a:r>
            <a:endParaRPr lang="en-IN" b="1" cap="all" dirty="0"/>
          </a:p>
          <a:p>
            <a:r>
              <a:rPr lang="en-IN" b="1" cap="all" dirty="0"/>
              <a:t>VIRTUAL PERSONAL </a:t>
            </a:r>
            <a:r>
              <a:rPr lang="en-IN" b="1" cap="all" dirty="0" smtClean="0"/>
              <a:t>ASSISTANT</a:t>
            </a:r>
          </a:p>
          <a:p>
            <a:r>
              <a:rPr lang="en-IN" b="1" cap="all" dirty="0"/>
              <a:t>ONLINE </a:t>
            </a:r>
            <a:r>
              <a:rPr lang="en-IN" b="1" cap="all" dirty="0" smtClean="0"/>
              <a:t>TRANSPORTATION</a:t>
            </a:r>
            <a:endParaRPr lang="en-IN" b="1" cap="all" dirty="0"/>
          </a:p>
          <a:p>
            <a:r>
              <a:rPr lang="en-IN" b="1" cap="all" dirty="0"/>
              <a:t>SOCIAL MEDIA </a:t>
            </a:r>
            <a:r>
              <a:rPr lang="en-IN" b="1" cap="all" dirty="0" smtClean="0"/>
              <a:t>SERVICES</a:t>
            </a:r>
            <a:endParaRPr lang="en-IN" b="1" cap="all" dirty="0"/>
          </a:p>
          <a:p>
            <a:r>
              <a:rPr lang="en-IN" b="1" cap="all" dirty="0"/>
              <a:t>EMAIL SPAM </a:t>
            </a:r>
            <a:r>
              <a:rPr lang="en-IN" b="1" cap="all" dirty="0" smtClean="0"/>
              <a:t>FILTERING</a:t>
            </a:r>
            <a:endParaRPr lang="en-IN" b="1" cap="all" dirty="0"/>
          </a:p>
          <a:p>
            <a:r>
              <a:rPr lang="en-IN" b="1" cap="all" dirty="0"/>
              <a:t>PRODUCT </a:t>
            </a:r>
            <a:r>
              <a:rPr lang="en-IN" b="1" cap="all" dirty="0" smtClean="0"/>
              <a:t>RECOMMENDATION</a:t>
            </a:r>
            <a:endParaRPr lang="en-IN" b="1" cap="all" dirty="0"/>
          </a:p>
          <a:p>
            <a:r>
              <a:rPr lang="en-IN" b="1" cap="all" dirty="0"/>
              <a:t>ONLINE FRAUD </a:t>
            </a:r>
            <a:r>
              <a:rPr lang="en-IN" b="1" cap="all" dirty="0" smtClean="0"/>
              <a:t>DETECTION</a:t>
            </a:r>
            <a:endParaRPr lang="en-IN" dirty="0"/>
          </a:p>
        </p:txBody>
      </p:sp>
      <p:sp>
        <p:nvSpPr>
          <p:cNvPr id="4" name="Date Placeholder 3"/>
          <p:cNvSpPr>
            <a:spLocks noGrp="1"/>
          </p:cNvSpPr>
          <p:nvPr>
            <p:ph type="dt" sz="half" idx="10"/>
          </p:nvPr>
        </p:nvSpPr>
        <p:spPr/>
        <p:txBody>
          <a:bodyPr/>
          <a:lstStyle/>
          <a:p>
            <a:fld id="{4D0B05A4-8DCE-4562-999C-546891F1E33C}"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5</a:t>
            </a:fld>
            <a:endParaRPr lang="en-IN"/>
          </a:p>
        </p:txBody>
      </p:sp>
    </p:spTree>
    <p:extLst>
      <p:ext uri="{BB962C8B-B14F-4D97-AF65-F5344CB8AC3E}">
        <p14:creationId xmlns:p14="http://schemas.microsoft.com/office/powerpoint/2010/main" val="2071889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Best Programming Languages for </a:t>
            </a:r>
            <a:r>
              <a:rPr lang="en-GB" b="1" dirty="0" smtClean="0"/>
              <a:t>ML</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GB" sz="2200" dirty="0"/>
              <a:t>Some of the best and most commonly used machine learning programs </a:t>
            </a:r>
            <a:r>
              <a:rPr lang="en-GB" sz="2200" dirty="0" smtClean="0"/>
              <a:t>are</a:t>
            </a:r>
          </a:p>
          <a:p>
            <a:pPr marL="0" indent="0">
              <a:buNone/>
            </a:pPr>
            <a:endParaRPr lang="en-GB" sz="2200" dirty="0" smtClean="0"/>
          </a:p>
          <a:p>
            <a:pPr lvl="2"/>
            <a:r>
              <a:rPr lang="en-IN" dirty="0"/>
              <a:t>Python, </a:t>
            </a:r>
          </a:p>
          <a:p>
            <a:pPr lvl="2"/>
            <a:r>
              <a:rPr lang="en-IN" dirty="0"/>
              <a:t>java, </a:t>
            </a:r>
          </a:p>
          <a:p>
            <a:pPr lvl="2"/>
            <a:r>
              <a:rPr lang="en-IN" dirty="0"/>
              <a:t>C, </a:t>
            </a:r>
          </a:p>
          <a:p>
            <a:pPr lvl="2"/>
            <a:r>
              <a:rPr lang="en-IN" dirty="0"/>
              <a:t>C++, </a:t>
            </a:r>
          </a:p>
          <a:p>
            <a:pPr lvl="2"/>
            <a:r>
              <a:rPr lang="en-IN" dirty="0"/>
              <a:t>Shell, </a:t>
            </a:r>
          </a:p>
          <a:p>
            <a:pPr lvl="2"/>
            <a:r>
              <a:rPr lang="en-IN" dirty="0"/>
              <a:t>R, </a:t>
            </a:r>
          </a:p>
          <a:p>
            <a:pPr lvl="2"/>
            <a:r>
              <a:rPr lang="en-IN" dirty="0"/>
              <a:t>JavaScript, </a:t>
            </a:r>
          </a:p>
          <a:p>
            <a:pPr lvl="2"/>
            <a:r>
              <a:rPr lang="en-IN" dirty="0" err="1"/>
              <a:t>Scala</a:t>
            </a:r>
            <a:r>
              <a:rPr lang="en-IN" dirty="0"/>
              <a:t>, </a:t>
            </a:r>
          </a:p>
          <a:p>
            <a:pPr lvl="2"/>
            <a:r>
              <a:rPr lang="en-IN" dirty="0"/>
              <a:t>Shell, </a:t>
            </a:r>
          </a:p>
          <a:p>
            <a:pPr lvl="2"/>
            <a:r>
              <a:rPr lang="en-IN" dirty="0" smtClean="0"/>
              <a:t>Julia</a:t>
            </a:r>
            <a:endParaRPr lang="en-IN" dirty="0"/>
          </a:p>
        </p:txBody>
      </p:sp>
      <p:sp>
        <p:nvSpPr>
          <p:cNvPr id="4" name="Date Placeholder 3"/>
          <p:cNvSpPr>
            <a:spLocks noGrp="1"/>
          </p:cNvSpPr>
          <p:nvPr>
            <p:ph type="dt" sz="half" idx="10"/>
          </p:nvPr>
        </p:nvSpPr>
        <p:spPr/>
        <p:txBody>
          <a:bodyPr/>
          <a:lstStyle/>
          <a:p>
            <a:fld id="{8D3EA60A-21E1-49B4-BB54-4A2E90E8C9E7}"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6</a:t>
            </a:fld>
            <a:endParaRPr lang="en-IN"/>
          </a:p>
        </p:txBody>
      </p:sp>
    </p:spTree>
    <p:extLst>
      <p:ext uri="{BB962C8B-B14F-4D97-AF65-F5344CB8AC3E}">
        <p14:creationId xmlns:p14="http://schemas.microsoft.com/office/powerpoint/2010/main" val="698902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Difference Between Machine Learning And Artificial </a:t>
            </a:r>
            <a:r>
              <a:rPr lang="en-GB" b="1" dirty="0" smtClean="0"/>
              <a:t>Intelligence</a:t>
            </a:r>
            <a:endParaRPr lang="en-IN" dirty="0"/>
          </a:p>
        </p:txBody>
      </p:sp>
      <p:sp>
        <p:nvSpPr>
          <p:cNvPr id="3" name="Content Placeholder 2"/>
          <p:cNvSpPr>
            <a:spLocks noGrp="1"/>
          </p:cNvSpPr>
          <p:nvPr>
            <p:ph idx="1"/>
          </p:nvPr>
        </p:nvSpPr>
        <p:spPr/>
        <p:txBody>
          <a:bodyPr/>
          <a:lstStyle/>
          <a:p>
            <a:r>
              <a:rPr lang="en-GB" u="sng" dirty="0">
                <a:hlinkClick r:id="rId2"/>
              </a:rPr>
              <a:t>Artificial Intelligence</a:t>
            </a:r>
            <a:r>
              <a:rPr lang="en-GB" dirty="0"/>
              <a:t> is a concept of creating intelligent machines that stimulates human behaviour whereas Machine learning is a subset of </a:t>
            </a:r>
            <a:r>
              <a:rPr lang="en-GB" u="sng" dirty="0">
                <a:hlinkClick r:id="rId2"/>
              </a:rPr>
              <a:t>Artificial intelligence</a:t>
            </a:r>
            <a:r>
              <a:rPr lang="en-GB" dirty="0"/>
              <a:t> that allows machine to learn from data without being programmed.</a:t>
            </a:r>
            <a:endParaRPr lang="en-IN" dirty="0"/>
          </a:p>
        </p:txBody>
      </p:sp>
      <p:sp>
        <p:nvSpPr>
          <p:cNvPr id="4" name="Date Placeholder 3"/>
          <p:cNvSpPr>
            <a:spLocks noGrp="1"/>
          </p:cNvSpPr>
          <p:nvPr>
            <p:ph type="dt" sz="half" idx="10"/>
          </p:nvPr>
        </p:nvSpPr>
        <p:spPr/>
        <p:txBody>
          <a:bodyPr/>
          <a:lstStyle/>
          <a:p>
            <a:fld id="{96E15CAD-C65E-4057-9624-D4608B690608}"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7</a:t>
            </a:fld>
            <a:endParaRPr lang="en-IN"/>
          </a:p>
        </p:txBody>
      </p:sp>
    </p:spTree>
    <p:extLst>
      <p:ext uri="{BB962C8B-B14F-4D97-AF65-F5344CB8AC3E}">
        <p14:creationId xmlns:p14="http://schemas.microsoft.com/office/powerpoint/2010/main" val="719213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Advantages of Machine </a:t>
            </a:r>
            <a:r>
              <a:rPr lang="en-IN" b="1" dirty="0" smtClean="0"/>
              <a:t>Learning</a:t>
            </a:r>
            <a:endParaRPr lang="en-IN" dirty="0"/>
          </a:p>
        </p:txBody>
      </p:sp>
      <p:sp>
        <p:nvSpPr>
          <p:cNvPr id="3" name="Content Placeholder 2"/>
          <p:cNvSpPr>
            <a:spLocks noGrp="1"/>
          </p:cNvSpPr>
          <p:nvPr>
            <p:ph idx="1"/>
          </p:nvPr>
        </p:nvSpPr>
        <p:spPr/>
        <p:txBody>
          <a:bodyPr/>
          <a:lstStyle/>
          <a:p>
            <a:r>
              <a:rPr lang="en-GB" dirty="0"/>
              <a:t>Fast, Accurate, Efficient.</a:t>
            </a:r>
          </a:p>
          <a:p>
            <a:r>
              <a:rPr lang="en-GB" dirty="0"/>
              <a:t>Automation of most applications.</a:t>
            </a:r>
          </a:p>
          <a:p>
            <a:r>
              <a:rPr lang="en-GB" dirty="0"/>
              <a:t>Wide range of real life applications.</a:t>
            </a:r>
          </a:p>
          <a:p>
            <a:r>
              <a:rPr lang="en-GB" dirty="0"/>
              <a:t>Enhanced cyber security and spam detection.</a:t>
            </a:r>
          </a:p>
          <a:p>
            <a:r>
              <a:rPr lang="en-GB" u="sng" dirty="0">
                <a:hlinkClick r:id="rId2"/>
              </a:rPr>
              <a:t>No human Intervention</a:t>
            </a:r>
            <a:r>
              <a:rPr lang="en-GB" dirty="0"/>
              <a:t> is needed.</a:t>
            </a:r>
          </a:p>
          <a:p>
            <a:r>
              <a:rPr lang="en-GB" dirty="0"/>
              <a:t>Handling multi dimensional data</a:t>
            </a:r>
            <a:r>
              <a:rPr lang="en-GB" dirty="0" smtClean="0"/>
              <a:t>.</a:t>
            </a:r>
            <a:endParaRPr lang="en-GB" dirty="0"/>
          </a:p>
        </p:txBody>
      </p:sp>
      <p:sp>
        <p:nvSpPr>
          <p:cNvPr id="4" name="Date Placeholder 3"/>
          <p:cNvSpPr>
            <a:spLocks noGrp="1"/>
          </p:cNvSpPr>
          <p:nvPr>
            <p:ph type="dt" sz="half" idx="10"/>
          </p:nvPr>
        </p:nvSpPr>
        <p:spPr/>
        <p:txBody>
          <a:bodyPr/>
          <a:lstStyle/>
          <a:p>
            <a:fld id="{85A764BB-14D6-48F9-90D6-1AEF1A31ABCB}"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8</a:t>
            </a:fld>
            <a:endParaRPr lang="en-IN"/>
          </a:p>
        </p:txBody>
      </p:sp>
    </p:spTree>
    <p:extLst>
      <p:ext uri="{BB962C8B-B14F-4D97-AF65-F5344CB8AC3E}">
        <p14:creationId xmlns:p14="http://schemas.microsoft.com/office/powerpoint/2010/main" val="4253519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Disadvantages of Machine </a:t>
            </a:r>
            <a:r>
              <a:rPr lang="en-IN" b="1" dirty="0" smtClean="0"/>
              <a:t>Learning</a:t>
            </a:r>
            <a:endParaRPr lang="en-IN" dirty="0"/>
          </a:p>
        </p:txBody>
      </p:sp>
      <p:sp>
        <p:nvSpPr>
          <p:cNvPr id="3" name="Content Placeholder 2"/>
          <p:cNvSpPr>
            <a:spLocks noGrp="1"/>
          </p:cNvSpPr>
          <p:nvPr>
            <p:ph idx="1"/>
          </p:nvPr>
        </p:nvSpPr>
        <p:spPr/>
        <p:txBody>
          <a:bodyPr/>
          <a:lstStyle/>
          <a:p>
            <a:r>
              <a:rPr lang="en-GB" dirty="0"/>
              <a:t>It is very difficult to identify and rectify the errors.</a:t>
            </a:r>
          </a:p>
          <a:p>
            <a:r>
              <a:rPr lang="en-GB" dirty="0"/>
              <a:t>Data Acquisition.</a:t>
            </a:r>
          </a:p>
          <a:p>
            <a:r>
              <a:rPr lang="en-GB" dirty="0"/>
              <a:t>Interpretation of results Requires more time and space</a:t>
            </a:r>
            <a:r>
              <a:rPr lang="en-GB" dirty="0" smtClean="0"/>
              <a:t>.</a:t>
            </a:r>
            <a:endParaRPr lang="en-GB" dirty="0"/>
          </a:p>
        </p:txBody>
      </p:sp>
      <p:sp>
        <p:nvSpPr>
          <p:cNvPr id="4" name="Date Placeholder 3"/>
          <p:cNvSpPr>
            <a:spLocks noGrp="1"/>
          </p:cNvSpPr>
          <p:nvPr>
            <p:ph type="dt" sz="half" idx="10"/>
          </p:nvPr>
        </p:nvSpPr>
        <p:spPr/>
        <p:txBody>
          <a:bodyPr/>
          <a:lstStyle/>
          <a:p>
            <a:fld id="{69C28603-8676-4F94-B60C-915734F9E9C5}" type="datetime1">
              <a:rPr lang="en-IN" smtClean="0"/>
              <a:t>16-10-2023</a:t>
            </a:fld>
            <a:endParaRPr lang="en-IN"/>
          </a:p>
        </p:txBody>
      </p:sp>
      <p:sp>
        <p:nvSpPr>
          <p:cNvPr id="5" name="Footer Placeholder 4"/>
          <p:cNvSpPr>
            <a:spLocks noGrp="1"/>
          </p:cNvSpPr>
          <p:nvPr>
            <p:ph type="ftr" sz="quarter" idx="11"/>
          </p:nvPr>
        </p:nvSpPr>
        <p:spPr/>
        <p:txBody>
          <a:bodyPr/>
          <a:lstStyle/>
          <a:p>
            <a:r>
              <a:rPr lang="en-IN" smtClean="0"/>
              <a:t>Govt. Postgraduate College Charsadda</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t>9</a:t>
            </a:fld>
            <a:endParaRPr lang="en-IN"/>
          </a:p>
        </p:txBody>
      </p:sp>
    </p:spTree>
    <p:extLst>
      <p:ext uri="{BB962C8B-B14F-4D97-AF65-F5344CB8AC3E}">
        <p14:creationId xmlns:p14="http://schemas.microsoft.com/office/powerpoint/2010/main" val="2166487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89</TotalTime>
  <Words>1267</Words>
  <Application>Microsoft Office PowerPoint</Application>
  <PresentationFormat>On-screen Show (4:3)</PresentationFormat>
  <Paragraphs>244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PowerPoint Presentation</vt:lpstr>
      <vt:lpstr>What is Machine Learning</vt:lpstr>
      <vt:lpstr>Normal Computer vs ML</vt:lpstr>
      <vt:lpstr>Machine Learning Uses:</vt:lpstr>
      <vt:lpstr>Real Time Examples for ML</vt:lpstr>
      <vt:lpstr>Best Programming Languages for ML</vt:lpstr>
      <vt:lpstr>Difference Between Machine Learning And Artificial Intelligence</vt:lpstr>
      <vt:lpstr>Advantages of Machine Learning</vt:lpstr>
      <vt:lpstr>Disadvantages of Machine Learning</vt:lpstr>
      <vt:lpstr>PowerPoint Presentation</vt:lpstr>
      <vt:lpstr>PowerPoint Presentation</vt:lpstr>
      <vt:lpstr>Supervised machine learning</vt:lpstr>
      <vt:lpstr>Categories of Supervised Machine Learning </vt:lpstr>
      <vt:lpstr>b) Regression </vt:lpstr>
      <vt:lpstr>Advantages and Disadvantages of Supervised Learning </vt:lpstr>
      <vt:lpstr>Applications of Supervised Learning </vt:lpstr>
      <vt:lpstr>PowerPoint Presentation</vt:lpstr>
      <vt:lpstr>Unsupervised Machine Learning</vt:lpstr>
      <vt:lpstr>Categories of Unsupervised Machine Learning </vt:lpstr>
      <vt:lpstr>2) Association </vt:lpstr>
      <vt:lpstr>Advantages and Disadvantages of Unsupervised Learning Algorithm </vt:lpstr>
      <vt:lpstr>Applications of Unsupervised Learning </vt:lpstr>
      <vt:lpstr>PowerPoint Presentation</vt:lpstr>
      <vt:lpstr>Reinforcement Learning </vt:lpstr>
      <vt:lpstr>Categories of Reinforcement Learning </vt:lpstr>
      <vt:lpstr>Real-world Use cases of Reinforcement Learning </vt:lpstr>
      <vt:lpstr>Advantages and Disadvantages of Reinforcement Learning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19</cp:revision>
  <dcterms:created xsi:type="dcterms:W3CDTF">2020-07-17T14:24:38Z</dcterms:created>
  <dcterms:modified xsi:type="dcterms:W3CDTF">2023-10-17T02:07:50Z</dcterms:modified>
</cp:coreProperties>
</file>