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01" r:id="rId2"/>
  </p:sldMasterIdLst>
  <p:notesMasterIdLst>
    <p:notesMasterId r:id="rId47"/>
  </p:notesMasterIdLst>
  <p:handoutMasterIdLst>
    <p:handoutMasterId r:id="rId48"/>
  </p:handoutMasterIdLst>
  <p:sldIdLst>
    <p:sldId id="352" r:id="rId3"/>
    <p:sldId id="553" r:id="rId4"/>
    <p:sldId id="552" r:id="rId5"/>
    <p:sldId id="527" r:id="rId6"/>
    <p:sldId id="528" r:id="rId7"/>
    <p:sldId id="539" r:id="rId8"/>
    <p:sldId id="540" r:id="rId9"/>
    <p:sldId id="541" r:id="rId10"/>
    <p:sldId id="542" r:id="rId11"/>
    <p:sldId id="477" r:id="rId12"/>
    <p:sldId id="622" r:id="rId13"/>
    <p:sldId id="627" r:id="rId14"/>
    <p:sldId id="628" r:id="rId15"/>
    <p:sldId id="625" r:id="rId16"/>
    <p:sldId id="630" r:id="rId17"/>
    <p:sldId id="629" r:id="rId18"/>
    <p:sldId id="626" r:id="rId19"/>
    <p:sldId id="639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7" r:id="rId28"/>
    <p:sldId id="648" r:id="rId29"/>
    <p:sldId id="607" r:id="rId30"/>
    <p:sldId id="608" r:id="rId31"/>
    <p:sldId id="610" r:id="rId32"/>
    <p:sldId id="611" r:id="rId33"/>
    <p:sldId id="612" r:id="rId34"/>
    <p:sldId id="613" r:id="rId35"/>
    <p:sldId id="614" r:id="rId36"/>
    <p:sldId id="615" r:id="rId37"/>
    <p:sldId id="616" r:id="rId38"/>
    <p:sldId id="618" r:id="rId39"/>
    <p:sldId id="631" r:id="rId40"/>
    <p:sldId id="632" r:id="rId41"/>
    <p:sldId id="633" r:id="rId42"/>
    <p:sldId id="634" r:id="rId43"/>
    <p:sldId id="635" r:id="rId44"/>
    <p:sldId id="636" r:id="rId45"/>
    <p:sldId id="63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333399"/>
    <a:srgbClr val="993300"/>
    <a:srgbClr val="FFCCFF"/>
    <a:srgbClr val="CC66FF"/>
    <a:srgbClr val="FF66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1" autoAdjust="0"/>
    <p:restoredTop sz="94670"/>
  </p:normalViewPr>
  <p:slideViewPr>
    <p:cSldViewPr>
      <p:cViewPr>
        <p:scale>
          <a:sx n="82" d="100"/>
          <a:sy n="82" d="100"/>
        </p:scale>
        <p:origin x="-99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9C0396-C98D-1A48-A59E-0838B9C59A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457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339A59-8F93-DC43-804C-81F6712D0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89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39A59-8F93-DC43-804C-81F6712D0D2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0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-685800" y="0"/>
            <a:ext cx="98298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2" cy="1989"/>
              <a:chOff x="0" y="672"/>
              <a:chExt cx="1802" cy="1989"/>
            </a:xfrm>
          </p:grpSpPr>
          <p:sp>
            <p:nvSpPr>
              <p:cNvPr id="8" name="Rectangle 103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 userDrawn="1"/>
            </p:nvSpPr>
            <p:spPr bwMode="auto">
              <a:xfrm>
                <a:off x="1433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7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 userDrawn="1"/>
            </p:nvSpPr>
            <p:spPr bwMode="auto">
              <a:xfrm>
                <a:off x="1433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7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7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endParaRPr lang="en-US" noProof="0"/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2FD7E4D1-2472-204A-9F16-13D73C6E7B81}" type="datetime3">
              <a:rPr lang="en-US" smtClean="0"/>
              <a:t>2 October 2023</a:t>
            </a:fld>
            <a:endParaRPr lang="en-US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5195-B2DF-AE4C-BF24-DE90B1D4E7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43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7EF95-8FC1-DB41-8DAA-F64DC550DD03}" type="datetime3">
              <a:rPr lang="en-US" smtClean="0"/>
              <a:t>2 October 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5E324-785D-D04C-8035-C84DAA0294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89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FFEA-332A-5246-B6B5-B14503E12543}" type="datetime3">
              <a:rPr lang="en-US" smtClean="0"/>
              <a:t>2 October 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5CDE3-95C6-C347-9928-BBB1C74CCD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05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B277D-FB05-D045-92CA-47CFF83C8215}" type="datetime3">
              <a:rPr lang="en-US" smtClean="0"/>
              <a:t>2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AE44A-FC98-0746-AAD8-8DF8594DFD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61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0CDD9-6E9F-C942-B01E-3DEDA81839E1}" type="datetime3">
              <a:rPr lang="en-US" smtClean="0"/>
              <a:t>2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85B41-606B-5940-89A7-74D8BF67F2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22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</a:t>
            </a:r>
            <a:r>
              <a:rPr lang="en-US" err="1"/>
              <a:t>Rahman</a:t>
            </a:r>
            <a:r>
              <a:rPr lang="en-US"/>
              <a:t> Ali, </a:t>
            </a:r>
            <a:r>
              <a:rPr lang="en-US" err="1"/>
              <a:t>Lect</a:t>
            </a:r>
            <a:r>
              <a:rPr lang="en-US"/>
              <a:t>: </a:t>
            </a:r>
            <a:r>
              <a:rPr lang="en-US" err="1"/>
              <a:t>QACC</a:t>
            </a:r>
            <a:r>
              <a:rPr lang="en-US"/>
              <a:t>, </a:t>
            </a:r>
            <a:r>
              <a:rPr lang="en-US" err="1"/>
              <a:t>UOP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5FF2E-B6CB-6943-B273-6DA7D4B2E6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21D56-2ADE-4E46-AE2B-856065EEE427}" type="datetime3">
              <a:rPr lang="en-US" smtClean="0"/>
              <a:t>2 October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A418-2A4C-F840-B381-9A851489EC2B}" type="datetime3">
              <a:rPr lang="en-US" smtClean="0"/>
              <a:t>2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F5CC8-EBD8-DB42-8C8F-1C954C869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02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49BDD-5C68-1444-9069-2A88972FD5A3}" type="datetime3">
              <a:rPr lang="en-US" smtClean="0"/>
              <a:t>2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7CB3C-8E2F-284C-B883-C73C2AC64C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15D61-F673-6B44-874D-A20087E4F0D5}" type="datetime3">
              <a:rPr lang="en-US" smtClean="0"/>
              <a:t>2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A2E40-902E-1142-A347-16E5E83B5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6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A848A-EE55-5D4A-B14A-D4DA59F58326}" type="datetime3">
              <a:rPr lang="en-US" smtClean="0"/>
              <a:t>2 October 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A1B27-E7A1-424A-BD24-A9E2F3F6EC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99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2D07F-B82C-4D48-BC2D-1059D3A4F481}" type="datetime3">
              <a:rPr lang="en-US" smtClean="0"/>
              <a:t>2 October 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5D8AC-CA2B-604D-B0C7-599FB25C7B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40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C1E5D-5AB8-354A-A45B-96E27FB1F062}" type="datetime3">
              <a:rPr lang="en-US" smtClean="0"/>
              <a:t>2 October 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3AB9C-72D4-C14F-99F7-033FE7288C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5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3CB1-FCD1-8147-9184-660920055C3C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CB616-DC19-294E-B197-8CB44DF4BF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11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bg2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/>
              <a:t>Machine Translation (MT) by </a:t>
            </a:r>
            <a:r>
              <a:rPr lang="en-US" err="1"/>
              <a:t>Rahman</a:t>
            </a:r>
            <a:r>
              <a:rPr lang="en-US"/>
              <a:t> Ali, </a:t>
            </a:r>
            <a:r>
              <a:rPr lang="en-US" err="1"/>
              <a:t>Lect</a:t>
            </a:r>
            <a:r>
              <a:rPr lang="en-US"/>
              <a:t>: </a:t>
            </a:r>
            <a:r>
              <a:rPr lang="en-US" err="1"/>
              <a:t>QACC</a:t>
            </a:r>
            <a:r>
              <a:rPr lang="en-US"/>
              <a:t>, </a:t>
            </a:r>
            <a:r>
              <a:rPr lang="en-US" err="1"/>
              <a:t>UOP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1FFB5BAA-39E7-D248-9AAD-643541C275C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600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2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8947BBE6-2DB0-C94F-AD43-2AD82C552FDB}" type="datetime3">
              <a:rPr lang="en-US" smtClean="0"/>
              <a:t>2 October 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24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Ø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v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ü"/>
        <a:defRPr sz="24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D7C720-5B8F-2546-8FDF-41D9E589495D}" type="datetime3">
              <a:rPr lang="en-US" smtClean="0"/>
              <a:t>2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Machine Translation (MT) by Rahman Ali, Lect: QACC, UOP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C3F1AFC-4BB7-4D46-8375-1E3CC2D829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languagetranslation.com/machine-transl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languagetranslation.com/machine-transla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languagetranslation.com/machine-translati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late.google.com/" TargetMode="External"/><Relationship Id="rId2" Type="http://schemas.openxmlformats.org/officeDocument/2006/relationships/hyperlink" Target="http://www.systranet.com/transl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crosofttranslator.com/" TargetMode="External"/><Relationship Id="rId4" Type="http://schemas.openxmlformats.org/officeDocument/2006/relationships/hyperlink" Target="http://babelfish.yahoo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Quaer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362200"/>
            <a:ext cx="6705600" cy="1143000"/>
          </a:xfrm>
        </p:spPr>
        <p:txBody>
          <a:bodyPr/>
          <a:lstStyle/>
          <a:p>
            <a:pPr algn="ctr" eaLnBrk="1" hangingPunct="1"/>
            <a:r>
              <a:rPr lang="en-US" altLang="en-US" sz="3400" b="1" dirty="0">
                <a:solidFill>
                  <a:schemeClr val="bg1"/>
                </a:solidFill>
                <a:latin typeface="Century Gothic" charset="0"/>
              </a:rPr>
              <a:t/>
            </a:r>
            <a:br>
              <a:rPr lang="en-US" altLang="en-US" sz="3400" b="1" dirty="0">
                <a:solidFill>
                  <a:schemeClr val="bg1"/>
                </a:solidFill>
                <a:latin typeface="Century Gothic" charset="0"/>
              </a:rPr>
            </a:br>
            <a:r>
              <a:rPr lang="en-US" altLang="en-US" sz="3400" b="1" dirty="0">
                <a:solidFill>
                  <a:schemeClr val="bg1"/>
                </a:solidFill>
                <a:latin typeface="Century Gothic" charset="0"/>
              </a:rPr>
              <a:t>Machine Translation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Machine translation…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Definition 1:</a:t>
            </a:r>
          </a:p>
          <a:p>
            <a:pPr lvl="1" algn="just"/>
            <a:r>
              <a:rPr lang="en-US" altLang="en-US" sz="2400" i="1" dirty="0">
                <a:latin typeface="Comic Sans MS" charset="0"/>
              </a:rPr>
              <a:t>Machine Translation</a:t>
            </a:r>
            <a:r>
              <a:rPr lang="en-US" altLang="en-US" sz="2400" dirty="0">
                <a:latin typeface="Comic Sans MS" charset="0"/>
              </a:rPr>
              <a:t> (MT) is the task of automatically converting one natural language into another, preserving the meaning of the input text, and producing fluent text in the output language.</a:t>
            </a:r>
          </a:p>
          <a:p>
            <a:pPr lvl="2" algn="just"/>
            <a:endParaRPr lang="en-US" altLang="en-US" sz="1200" dirty="0"/>
          </a:p>
          <a:p>
            <a:pPr lvl="2" algn="just"/>
            <a:r>
              <a:rPr lang="en-US" altLang="en-US" sz="2000" dirty="0"/>
              <a:t>Ref: [</a:t>
            </a:r>
            <a:r>
              <a:rPr lang="en-US" altLang="en-US" sz="1400" u="sng" dirty="0"/>
              <a:t>http://</a:t>
            </a:r>
            <a:r>
              <a:rPr lang="en-US" altLang="en-US" sz="1400" u="sng" dirty="0" err="1"/>
              <a:t>nlp.stanford.edu</a:t>
            </a:r>
            <a:r>
              <a:rPr lang="en-US" altLang="en-US" sz="1400" u="sng" dirty="0"/>
              <a:t>/projects/</a:t>
            </a:r>
            <a:r>
              <a:rPr lang="en-US" altLang="en-US" sz="1400" u="sng" dirty="0" err="1"/>
              <a:t>mt.shtml</a:t>
            </a:r>
            <a:r>
              <a:rPr lang="en-US" altLang="en-US" sz="1400" u="sng" dirty="0"/>
              <a:t>,</a:t>
            </a:r>
            <a:r>
              <a:rPr lang="en-US" altLang="en-US" sz="2000" dirty="0"/>
              <a:t>]</a:t>
            </a:r>
            <a:endParaRPr lang="en-US" altLang="en-US" sz="1400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Source text ----------------</a:t>
            </a:r>
            <a:r>
              <a:rPr lang="en-US" altLang="en-US" b="1" dirty="0"/>
              <a:t>&gt; </a:t>
            </a:r>
            <a:r>
              <a:rPr lang="en-US" altLang="en-US" dirty="0"/>
              <a:t>Target text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2620963" y="5408613"/>
            <a:ext cx="251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Translation by machine</a:t>
            </a: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1066800" y="472440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/>
              <a:t>Source language</a:t>
            </a:r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5410200" y="472440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Target language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9FE09DF-BEAA-8B48-8C83-D1EC0220E16E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Types of MT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Direct/ Dictionary based MT</a:t>
            </a:r>
          </a:p>
          <a:p>
            <a:r>
              <a:rPr lang="en-US" dirty="0"/>
              <a:t>Transfer-based MT</a:t>
            </a:r>
          </a:p>
          <a:p>
            <a:r>
              <a:rPr lang="en-US" dirty="0" err="1"/>
              <a:t>Interlingual</a:t>
            </a:r>
            <a:r>
              <a:rPr lang="en-US" dirty="0"/>
              <a:t> MT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B1C959B-E9B9-3B45-AEE5-670F1CDDF7E6}" type="datetime3">
              <a:rPr lang="en-US" smtClean="0"/>
              <a:t>2 October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or Dictionary based 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words are translated as a dictionary does i.e. word by word usually without much correlation of meaning between them.</a:t>
            </a:r>
          </a:p>
          <a:p>
            <a:r>
              <a:rPr lang="en-US" sz="2800" dirty="0"/>
              <a:t> Dictionary lookups may be done with or without morphological analysis</a:t>
            </a:r>
          </a:p>
          <a:p>
            <a:r>
              <a:rPr lang="en-US" sz="2800" dirty="0"/>
              <a:t>While this approach to MT is probably the least sophisticated, </a:t>
            </a:r>
            <a:r>
              <a:rPr lang="en-US" sz="2800" b="1" dirty="0"/>
              <a:t>dictionary-based machine translation</a:t>
            </a:r>
            <a:r>
              <a:rPr lang="en-US" sz="2800" dirty="0"/>
              <a:t> is ideally suitable for the translation of long lists of phrases e.g. inventories or simple catalogs of products and services.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0CAF726-0CD7-0246-A050-8AB8D9557B59}" type="datetime3">
              <a:rPr lang="en-US" smtClean="0"/>
              <a:t>2 October 2023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636871"/>
            <a:ext cx="2794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Transfer-based 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currently one of the most widely used methods of MT. </a:t>
            </a:r>
          </a:p>
          <a:p>
            <a:r>
              <a:rPr lang="en-US" sz="2400" dirty="0"/>
              <a:t>Transfer MT breaks translation into three steps: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analysis</a:t>
            </a:r>
            <a:r>
              <a:rPr lang="en-US" sz="2400" dirty="0"/>
              <a:t> of the source language text to determine its grammatical structure,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transfer</a:t>
            </a:r>
            <a:r>
              <a:rPr lang="en-US" sz="2400" dirty="0"/>
              <a:t> of the resulting structure to a structure suitable for generating text in the target language, </a:t>
            </a:r>
          </a:p>
          <a:p>
            <a:pPr lvl="1"/>
            <a:r>
              <a:rPr lang="en-US" sz="2400" dirty="0"/>
              <a:t>finally </a:t>
            </a:r>
            <a:r>
              <a:rPr lang="en-US" sz="2400" dirty="0">
                <a:solidFill>
                  <a:srgbClr val="FF0000"/>
                </a:solidFill>
              </a:rPr>
              <a:t>generation</a:t>
            </a:r>
            <a:r>
              <a:rPr lang="en-US" sz="2400" dirty="0"/>
              <a:t> of the text. </a:t>
            </a:r>
          </a:p>
          <a:p>
            <a:r>
              <a:rPr lang="en-US" sz="2400" dirty="0"/>
              <a:t>Transfer-based MT systems are thus capable of using knowledge of the source and target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9BF4CEC-0D04-DA47-80B8-F287FE3FF546}" type="datetime3">
              <a:rPr lang="en-US" smtClean="0"/>
              <a:t>2 October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0F21D56-2ADE-4E46-AE2B-856065EEE427}" type="datetime3">
              <a:rPr lang="en-US" smtClean="0"/>
              <a:t>2 October 2023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7800"/>
            <a:ext cx="6243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Interlingual</a:t>
            </a:r>
            <a:r>
              <a:rPr lang="en-US" dirty="0"/>
              <a:t> 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of the classic approaches to machine translation. </a:t>
            </a:r>
          </a:p>
          <a:p>
            <a:r>
              <a:rPr lang="en-US" dirty="0"/>
              <a:t>The source language is transferred into an interlingua, i.e., an abstract language-independent representation. </a:t>
            </a:r>
          </a:p>
          <a:p>
            <a:r>
              <a:rPr lang="en-US" dirty="0"/>
              <a:t>The target language is then generated from the interlingua.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0F21D56-2ADE-4E46-AE2B-856065EEE427}" type="datetime3">
              <a:rPr lang="en-US" smtClean="0"/>
              <a:t>2 October 2023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84" y="698500"/>
            <a:ext cx="3810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7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History of MT</a:t>
            </a:r>
          </a:p>
        </p:txBody>
      </p:sp>
    </p:spTree>
    <p:extLst>
      <p:ext uri="{BB962C8B-B14F-4D97-AF65-F5344CB8AC3E}">
        <p14:creationId xmlns:p14="http://schemas.microsoft.com/office/powerpoint/2010/main" val="188025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machine translation….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The early years 1950s—1960s</a:t>
            </a:r>
          </a:p>
          <a:p>
            <a:pPr lvl="1" algn="just"/>
            <a:r>
              <a:rPr lang="en-US" altLang="en-US" sz="2000" dirty="0">
                <a:latin typeface="Comic Sans MS" charset="0"/>
              </a:rPr>
              <a:t>Warren Weaver proposal</a:t>
            </a:r>
          </a:p>
          <a:p>
            <a:pPr lvl="2" algn="just"/>
            <a:r>
              <a:rPr lang="en-US" altLang="en-US" sz="1600" dirty="0"/>
              <a:t>The first proposals for machine translation using computers were put forward by Warren Weaver, in his </a:t>
            </a:r>
            <a:r>
              <a:rPr lang="en-US" altLang="en-US" sz="1600" dirty="0">
                <a:solidFill>
                  <a:srgbClr val="FF0000"/>
                </a:solidFill>
              </a:rPr>
              <a:t>July 1949.</a:t>
            </a:r>
          </a:p>
          <a:p>
            <a:pPr lvl="1" algn="just"/>
            <a:r>
              <a:rPr lang="en-US" altLang="en-US" sz="2000" dirty="0">
                <a:latin typeface="Comic Sans MS" charset="0"/>
              </a:rPr>
              <a:t>Georgetown experiment:</a:t>
            </a:r>
          </a:p>
          <a:p>
            <a:pPr lvl="2" algn="just"/>
            <a:r>
              <a:rPr lang="en-US" altLang="en-US" sz="1600" dirty="0"/>
              <a:t>The first work of translation was published in 1954 in the Georgetown experiment involving fully automatic translation of more than </a:t>
            </a:r>
            <a:r>
              <a:rPr lang="en-US" altLang="en-US" sz="1600" dirty="0">
                <a:solidFill>
                  <a:srgbClr val="FF0000"/>
                </a:solidFill>
              </a:rPr>
              <a:t>60 Russian sentences into English. </a:t>
            </a:r>
          </a:p>
          <a:p>
            <a:pPr lvl="2" algn="just"/>
            <a:r>
              <a:rPr lang="en-US" altLang="en-US" sz="1600" dirty="0"/>
              <a:t>The experiment was a </a:t>
            </a:r>
            <a:r>
              <a:rPr lang="en-US" altLang="en-US" sz="1600" dirty="0">
                <a:solidFill>
                  <a:srgbClr val="FF0000"/>
                </a:solidFill>
              </a:rPr>
              <a:t>great success </a:t>
            </a:r>
            <a:r>
              <a:rPr lang="en-US" altLang="en-US" sz="1600" dirty="0"/>
              <a:t>and the authors claimed that machine translation would be used in translations </a:t>
            </a:r>
            <a:r>
              <a:rPr lang="en-US" altLang="en-US" sz="1600" dirty="0">
                <a:solidFill>
                  <a:srgbClr val="FF0000"/>
                </a:solidFill>
              </a:rPr>
              <a:t>within three or five years. </a:t>
            </a:r>
          </a:p>
          <a:p>
            <a:pPr lvl="2" algn="just"/>
            <a:r>
              <a:rPr lang="en-US" altLang="en-US" sz="1600" dirty="0"/>
              <a:t>However, the real progress was very slow</a:t>
            </a:r>
          </a:p>
          <a:p>
            <a:pPr lvl="1" algn="just"/>
            <a:endParaRPr lang="en-US" altLang="en-US" sz="2000" dirty="0">
              <a:latin typeface="Comic Sans MS" charset="0"/>
            </a:endParaRPr>
          </a:p>
          <a:p>
            <a:pPr lvl="1" algn="just"/>
            <a:r>
              <a:rPr lang="en-US" altLang="en-US" sz="2000" dirty="0">
                <a:latin typeface="Comic Sans MS" charset="0"/>
              </a:rPr>
              <a:t>Ref:[</a:t>
            </a:r>
            <a:r>
              <a:rPr lang="en-US" altLang="en-US" sz="1600" dirty="0">
                <a:latin typeface="Comic Sans MS" charset="0"/>
                <a:hlinkClick r:id="rId2"/>
              </a:rPr>
              <a:t>http://www.thelanguagetranslation.com/machine-translation.html</a:t>
            </a:r>
            <a:r>
              <a:rPr lang="en-US" altLang="en-US" sz="2000" dirty="0">
                <a:latin typeface="Comic Sans MS" charset="0"/>
              </a:rPr>
              <a:t>]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1CE30DA-78D0-E54E-8DBF-9B50EF40FFF1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55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machine translation….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1966-- Cut off funding</a:t>
            </a:r>
          </a:p>
          <a:p>
            <a:pPr algn="just"/>
            <a:r>
              <a:rPr lang="en-US" altLang="en-US" sz="2800" dirty="0"/>
              <a:t>Reasons for giving off research in MT</a:t>
            </a:r>
          </a:p>
          <a:p>
            <a:pPr lvl="1" algn="just"/>
            <a:r>
              <a:rPr lang="en-US" altLang="en-US" sz="2000" dirty="0">
                <a:latin typeface="Comic Sans MS" charset="0"/>
              </a:rPr>
              <a:t>Expensive memory</a:t>
            </a:r>
          </a:p>
          <a:p>
            <a:pPr lvl="1" algn="just"/>
            <a:r>
              <a:rPr lang="en-US" altLang="en-US" sz="2000" dirty="0">
                <a:latin typeface="Comic Sans MS" charset="0"/>
              </a:rPr>
              <a:t>Low size of memory</a:t>
            </a:r>
          </a:p>
          <a:p>
            <a:pPr lvl="1" algn="just"/>
            <a:r>
              <a:rPr lang="en-US" altLang="en-US" sz="2000" dirty="0">
                <a:latin typeface="Comic Sans MS" charset="0"/>
              </a:rPr>
              <a:t>Slower processing speed of processor</a:t>
            </a:r>
          </a:p>
          <a:p>
            <a:pPr lvl="1" algn="just"/>
            <a:r>
              <a:rPr lang="en-US" altLang="en-US" sz="2000" dirty="0">
                <a:latin typeface="Comic Sans MS" charset="0"/>
              </a:rPr>
              <a:t>Low quality </a:t>
            </a:r>
            <a:r>
              <a:rPr lang="en-US" altLang="en-US" sz="2000" dirty="0" err="1">
                <a:latin typeface="Comic Sans MS" charset="0"/>
              </a:rPr>
              <a:t>softwares</a:t>
            </a:r>
            <a:r>
              <a:rPr lang="en-US" altLang="en-US" sz="2000" dirty="0">
                <a:latin typeface="Comic Sans MS" charset="0"/>
              </a:rPr>
              <a:t> to process natural language text</a:t>
            </a:r>
          </a:p>
          <a:p>
            <a:pPr lvl="1" algn="just"/>
            <a:r>
              <a:rPr lang="en-US" altLang="en-US" sz="2000" dirty="0">
                <a:latin typeface="Comic Sans MS" charset="0"/>
              </a:rPr>
              <a:t>Large amount of time needed to processes limited text</a:t>
            </a:r>
          </a:p>
          <a:p>
            <a:pPr algn="just"/>
            <a:r>
              <a:rPr lang="en-US" altLang="en-US" sz="2800" dirty="0"/>
              <a:t>Result</a:t>
            </a:r>
          </a:p>
          <a:p>
            <a:pPr lvl="1" algn="just"/>
            <a:r>
              <a:rPr lang="en-US" altLang="en-US" sz="2000" dirty="0">
                <a:latin typeface="Comic Sans MS" charset="0"/>
              </a:rPr>
              <a:t>Funding was stopped for further research on machine translation projects</a:t>
            </a:r>
          </a:p>
          <a:p>
            <a:pPr lvl="1" algn="just"/>
            <a:endParaRPr lang="en-US" altLang="en-US" sz="2000" dirty="0">
              <a:latin typeface="Comic Sans MS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BC3ABE6-52A8-0540-B0CE-27C6FE85D68A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9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/>
              <a:t>Types of MT</a:t>
            </a:r>
          </a:p>
          <a:p>
            <a:r>
              <a:rPr lang="en-US" altLang="en-US" dirty="0"/>
              <a:t>History of Machine Translation</a:t>
            </a:r>
          </a:p>
          <a:p>
            <a:r>
              <a:rPr lang="en-US" altLang="en-US" dirty="0"/>
              <a:t>Existing Machine Translation System</a:t>
            </a:r>
          </a:p>
          <a:p>
            <a:r>
              <a:rPr lang="en-US" altLang="en-US" dirty="0"/>
              <a:t>Approaches to MT</a:t>
            </a:r>
          </a:p>
          <a:p>
            <a:r>
              <a:rPr lang="en-US" altLang="en-US" dirty="0"/>
              <a:t>Translation Unit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185D8FF-46F0-EF4F-B935-6B1E39A5ACA2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machine translation....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000" dirty="0"/>
              <a:t>1970 and early 1980: Revival of machine translation</a:t>
            </a:r>
          </a:p>
          <a:p>
            <a:pPr lvl="1" algn="just"/>
            <a:r>
              <a:rPr lang="en-US" altLang="en-US" sz="1800" dirty="0">
                <a:latin typeface="Comic Sans MS" charset="0"/>
              </a:rPr>
              <a:t>Development of personal computer:</a:t>
            </a:r>
          </a:p>
          <a:p>
            <a:pPr lvl="2" algn="just"/>
            <a:r>
              <a:rPr lang="en-US" altLang="en-US" sz="1400" dirty="0"/>
              <a:t>However, starting in the </a:t>
            </a:r>
            <a:r>
              <a:rPr lang="en-US" altLang="en-US" sz="1400" dirty="0">
                <a:solidFill>
                  <a:srgbClr val="FF0000"/>
                </a:solidFill>
              </a:rPr>
              <a:t>late 1970s and beginning 1980s</a:t>
            </a:r>
            <a:r>
              <a:rPr lang="en-US" altLang="en-US" sz="1400" dirty="0"/>
              <a:t>, with the impact of </a:t>
            </a:r>
            <a:r>
              <a:rPr lang="en-US" altLang="en-US" sz="1400" dirty="0">
                <a:solidFill>
                  <a:srgbClr val="FF0000"/>
                </a:solidFill>
              </a:rPr>
              <a:t>personal computer </a:t>
            </a:r>
            <a:r>
              <a:rPr lang="en-US" altLang="en-US" sz="1400" dirty="0"/>
              <a:t>revolution, with the increase in computational power, more interest began to be shown in statistical models for machine translation. </a:t>
            </a:r>
          </a:p>
          <a:p>
            <a:pPr lvl="1" algn="just"/>
            <a:r>
              <a:rPr lang="en-US" altLang="en-US" sz="1800" dirty="0">
                <a:latin typeface="Comic Sans MS" charset="0"/>
              </a:rPr>
              <a:t>Large and less expensive memory and computers: </a:t>
            </a:r>
          </a:p>
          <a:p>
            <a:pPr lvl="2" algn="just"/>
            <a:r>
              <a:rPr lang="en-US" altLang="en-US" sz="1400" dirty="0"/>
              <a:t>There was growth in the use of machine translation as a result of the beginning of </a:t>
            </a:r>
            <a:r>
              <a:rPr lang="en-US" altLang="en-US" sz="1400" dirty="0">
                <a:solidFill>
                  <a:srgbClr val="FF0000"/>
                </a:solidFill>
              </a:rPr>
              <a:t>less expensive , large memory size and more powerful </a:t>
            </a:r>
            <a:r>
              <a:rPr lang="en-US" altLang="en-US" sz="1400" dirty="0"/>
              <a:t>computers. </a:t>
            </a:r>
          </a:p>
          <a:p>
            <a:pPr lvl="1" algn="just"/>
            <a:r>
              <a:rPr lang="en-US" altLang="en-US" sz="1800" dirty="0">
                <a:latin typeface="Comic Sans MS" charset="0"/>
              </a:rPr>
              <a:t>In 1970, the </a:t>
            </a:r>
            <a:r>
              <a:rPr lang="en-US" altLang="en-US" sz="1800" dirty="0" err="1">
                <a:solidFill>
                  <a:srgbClr val="FF0000"/>
                </a:solidFill>
                <a:latin typeface="Comic Sans MS" charset="0"/>
              </a:rPr>
              <a:t>Systran</a:t>
            </a:r>
            <a:r>
              <a:rPr lang="en-US" altLang="en-US" sz="1800" dirty="0">
                <a:solidFill>
                  <a:srgbClr val="FF0000"/>
                </a:solidFill>
                <a:latin typeface="Comic Sans MS" charset="0"/>
              </a:rPr>
              <a:t> system </a:t>
            </a:r>
            <a:r>
              <a:rPr lang="en-US" altLang="en-US" sz="1800" dirty="0">
                <a:latin typeface="Comic Sans MS" charset="0"/>
              </a:rPr>
              <a:t>was installed for the United States Air Force and subsequently in 1976 by the Commission of the European Communities</a:t>
            </a:r>
          </a:p>
          <a:p>
            <a:pPr lvl="1" algn="just"/>
            <a:r>
              <a:rPr lang="en-US" altLang="en-US" sz="1800" dirty="0">
                <a:latin typeface="Comic Sans MS" charset="0"/>
              </a:rPr>
              <a:t>The METEO System, was installed in Canada in 1977 to translate weather forecasts from English to French</a:t>
            </a:r>
          </a:p>
          <a:p>
            <a:pPr algn="just"/>
            <a:endParaRPr lang="en-US" altLang="en-US" sz="2000" dirty="0"/>
          </a:p>
          <a:p>
            <a:pPr algn="just"/>
            <a:r>
              <a:rPr lang="en-US" altLang="en-US" sz="2000" dirty="0"/>
              <a:t>Ref: [</a:t>
            </a:r>
            <a:r>
              <a:rPr lang="en-US" altLang="en-US" sz="1800" dirty="0">
                <a:hlinkClick r:id="rId2"/>
              </a:rPr>
              <a:t>http://www.thelanguagetranslation.com/machine-translation.html</a:t>
            </a:r>
            <a:r>
              <a:rPr lang="en-US" altLang="en-US" sz="1800" dirty="0"/>
              <a:t>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4BA8F1A-A407-734F-8D7E-261BE39A5D2B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471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machine translation....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1980s</a:t>
            </a:r>
          </a:p>
          <a:p>
            <a:pPr lvl="1" algn="just"/>
            <a:r>
              <a:rPr lang="en-US" altLang="en-US" sz="2400" dirty="0">
                <a:latin typeface="Comic Sans MS" charset="0"/>
              </a:rPr>
              <a:t>Research during the 1980s typically relied on translation through some variety of </a:t>
            </a:r>
            <a:r>
              <a:rPr lang="en-US" altLang="en-US" sz="2400" dirty="0">
                <a:solidFill>
                  <a:srgbClr val="FF0000"/>
                </a:solidFill>
                <a:latin typeface="Comic Sans MS" charset="0"/>
              </a:rPr>
              <a:t>intermediary linguistic representation involving morphological, syntactic, and semantic analysis.</a:t>
            </a:r>
          </a:p>
          <a:p>
            <a:pPr lvl="1" algn="just"/>
            <a:r>
              <a:rPr lang="en-US" altLang="en-US" sz="2400" dirty="0">
                <a:latin typeface="Comic Sans MS" charset="0"/>
              </a:rPr>
              <a:t>Statistical Machine Translation (SMT) approach was introduced by IBM</a:t>
            </a:r>
          </a:p>
          <a:p>
            <a:pPr lvl="1" algn="just"/>
            <a:r>
              <a:rPr lang="en-US" altLang="en-US" sz="2400" dirty="0">
                <a:latin typeface="Comic Sans MS" charset="0"/>
              </a:rPr>
              <a:t>Example-based Machine Translation (EBMT) approach was introduces by Makoto Nagao.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372D08B-7AA5-A246-91CF-2B2F3C30BFC5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73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machine translation....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Early 1990s</a:t>
            </a:r>
          </a:p>
          <a:p>
            <a:pPr lvl="1" algn="just"/>
            <a:r>
              <a:rPr lang="en-US" altLang="en-US" sz="2400" dirty="0">
                <a:latin typeface="Comic Sans MS" charset="0"/>
              </a:rPr>
              <a:t>Speech translation</a:t>
            </a:r>
          </a:p>
          <a:p>
            <a:pPr lvl="2" algn="just"/>
            <a:r>
              <a:rPr lang="en-US" altLang="en-US" sz="2000" dirty="0"/>
              <a:t>During the 1990s, research began into speech translation after the successes in speech recognition and speech synthesis</a:t>
            </a:r>
          </a:p>
          <a:p>
            <a:pPr lvl="1"/>
            <a:r>
              <a:rPr lang="en-US" altLang="en-US" sz="2400" dirty="0">
                <a:latin typeface="Comic Sans MS" charset="0"/>
              </a:rPr>
              <a:t>Online translation systems</a:t>
            </a:r>
          </a:p>
          <a:p>
            <a:pPr lvl="2" algn="just"/>
            <a:r>
              <a:rPr lang="en-US" altLang="en-US" sz="2000" dirty="0"/>
              <a:t>With the 1990s, the importance of machine translation further increased and the use of "</a:t>
            </a:r>
            <a:r>
              <a:rPr lang="en-US" altLang="en-US" sz="2000" dirty="0">
                <a:solidFill>
                  <a:srgbClr val="FF0000"/>
                </a:solidFill>
              </a:rPr>
              <a:t>translation engines</a:t>
            </a:r>
            <a:r>
              <a:rPr lang="en-US" altLang="en-US" sz="2000" dirty="0"/>
              <a:t>" on the Internet to allow for translation of </a:t>
            </a:r>
            <a:r>
              <a:rPr lang="en-US" altLang="en-US" sz="2000" dirty="0">
                <a:solidFill>
                  <a:srgbClr val="FF0000"/>
                </a:solidFill>
              </a:rPr>
              <a:t>websites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FF0000"/>
                </a:solidFill>
              </a:rPr>
              <a:t>email</a:t>
            </a:r>
            <a:r>
              <a:rPr lang="en-US" altLang="en-US" sz="2000" dirty="0"/>
              <a:t> languages started </a:t>
            </a:r>
          </a:p>
          <a:p>
            <a:pPr lvl="1" algn="just"/>
            <a:r>
              <a:rPr lang="en-US" altLang="en-US" sz="2000" dirty="0">
                <a:latin typeface="Comic Sans MS" charset="0"/>
              </a:rPr>
              <a:t>Ref: </a:t>
            </a:r>
            <a:r>
              <a:rPr lang="en-US" altLang="en-US" sz="1800" dirty="0">
                <a:latin typeface="Comic Sans MS" charset="0"/>
              </a:rPr>
              <a:t>[</a:t>
            </a:r>
            <a:r>
              <a:rPr lang="en-US" altLang="en-US" sz="1600" dirty="0">
                <a:latin typeface="Comic Sans MS" charset="0"/>
                <a:hlinkClick r:id="rId2"/>
              </a:rPr>
              <a:t>http://www.thelanguagetranslation.com/machine-translation.html</a:t>
            </a:r>
            <a:r>
              <a:rPr lang="en-US" altLang="en-US" sz="1600" dirty="0">
                <a:latin typeface="Comic Sans MS" charset="0"/>
              </a:rPr>
              <a:t>]</a:t>
            </a:r>
          </a:p>
          <a:p>
            <a:pPr lvl="1" algn="just"/>
            <a:endParaRPr lang="en-US" altLang="en-US" sz="2400" dirty="0">
              <a:latin typeface="Comic Sans MS" charset="0"/>
            </a:endParaRPr>
          </a:p>
          <a:p>
            <a:pPr lvl="1" algn="just"/>
            <a:endParaRPr lang="en-US" altLang="en-US" dirty="0">
              <a:latin typeface="Comic Sans MS" charset="0"/>
            </a:endParaRPr>
          </a:p>
          <a:p>
            <a:pPr algn="just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C40B66B-17E4-7F4B-BE9B-41F2DB21A313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846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machine translation....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Examples of online translation systems</a:t>
            </a:r>
          </a:p>
          <a:p>
            <a:pPr lvl="1" algn="just"/>
            <a:r>
              <a:rPr lang="en-US" altLang="en-US" sz="2400" dirty="0">
                <a:latin typeface="Comic Sans MS" charset="0"/>
              </a:rPr>
              <a:t>SYSTRAN </a:t>
            </a:r>
          </a:p>
          <a:p>
            <a:pPr lvl="2" algn="just"/>
            <a:r>
              <a:rPr lang="en-US" altLang="en-US" sz="2000" dirty="0">
                <a:hlinkClick r:id="rId2"/>
              </a:rPr>
              <a:t>http://www.systranet.com/translate</a:t>
            </a:r>
            <a:endParaRPr lang="en-US" altLang="en-US" sz="2000" dirty="0"/>
          </a:p>
          <a:p>
            <a:pPr lvl="1" algn="just"/>
            <a:r>
              <a:rPr lang="en-US" altLang="en-US" sz="2400" dirty="0">
                <a:latin typeface="Comic Sans MS" charset="0"/>
              </a:rPr>
              <a:t>Google translate </a:t>
            </a:r>
          </a:p>
          <a:p>
            <a:pPr lvl="2" algn="just"/>
            <a:r>
              <a:rPr lang="en-US" altLang="en-US" sz="2000" i="1" dirty="0">
                <a:hlinkClick r:id="rId3"/>
              </a:rPr>
              <a:t>http://www.translate.google.com</a:t>
            </a:r>
            <a:endParaRPr lang="en-US" altLang="en-US" sz="2000" i="1" dirty="0"/>
          </a:p>
          <a:p>
            <a:pPr lvl="1" algn="just"/>
            <a:r>
              <a:rPr lang="en-US" altLang="en-US" sz="2400" dirty="0">
                <a:latin typeface="Comic Sans MS" charset="0"/>
              </a:rPr>
              <a:t>AltaVista's </a:t>
            </a:r>
            <a:r>
              <a:rPr lang="en-US" altLang="en-US" sz="2400" dirty="0" err="1">
                <a:latin typeface="Comic Sans MS" charset="0"/>
              </a:rPr>
              <a:t>Babelfish</a:t>
            </a:r>
            <a:endParaRPr lang="en-US" altLang="en-US" sz="2400" dirty="0">
              <a:latin typeface="Comic Sans MS" charset="0"/>
            </a:endParaRPr>
          </a:p>
          <a:p>
            <a:pPr lvl="2" algn="just"/>
            <a:r>
              <a:rPr lang="en-US" altLang="en-US" sz="2000" dirty="0">
                <a:hlinkClick r:id="rId4"/>
              </a:rPr>
              <a:t>http://babelfish.yahoo.com/</a:t>
            </a:r>
            <a:endParaRPr lang="en-US" altLang="en-US" sz="2000" dirty="0"/>
          </a:p>
          <a:p>
            <a:pPr lvl="1" algn="just"/>
            <a:r>
              <a:rPr lang="en-US" altLang="en-US" dirty="0">
                <a:latin typeface="Comic Sans MS" charset="0"/>
              </a:rPr>
              <a:t>Microsoft translator</a:t>
            </a:r>
          </a:p>
          <a:p>
            <a:pPr lvl="2" algn="just"/>
            <a:r>
              <a:rPr lang="en-US" altLang="en-US" sz="2000" dirty="0">
                <a:hlinkClick r:id="rId5"/>
              </a:rPr>
              <a:t>http://www.microsofttranslator.com/</a:t>
            </a:r>
            <a:endParaRPr lang="en-US" altLang="en-US" sz="2000" dirty="0"/>
          </a:p>
          <a:p>
            <a:pPr lvl="2" algn="just"/>
            <a:endParaRPr lang="en-US" altLang="en-US" dirty="0"/>
          </a:p>
          <a:p>
            <a:pPr lvl="2" algn="just"/>
            <a:endParaRPr lang="en-US" altLang="en-US" sz="2000" dirty="0"/>
          </a:p>
          <a:p>
            <a:pPr algn="just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9F9F3BD-4FE3-844A-AEF0-BD5D0D8C4A13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76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machine translation….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r>
              <a:rPr lang="en-US" altLang="en-US" sz="2800" dirty="0"/>
              <a:t>Recent research: beyond 1990s</a:t>
            </a:r>
          </a:p>
          <a:p>
            <a:pPr lvl="1"/>
            <a:r>
              <a:rPr lang="en-US" altLang="en-US" sz="2400" dirty="0">
                <a:latin typeface="Comic Sans MS" charset="0"/>
              </a:rPr>
              <a:t>Work is continued in:</a:t>
            </a:r>
            <a:endParaRPr lang="en-US" altLang="en-US" dirty="0">
              <a:latin typeface="Comic Sans MS" charset="0"/>
            </a:endParaRPr>
          </a:p>
          <a:p>
            <a:pPr lvl="2" algn="just"/>
            <a:r>
              <a:rPr lang="en-US" altLang="en-US" sz="1800" b="0" dirty="0"/>
              <a:t>statistical machine translation </a:t>
            </a:r>
          </a:p>
          <a:p>
            <a:pPr lvl="2" algn="just"/>
            <a:r>
              <a:rPr lang="en-US" altLang="en-US" sz="1800" b="0" dirty="0"/>
              <a:t>example-based machine translation</a:t>
            </a:r>
          </a:p>
          <a:p>
            <a:pPr lvl="2" algn="just"/>
            <a:r>
              <a:rPr lang="en-US" altLang="en-US" sz="1800" b="0" dirty="0"/>
              <a:t>speech translation </a:t>
            </a:r>
          </a:p>
          <a:p>
            <a:pPr lvl="2" algn="just"/>
            <a:r>
              <a:rPr lang="en-US" altLang="en-US" sz="1800" b="0" dirty="0"/>
              <a:t>research has focused on moving from specific-domain systems to generic-domain translation systems</a:t>
            </a:r>
          </a:p>
          <a:p>
            <a:pPr lvl="2" algn="just"/>
            <a:r>
              <a:rPr lang="en-US" altLang="en-US" sz="1800" b="0" dirty="0"/>
              <a:t>In the United States (STR-DUST) solutions for automatically translating Parliamentary speeches and broadcast news have been developed</a:t>
            </a:r>
          </a:p>
          <a:p>
            <a:pPr lvl="2" algn="just"/>
            <a:r>
              <a:rPr lang="en-US" altLang="en-US" sz="1800" b="0" dirty="0"/>
              <a:t>More recently, the French-German project </a:t>
            </a:r>
            <a:r>
              <a:rPr lang="en-US" altLang="en-US" sz="1800" b="0" dirty="0">
                <a:hlinkClick r:id="rId2" action="ppaction://hlinkfile" tooltip="Quaero"/>
              </a:rPr>
              <a:t>Quaero</a:t>
            </a:r>
            <a:r>
              <a:rPr lang="en-US" altLang="en-US" sz="1800" b="0" dirty="0"/>
              <a:t> investigates possibilities to make use of machine translations for a multi-lingual internet. The project seeks to translate not only webpages, but also videos and audio files found on the internet</a:t>
            </a:r>
          </a:p>
          <a:p>
            <a:pPr algn="just"/>
            <a:r>
              <a:rPr lang="en-US" altLang="en-US" sz="2600" dirty="0"/>
              <a:t>Ref [</a:t>
            </a:r>
            <a:r>
              <a:rPr lang="en-US" altLang="en-US" sz="2000" dirty="0"/>
              <a:t>http://</a:t>
            </a:r>
            <a:r>
              <a:rPr lang="en-US" altLang="en-US" sz="2000" dirty="0" err="1"/>
              <a:t>en.wikipedia.org</a:t>
            </a:r>
            <a:r>
              <a:rPr lang="en-US" altLang="en-US" sz="2000" dirty="0"/>
              <a:t>/wiki/</a:t>
            </a:r>
            <a:r>
              <a:rPr lang="en-US" altLang="en-US" sz="2000" dirty="0" err="1"/>
              <a:t>History_of_machine_translation</a:t>
            </a:r>
            <a:r>
              <a:rPr lang="en-US" altLang="en-US" sz="2600" dirty="0"/>
              <a:t>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0E7F545-20FB-644F-BA42-F74657A07183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11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machine translation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>
                <a:solidFill>
                  <a:schemeClr val="tx1"/>
                </a:solidFill>
                <a:latin typeface="Baskerville Old Face" charset="0"/>
              </a:rPr>
              <a:t>Provides</a:t>
            </a:r>
            <a:r>
              <a:rPr lang="en-US" altLang="en-US" sz="2400" dirty="0">
                <a:solidFill>
                  <a:schemeClr val="bg2"/>
                </a:solidFill>
                <a:latin typeface="Baskerville Old Face" charset="0"/>
              </a:rPr>
              <a:t> Cheap</a:t>
            </a:r>
            <a:r>
              <a:rPr lang="en-US" altLang="en-US" sz="2400" dirty="0">
                <a:solidFill>
                  <a:schemeClr val="tx1"/>
                </a:solidFill>
                <a:latin typeface="Baskerville Old Face" charset="0"/>
              </a:rPr>
              <a:t>, universal access to world’s </a:t>
            </a:r>
            <a:r>
              <a:rPr lang="en-US" altLang="en-US" sz="2400" dirty="0">
                <a:solidFill>
                  <a:schemeClr val="bg2"/>
                </a:solidFill>
                <a:latin typeface="Baskerville Old Face" charset="0"/>
              </a:rPr>
              <a:t>online</a:t>
            </a:r>
            <a:r>
              <a:rPr lang="en-US" altLang="en-US" sz="2400" dirty="0">
                <a:solidFill>
                  <a:schemeClr val="tx1"/>
                </a:solidFill>
                <a:latin typeface="Baskerville Old Face" charset="0"/>
              </a:rPr>
              <a:t> information regardless of original language.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Baskerville Old Face" charset="0"/>
              </a:rPr>
              <a:t>Used in education, politics, business, trade, cultural study and media.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Baskerville Old Face" charset="0"/>
              </a:rPr>
              <a:t>A combination of </a:t>
            </a:r>
            <a:r>
              <a:rPr lang="en-US" altLang="en-US" sz="2400" dirty="0" err="1">
                <a:solidFill>
                  <a:schemeClr val="tx1"/>
                </a:solidFill>
                <a:latin typeface="Baskerville Old Face" charset="0"/>
              </a:rPr>
              <a:t>text+speech</a:t>
            </a:r>
            <a:r>
              <a:rPr lang="en-US" altLang="en-US" sz="2400" dirty="0">
                <a:solidFill>
                  <a:schemeClr val="tx1"/>
                </a:solidFill>
                <a:latin typeface="Baskerville Old Face" charset="0"/>
              </a:rPr>
              <a:t> translation enables: </a:t>
            </a:r>
          </a:p>
          <a:p>
            <a:pPr lvl="1" algn="just"/>
            <a:r>
              <a:rPr lang="en-US" altLang="en-US" sz="2000" dirty="0">
                <a:latin typeface="Baskerville Old Face" charset="0"/>
              </a:rPr>
              <a:t>Two persons, that do not know each other language, to talk to each other on the telephone</a:t>
            </a:r>
          </a:p>
          <a:p>
            <a:pPr lvl="1" algn="just"/>
            <a:r>
              <a:rPr lang="en-US" altLang="en-US" sz="2000" dirty="0">
                <a:latin typeface="Baskerville Old Face" charset="0"/>
              </a:rPr>
              <a:t>Participants in a conferences, debates and discussion forum in international organization such as UNO, ECO </a:t>
            </a:r>
            <a:r>
              <a:rPr lang="en-US" altLang="en-US" sz="2000" dirty="0" err="1">
                <a:latin typeface="Baskerville Old Face" charset="0"/>
              </a:rPr>
              <a:t>etc</a:t>
            </a:r>
            <a:r>
              <a:rPr lang="en-US" altLang="en-US" sz="2000" dirty="0">
                <a:latin typeface="Baskerville Old Face" charset="0"/>
              </a:rPr>
              <a:t> to talk to each other.</a:t>
            </a:r>
          </a:p>
          <a:p>
            <a:pPr lvl="1" algn="just"/>
            <a:r>
              <a:rPr lang="en-US" altLang="en-US" sz="2000" dirty="0">
                <a:latin typeface="Baskerville Old Face" charset="0"/>
              </a:rPr>
              <a:t>The translation of films in film industry to other languages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Baskerville Old Face" charset="0"/>
              </a:rPr>
              <a:t>To translate a spoken or written language to the signed language of deaf people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8F8E69-BAEC-6D41-AC0B-25D89749529B}" type="slidenum">
              <a:rPr lang="en-US" altLang="en-US">
                <a:latin typeface="Arial Black" charset="0"/>
              </a:rPr>
              <a:pPr/>
              <a:t>25</a:t>
            </a:fld>
            <a:endParaRPr lang="en-US" altLang="en-US">
              <a:latin typeface="Arial Black" charset="0"/>
            </a:endParaRPr>
          </a:p>
        </p:txBody>
      </p:sp>
      <p:sp>
        <p:nvSpPr>
          <p:cNvPr id="49158" name="Date Placeholder 5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FF4FBA-9A5A-D542-A903-3801646CFA3F}" type="datetime3">
              <a:rPr lang="en-US" altLang="en-US" smtClean="0">
                <a:solidFill>
                  <a:schemeClr val="bg2"/>
                </a:solidFill>
                <a:latin typeface="Comic Sans MS" charset="0"/>
              </a:rPr>
              <a:t>2 October 2023</a:t>
            </a:fld>
            <a:endParaRPr lang="en-US" altLang="en-US">
              <a:solidFill>
                <a:schemeClr val="bg2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76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in machine translation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/>
              <a:t>Bilingual or multilingual dictionary design</a:t>
            </a:r>
          </a:p>
          <a:p>
            <a:pPr algn="just"/>
            <a:r>
              <a:rPr lang="en-US" altLang="en-US" sz="2400" dirty="0"/>
              <a:t>Poly-semantic words of the source language</a:t>
            </a:r>
          </a:p>
          <a:p>
            <a:pPr algn="just"/>
            <a:r>
              <a:rPr lang="en-US" altLang="en-US" sz="2400" dirty="0"/>
              <a:t>Problem of idiosyncrasies: no relevant word in target language</a:t>
            </a:r>
          </a:p>
          <a:p>
            <a:pPr algn="just"/>
            <a:r>
              <a:rPr lang="en-US" altLang="en-US" sz="2400" dirty="0"/>
              <a:t>Order of words of the source and target language</a:t>
            </a:r>
          </a:p>
          <a:p>
            <a:pPr algn="just"/>
            <a:r>
              <a:rPr lang="en-US" altLang="en-US" sz="2400" dirty="0"/>
              <a:t>No one-to-one correspondence between the words of the source and target language</a:t>
            </a:r>
          </a:p>
          <a:p>
            <a:pPr algn="just"/>
            <a:endParaRPr lang="en-US" altLang="en-US" sz="2400" dirty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F0CC9A-725B-0242-BC18-B1DBA7D652C4}" type="slidenum">
              <a:rPr lang="en-US" altLang="en-US">
                <a:latin typeface="Arial Black" charset="0"/>
              </a:rPr>
              <a:pPr/>
              <a:t>26</a:t>
            </a:fld>
            <a:endParaRPr lang="en-US" altLang="en-US">
              <a:latin typeface="Arial Black" charset="0"/>
            </a:endParaRPr>
          </a:p>
        </p:txBody>
      </p:sp>
      <p:sp>
        <p:nvSpPr>
          <p:cNvPr id="50182" name="Date Placeholder 5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A0C2F9-D26B-FC4B-A791-C99446AEE686}" type="datetime3">
              <a:rPr lang="en-US" altLang="en-US" smtClean="0">
                <a:solidFill>
                  <a:schemeClr val="bg2"/>
                </a:solidFill>
                <a:latin typeface="Comic Sans MS" charset="0"/>
              </a:rPr>
              <a:t>2 October 2023</a:t>
            </a:fld>
            <a:endParaRPr lang="en-US" altLang="en-US">
              <a:solidFill>
                <a:schemeClr val="bg2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0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Existing Machine Translation System</a:t>
            </a:r>
          </a:p>
        </p:txBody>
      </p:sp>
    </p:spTree>
    <p:extLst>
      <p:ext uri="{BB962C8B-B14F-4D97-AF65-F5344CB8AC3E}">
        <p14:creationId xmlns:p14="http://schemas.microsoft.com/office/powerpoint/2010/main" val="166941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39825"/>
          </a:xfrm>
        </p:spPr>
        <p:txBody>
          <a:bodyPr/>
          <a:lstStyle/>
          <a:p>
            <a:r>
              <a:rPr lang="en-US" altLang="en-US"/>
              <a:t>GETA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r>
              <a:rPr lang="en-US" altLang="en-US" dirty="0"/>
              <a:t>Group study for automatic translation”.</a:t>
            </a:r>
          </a:p>
          <a:p>
            <a:r>
              <a:rPr lang="en-US" altLang="en-US" dirty="0"/>
              <a:t>Initial name was CITA</a:t>
            </a:r>
          </a:p>
          <a:p>
            <a:r>
              <a:rPr lang="en-US" altLang="en-US" dirty="0"/>
              <a:t>It was developed in 1959 at CNRS (Centre national de la </a:t>
            </a:r>
            <a:r>
              <a:rPr lang="en-US" altLang="en-US" dirty="0" err="1"/>
              <a:t>recherche</a:t>
            </a:r>
            <a:r>
              <a:rPr lang="en-US" altLang="en-US" dirty="0"/>
              <a:t> </a:t>
            </a:r>
            <a:r>
              <a:rPr lang="en-US" altLang="en-US" dirty="0" err="1"/>
              <a:t>scientifique</a:t>
            </a:r>
            <a:r>
              <a:rPr lang="en-US" altLang="en-US" dirty="0"/>
              <a:t>) France</a:t>
            </a:r>
          </a:p>
          <a:p>
            <a:r>
              <a:rPr lang="en-US" altLang="en-US" dirty="0"/>
              <a:t>Initial objective of this was to translate the space messages of Russian into French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A65DBF9-1469-E14E-8ADF-0268B9DE11F3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GETA (</a:t>
            </a:r>
            <a:r>
              <a:rPr lang="en-US" dirty="0">
                <a:latin typeface="+mn-lt"/>
              </a:rPr>
              <a:t>Cont..)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97363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/>
              <a:t>The translation process in GETA consist of three main stages</a:t>
            </a:r>
          </a:p>
          <a:p>
            <a:r>
              <a:rPr lang="en-US" altLang="en-US"/>
              <a:t>Analysis</a:t>
            </a:r>
          </a:p>
          <a:p>
            <a:r>
              <a:rPr lang="en-US" altLang="en-US"/>
              <a:t>Transfer</a:t>
            </a:r>
          </a:p>
          <a:p>
            <a:r>
              <a:rPr lang="en-US" altLang="en-US"/>
              <a:t>Generation</a:t>
            </a:r>
          </a:p>
          <a:p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1902432-47FC-F944-82D6-7F334B35871A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Introduction to Machine Translation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EUROTRA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Initiated in 1978 by European Community  R&amp;D program in MT 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The EUROTRA project is the machine translation program of the European Community 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The objective of this project is the creation of a small multilingual system</a:t>
            </a: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D0BC455-A129-3644-B525-74A4D844D3FB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EUROTRA (Cont...)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Operated in a limited subject field and for a limited no. of text types </a:t>
            </a:r>
          </a:p>
          <a:p>
            <a:pPr algn="just"/>
            <a:r>
              <a:rPr lang="en-US" altLang="en-US" dirty="0"/>
              <a:t>Served as a basis for industrial development</a:t>
            </a:r>
          </a:p>
          <a:p>
            <a:pPr algn="just"/>
            <a:r>
              <a:rPr lang="en-US" altLang="en-US" dirty="0"/>
              <a:t>Consist of three main phases i.e. analysis, transfer and generation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B3EFF4B-33C8-B84B-8ED5-92937AB0444E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DLT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algn="just"/>
            <a:r>
              <a:rPr lang="en-US" altLang="en-US" dirty="0"/>
              <a:t>Distributed language translation</a:t>
            </a:r>
          </a:p>
          <a:p>
            <a:pPr algn="just"/>
            <a:r>
              <a:rPr lang="en-US" altLang="en-US" dirty="0"/>
              <a:t>Is a Dutch MT system</a:t>
            </a:r>
          </a:p>
          <a:p>
            <a:pPr algn="just"/>
            <a:r>
              <a:rPr lang="en-US" altLang="en-US" dirty="0"/>
              <a:t>It was initiated by a Dutch engineer </a:t>
            </a:r>
            <a:r>
              <a:rPr lang="en-US" altLang="en-US" dirty="0" err="1"/>
              <a:t>Toon</a:t>
            </a:r>
            <a:r>
              <a:rPr lang="en-US" altLang="en-US" dirty="0"/>
              <a:t> </a:t>
            </a:r>
            <a:r>
              <a:rPr lang="en-US" altLang="en-US" dirty="0" err="1"/>
              <a:t>Witkam</a:t>
            </a:r>
            <a:r>
              <a:rPr lang="en-US" altLang="en-US" dirty="0"/>
              <a:t> in 1979</a:t>
            </a:r>
          </a:p>
          <a:p>
            <a:pPr algn="just"/>
            <a:r>
              <a:rPr lang="en-US" altLang="en-US" dirty="0"/>
              <a:t>Consist of two main phases i.e.</a:t>
            </a:r>
          </a:p>
          <a:p>
            <a:pPr lvl="1" algn="just"/>
            <a:r>
              <a:rPr lang="en-US" altLang="en-US" dirty="0">
                <a:latin typeface="Comic Sans MS" charset="0"/>
              </a:rPr>
              <a:t>Analysis and </a:t>
            </a:r>
          </a:p>
          <a:p>
            <a:pPr lvl="1" algn="just"/>
            <a:r>
              <a:rPr lang="en-US" altLang="en-US" dirty="0">
                <a:latin typeface="Comic Sans MS" charset="0"/>
              </a:rPr>
              <a:t>Generation</a:t>
            </a:r>
          </a:p>
          <a:p>
            <a:pPr algn="just">
              <a:buFont typeface="Wingdings" charset="2"/>
              <a:buNone/>
            </a:pPr>
            <a:endParaRPr lang="en-US" altLang="en-US" dirty="0"/>
          </a:p>
          <a:p>
            <a:pPr algn="just"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0E270B2-7F9B-E04C-A361-8CA100F50447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altLang="en-US"/>
              <a:t>DLT (Cont...)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This system use interlingua approach</a:t>
            </a:r>
          </a:p>
          <a:p>
            <a:endParaRPr lang="en-US" altLang="en-US" dirty="0"/>
          </a:p>
          <a:p>
            <a:r>
              <a:rPr lang="en-US" altLang="en-US" dirty="0"/>
              <a:t>Translate text from English into French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60640B1-6289-2B4B-B52D-CD592B03BB7E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SUSY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This MT system was developed in the University of Saar (West Germany)</a:t>
            </a:r>
          </a:p>
          <a:p>
            <a:pPr algn="just"/>
            <a:r>
              <a:rPr lang="en-US" altLang="en-US"/>
              <a:t>Based on the principles of multilinguality</a:t>
            </a:r>
          </a:p>
          <a:p>
            <a:pPr algn="just"/>
            <a:r>
              <a:rPr lang="en-US" altLang="en-US"/>
              <a:t>Initially work began on Russian and German languages</a:t>
            </a:r>
          </a:p>
          <a:p>
            <a:pPr algn="just">
              <a:buFont typeface="Wingdings" charset="2"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D6DDD13-4A9A-5946-A44E-2314BE9203D9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SUSY (Cont...)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The  system consist of three major components </a:t>
            </a:r>
          </a:p>
          <a:p>
            <a:pPr lvl="1" algn="just"/>
            <a:r>
              <a:rPr lang="en-US" altLang="en-US">
                <a:latin typeface="Comic Sans MS" charset="0"/>
              </a:rPr>
              <a:t>Analysis </a:t>
            </a:r>
          </a:p>
          <a:p>
            <a:pPr lvl="1" algn="just"/>
            <a:r>
              <a:rPr lang="en-US" altLang="en-US">
                <a:latin typeface="Comic Sans MS" charset="0"/>
              </a:rPr>
              <a:t>Transfer and </a:t>
            </a:r>
          </a:p>
          <a:p>
            <a:pPr lvl="1" algn="just"/>
            <a:r>
              <a:rPr lang="en-US" altLang="en-US">
                <a:latin typeface="Comic Sans MS" charset="0"/>
              </a:rPr>
              <a:t>Generation </a:t>
            </a:r>
          </a:p>
          <a:p>
            <a:pPr algn="just"/>
            <a:r>
              <a:rPr lang="en-US" altLang="en-US"/>
              <a:t>Nowadays, SUSY is called STS </a:t>
            </a:r>
          </a:p>
          <a:p>
            <a:pPr algn="just"/>
            <a:r>
              <a:rPr lang="en-US" altLang="en-US"/>
              <a:t>Use for computer-aided translation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B572B79-6355-144E-B660-B9E2EACC8768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6413"/>
            <a:ext cx="8229600" cy="941387"/>
          </a:xfrm>
        </p:spPr>
        <p:txBody>
          <a:bodyPr/>
          <a:lstStyle/>
          <a:p>
            <a:r>
              <a:rPr lang="en-US" altLang="en-US"/>
              <a:t>SYSTRAN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Developed in 1960s by Peter </a:t>
            </a:r>
            <a:r>
              <a:rPr lang="en-US" altLang="en-US" dirty="0" err="1"/>
              <a:t>Toma</a:t>
            </a:r>
            <a:endParaRPr lang="en-US" altLang="en-US" dirty="0"/>
          </a:p>
          <a:p>
            <a:r>
              <a:rPr lang="en-US" altLang="en-US" dirty="0"/>
              <a:t>English into French and Italian</a:t>
            </a:r>
          </a:p>
          <a:p>
            <a:r>
              <a:rPr lang="en-US" altLang="en-US" dirty="0"/>
              <a:t>It was first used by U.S. Air Force</a:t>
            </a:r>
          </a:p>
          <a:p>
            <a:r>
              <a:rPr lang="en-US" altLang="en-US" dirty="0"/>
              <a:t>1988 it was working for 12 languages</a:t>
            </a:r>
          </a:p>
          <a:p>
            <a:pPr algn="just"/>
            <a:r>
              <a:rPr lang="en-US" altLang="en-US" dirty="0"/>
              <a:t>This system is “hybrid ‘direct transfer’ system” </a:t>
            </a:r>
          </a:p>
          <a:p>
            <a:pPr algn="just"/>
            <a:r>
              <a:rPr lang="en-US" altLang="en-US" dirty="0"/>
              <a:t>Means the system uses partly transfer strategy and partly direct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B9BF911-918C-4A4A-AE52-3D63112749FD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BABEL-Research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It is a group of researchers in the University of Brussels, Belgium</a:t>
            </a:r>
          </a:p>
          <a:p>
            <a:pPr algn="just"/>
            <a:r>
              <a:rPr lang="en-US" altLang="en-US" sz="2800" dirty="0"/>
              <a:t>Funded by UNISYS</a:t>
            </a:r>
          </a:p>
          <a:p>
            <a:pPr algn="just"/>
            <a:r>
              <a:rPr lang="en-US" altLang="en-US" sz="2800" dirty="0"/>
              <a:t>Translation of technical manual from one language into another</a:t>
            </a:r>
          </a:p>
          <a:p>
            <a:pPr algn="just"/>
            <a:r>
              <a:rPr lang="en-US" altLang="en-US" sz="2800" dirty="0"/>
              <a:t>The  languages involve are English, French, Dutch and German</a:t>
            </a:r>
          </a:p>
          <a:p>
            <a:pPr algn="just"/>
            <a:r>
              <a:rPr lang="en-US" altLang="en-US" sz="2800" dirty="0"/>
              <a:t>Transfer architecture is used</a:t>
            </a:r>
          </a:p>
          <a:p>
            <a:pPr algn="just"/>
            <a:r>
              <a:rPr lang="en-US" altLang="en-US" sz="2800" dirty="0"/>
              <a:t>The programming language use is Pascal</a:t>
            </a:r>
          </a:p>
          <a:p>
            <a:pPr algn="just"/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0D28F98-CF15-D642-8E5F-49D2955FEC51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SYSTRAN system</a:t>
            </a:r>
          </a:p>
        </p:txBody>
      </p:sp>
      <p:pic>
        <p:nvPicPr>
          <p:cNvPr id="4096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7175" y="1600200"/>
            <a:ext cx="6089650" cy="4572000"/>
          </a:xfrm>
          <a:noFill/>
        </p:spPr>
      </p:pic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2819400" y="6324600"/>
            <a:ext cx="369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http://www.systranet.com/translate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B1582F3-5694-2A4C-B7B6-D93D82AC383C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556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Google translate system</a:t>
            </a:r>
          </a:p>
        </p:txBody>
      </p:sp>
      <p:pic>
        <p:nvPicPr>
          <p:cNvPr id="419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350" y="2209800"/>
            <a:ext cx="8886825" cy="2601913"/>
          </a:xfrm>
          <a:noFill/>
        </p:spPr>
      </p:pic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048000" y="5410200"/>
            <a:ext cx="339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https://translate.google.com.pk/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69478C9-A099-CF4D-8957-FF1EF601D11D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10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dirty="0"/>
              <a:t>The process of transforming natural language text from one language (source language) into a meaningfully equivalent text in the second language (target language) is called translation.</a:t>
            </a:r>
          </a:p>
          <a:p>
            <a:pPr lvl="1" algn="just">
              <a:buFont typeface="Wingdings" pitchFamily="2" charset="2"/>
              <a:buChar char="v"/>
              <a:defRPr/>
            </a:pPr>
            <a:r>
              <a:rPr lang="en-US" dirty="0"/>
              <a:t>Ref: [</a:t>
            </a:r>
            <a:r>
              <a:rPr lang="en-US" sz="1800" dirty="0" err="1"/>
              <a:t>M.A</a:t>
            </a:r>
            <a:r>
              <a:rPr lang="en-US" sz="1800" dirty="0"/>
              <a:t> Khan (1995)</a:t>
            </a:r>
            <a:r>
              <a:rPr lang="en-US" dirty="0"/>
              <a:t>]</a:t>
            </a:r>
          </a:p>
          <a:p>
            <a:pPr algn="just">
              <a:buFont typeface="Wingdings" pitchFamily="2" charset="2"/>
              <a:buChar char="Ø"/>
              <a:defRPr/>
            </a:pPr>
            <a:endParaRPr lang="en-US" dirty="0"/>
          </a:p>
          <a:p>
            <a:pPr algn="just">
              <a:buFont typeface="Wingdings" pitchFamily="2" charset="2"/>
              <a:buChar char="Ø"/>
              <a:defRPr/>
            </a:pPr>
            <a:endParaRPr lang="en-US" dirty="0"/>
          </a:p>
          <a:p>
            <a:pPr algn="just">
              <a:buFont typeface="Wingdings" pitchFamily="2" charset="2"/>
              <a:buChar char="Ø"/>
              <a:defRPr/>
            </a:pPr>
            <a:r>
              <a:rPr lang="en-US" dirty="0"/>
              <a:t>Source text ----------------</a:t>
            </a:r>
            <a:r>
              <a:rPr lang="en-US" b="1" dirty="0"/>
              <a:t>&gt; </a:t>
            </a:r>
            <a:r>
              <a:rPr lang="en-US" dirty="0"/>
              <a:t>Target text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2597150" y="5319713"/>
            <a:ext cx="2514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Translation by human being</a:t>
            </a:r>
          </a:p>
        </p:txBody>
      </p:sp>
      <p:sp>
        <p:nvSpPr>
          <p:cNvPr id="8197" name="TextBox 7"/>
          <p:cNvSpPr txBox="1">
            <a:spLocks noChangeArrowheads="1"/>
          </p:cNvSpPr>
          <p:nvPr/>
        </p:nvSpPr>
        <p:spPr bwMode="auto">
          <a:xfrm>
            <a:off x="1066800" y="472440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Source language</a:t>
            </a:r>
          </a:p>
        </p:txBody>
      </p:sp>
      <p:sp>
        <p:nvSpPr>
          <p:cNvPr id="8198" name="TextBox 8"/>
          <p:cNvSpPr txBox="1">
            <a:spLocks noChangeArrowheads="1"/>
          </p:cNvSpPr>
          <p:nvPr/>
        </p:nvSpPr>
        <p:spPr bwMode="auto">
          <a:xfrm>
            <a:off x="5410200" y="472440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Target language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42C34F0-76E7-FF44-A0AE-4123B683CB0C}" type="datetime3">
              <a:rPr lang="en-US" smtClean="0"/>
              <a:t>2 October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1E6037C-BC61-624E-B616-A4477F3648B6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0AAB84-5281-9843-8F52-32BD8CAE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9242"/>
            <a:ext cx="9144000" cy="260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10E4C5-3969-5343-959B-A4BB9BB82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" y="1264398"/>
            <a:ext cx="9144000" cy="269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16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Yahoo Babel Fish system</a:t>
            </a:r>
          </a:p>
        </p:txBody>
      </p:sp>
      <p:pic>
        <p:nvPicPr>
          <p:cNvPr id="440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600200"/>
            <a:ext cx="4267200" cy="45720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06C00B2-15C5-CA45-A9A7-DB5C81EF610E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63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Microsoft translator</a:t>
            </a:r>
          </a:p>
        </p:txBody>
      </p:sp>
      <p:pic>
        <p:nvPicPr>
          <p:cNvPr id="450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828800"/>
            <a:ext cx="8915400" cy="41910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8A4BE87-9089-3843-BE49-60565DAEA293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altLang="en-US" sz="3200"/>
              <a:t>Other online machine translation systems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914400"/>
            <a:ext cx="8915400" cy="57912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8678435-53FB-1B46-B4EA-0BB610A58076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267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407454-F59B-9E4B-B2B3-C00A8B6D21DD}" type="slidenum">
              <a:rPr lang="en-US" altLang="en-US">
                <a:latin typeface="Arial Black" charset="0"/>
              </a:rPr>
              <a:pPr/>
              <a:t>44</a:t>
            </a:fld>
            <a:endParaRPr lang="en-US" altLang="en-US">
              <a:latin typeface="Arial Black" charset="0"/>
            </a:endParaRPr>
          </a:p>
        </p:txBody>
      </p:sp>
      <p:sp>
        <p:nvSpPr>
          <p:cNvPr id="47109" name="Date Placeholder 5"/>
          <p:cNvSpPr>
            <a:spLocks noGrp="1"/>
          </p:cNvSpPr>
          <p:nvPr>
            <p:ph type="dt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26EF21-35DC-7342-B0F8-E27091A273FF}" type="datetime3">
              <a:rPr lang="en-US" altLang="en-US" smtClean="0">
                <a:solidFill>
                  <a:schemeClr val="bg2"/>
                </a:solidFill>
                <a:latin typeface="Comic Sans MS" charset="0"/>
              </a:rPr>
              <a:t>2 October 2023</a:t>
            </a:fld>
            <a:endParaRPr lang="en-US" altLang="en-US">
              <a:solidFill>
                <a:schemeClr val="bg2"/>
              </a:solidFill>
              <a:latin typeface="Comic Sans MS" charset="0"/>
            </a:endParaRPr>
          </a:p>
        </p:txBody>
      </p:sp>
      <p:pic>
        <p:nvPicPr>
          <p:cNvPr id="471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" y="76200"/>
            <a:ext cx="9144000" cy="6705600"/>
          </a:xfrm>
          <a:noFill/>
        </p:spPr>
      </p:pic>
    </p:spTree>
    <p:extLst>
      <p:ext uri="{BB962C8B-B14F-4D97-AF65-F5344CB8AC3E}">
        <p14:creationId xmlns:p14="http://schemas.microsoft.com/office/powerpoint/2010/main" val="124276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Note: </a:t>
            </a:r>
          </a:p>
          <a:p>
            <a:pPr lvl="1" algn="just"/>
            <a:r>
              <a:rPr lang="en-US" altLang="en-US">
                <a:latin typeface="Comic Sans MS" charset="0"/>
              </a:rPr>
              <a:t>The closeness of the target text into the source text is an idealism which is not always achievable.</a:t>
            </a:r>
          </a:p>
          <a:p>
            <a:pPr lvl="1" algn="just"/>
            <a:endParaRPr lang="en-US" altLang="en-US">
              <a:latin typeface="Comic Sans MS" charset="0"/>
            </a:endParaRPr>
          </a:p>
          <a:p>
            <a:pPr lvl="1" algn="just"/>
            <a:r>
              <a:rPr lang="en-US" altLang="en-US">
                <a:latin typeface="Comic Sans MS" charset="0"/>
              </a:rPr>
              <a:t>The closer the meaning of the two text to each other, the more accurate will be the translation and the higher will be the quality of translation.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17A59A8-16F2-D042-80C2-46D077DD4D5F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Human translator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A person who is responsible for the translation of one natural language text (or speech) to another natural language text (or speech) is called human translator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Also called technical translator</a:t>
            </a:r>
          </a:p>
          <a:p>
            <a:pPr algn="just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FB7B4D7-7F6C-A545-847C-C2D72E3DFADB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human translator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Language specialist: </a:t>
            </a:r>
          </a:p>
          <a:p>
            <a:pPr lvl="1" algn="just"/>
            <a:r>
              <a:rPr lang="en-US" altLang="en-US" sz="2400" dirty="0">
                <a:latin typeface="Comic Sans MS" charset="0"/>
              </a:rPr>
              <a:t>A specialist of some field, e.g. engineering etc., but having specialties in one or several foreign languages</a:t>
            </a:r>
          </a:p>
          <a:p>
            <a:pPr algn="just"/>
            <a:r>
              <a:rPr lang="en-US" altLang="en-US" sz="2800" dirty="0"/>
              <a:t>Linguists:</a:t>
            </a:r>
          </a:p>
          <a:p>
            <a:pPr lvl="1" algn="just"/>
            <a:r>
              <a:rPr lang="en-US" altLang="en-US" sz="2400" dirty="0">
                <a:latin typeface="Comic Sans MS" charset="0"/>
              </a:rPr>
              <a:t>Know more than one languages from the very beginning</a:t>
            </a:r>
          </a:p>
          <a:p>
            <a:pPr lvl="1" algn="just"/>
            <a:r>
              <a:rPr lang="en-US" altLang="en-US" sz="2400" dirty="0">
                <a:latin typeface="Comic Sans MS" charset="0"/>
              </a:rPr>
              <a:t>A specialist of languages</a:t>
            </a:r>
          </a:p>
          <a:p>
            <a:pPr algn="just"/>
            <a:r>
              <a:rPr lang="en-US" altLang="en-US" sz="2800" dirty="0"/>
              <a:t>Trained person:</a:t>
            </a:r>
          </a:p>
          <a:p>
            <a:pPr lvl="1" algn="just"/>
            <a:r>
              <a:rPr lang="en-US" altLang="en-US" sz="2400" dirty="0">
                <a:latin typeface="Comic Sans MS" charset="0"/>
              </a:rPr>
              <a:t>Get education of more than one languages in some educational institute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604D2B8-7FD8-CC4D-97B4-45A7695A8FC2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a human translator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Shortage</a:t>
            </a:r>
          </a:p>
          <a:p>
            <a:pPr algn="just"/>
            <a:r>
              <a:rPr lang="en-US" altLang="en-US" dirty="0"/>
              <a:t>Can get tried and bored</a:t>
            </a:r>
          </a:p>
          <a:p>
            <a:pPr algn="just"/>
            <a:r>
              <a:rPr lang="en-US" altLang="en-US" dirty="0"/>
              <a:t>Expensive/Charge fee</a:t>
            </a:r>
          </a:p>
          <a:p>
            <a:pPr algn="just"/>
            <a:r>
              <a:rPr lang="en-US" altLang="en-US" dirty="0"/>
              <a:t>Not available everywhere</a:t>
            </a:r>
          </a:p>
          <a:p>
            <a:pPr algn="just"/>
            <a:r>
              <a:rPr lang="en-US" altLang="en-US" dirty="0"/>
              <a:t>Can die</a:t>
            </a:r>
          </a:p>
          <a:p>
            <a:pPr algn="just"/>
            <a:r>
              <a:rPr lang="en-US" altLang="en-US" dirty="0"/>
              <a:t>Translate same word/sentence differently in different times i.e. inconsistent.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E33E27E-E5E7-574B-B45F-1D96CC91CFA6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Need of a machine translation system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To overcome the limitations of human translators, we need machine translation systems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B4947C-E739-0C45-971F-E9B4FBE6DE20}" type="datetime3">
              <a:rPr lang="en-US" smtClean="0"/>
              <a:t>2 October 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5FF2E-B6CB-6943-B273-6DA7D4B2E6E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CCECFF"/>
      </a:lt1>
      <a:dk2>
        <a:srgbClr val="000000"/>
      </a:dk2>
      <a:lt2>
        <a:srgbClr val="0066FF"/>
      </a:lt2>
      <a:accent1>
        <a:srgbClr val="9999FF"/>
      </a:accent1>
      <a:accent2>
        <a:srgbClr val="339933"/>
      </a:accent2>
      <a:accent3>
        <a:srgbClr val="E2F4FF"/>
      </a:accent3>
      <a:accent4>
        <a:srgbClr val="000000"/>
      </a:accent4>
      <a:accent5>
        <a:srgbClr val="CACAFF"/>
      </a:accent5>
      <a:accent6>
        <a:srgbClr val="2D8A2D"/>
      </a:accent6>
      <a:hlink>
        <a:srgbClr val="666699"/>
      </a:hlink>
      <a:folHlink>
        <a:srgbClr val="006600"/>
      </a:folHlink>
    </a:clrScheme>
    <a:fontScheme name="Pixel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CCECFF"/>
        </a:lt1>
        <a:dk2>
          <a:srgbClr val="000000"/>
        </a:dk2>
        <a:lt2>
          <a:srgbClr val="0066FF"/>
        </a:lt2>
        <a:accent1>
          <a:srgbClr val="9999FF"/>
        </a:accent1>
        <a:accent2>
          <a:srgbClr val="339933"/>
        </a:accent2>
        <a:accent3>
          <a:srgbClr val="E2F4FF"/>
        </a:accent3>
        <a:accent4>
          <a:srgbClr val="000000"/>
        </a:accent4>
        <a:accent5>
          <a:srgbClr val="CACAFF"/>
        </a:accent5>
        <a:accent6>
          <a:srgbClr val="2D8A2D"/>
        </a:accent6>
        <a:hlink>
          <a:srgbClr val="666699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1601</Words>
  <Application>Microsoft Office PowerPoint</Application>
  <PresentationFormat>On-screen Show (4:3)</PresentationFormat>
  <Paragraphs>302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Pixel</vt:lpstr>
      <vt:lpstr>Custom Design</vt:lpstr>
      <vt:lpstr> Machine Translation</vt:lpstr>
      <vt:lpstr>Outline</vt:lpstr>
      <vt:lpstr>Introduction to Machine Translation</vt:lpstr>
      <vt:lpstr>Translation?</vt:lpstr>
      <vt:lpstr>Translation…</vt:lpstr>
      <vt:lpstr>Human translator</vt:lpstr>
      <vt:lpstr>Types of human translator</vt:lpstr>
      <vt:lpstr>Problems with a human translator</vt:lpstr>
      <vt:lpstr>Need of a machine translation system</vt:lpstr>
      <vt:lpstr>Machine translation…</vt:lpstr>
      <vt:lpstr>Types of MT</vt:lpstr>
      <vt:lpstr>Types of MT</vt:lpstr>
      <vt:lpstr>Direct or Dictionary based MT</vt:lpstr>
      <vt:lpstr>Transfer-based MT</vt:lpstr>
      <vt:lpstr>PowerPoint Presentation</vt:lpstr>
      <vt:lpstr>Interlingual MT</vt:lpstr>
      <vt:lpstr>History of MT</vt:lpstr>
      <vt:lpstr>History of machine translation….</vt:lpstr>
      <vt:lpstr>History of machine translation….</vt:lpstr>
      <vt:lpstr>History of machine translation....</vt:lpstr>
      <vt:lpstr>History of machine translation....</vt:lpstr>
      <vt:lpstr>History of machine translation....</vt:lpstr>
      <vt:lpstr>History of machine translation....</vt:lpstr>
      <vt:lpstr>History of machine translation….</vt:lpstr>
      <vt:lpstr>Importance of machine translation</vt:lpstr>
      <vt:lpstr>Problems in machine translation</vt:lpstr>
      <vt:lpstr>Existing Machine Translation System</vt:lpstr>
      <vt:lpstr>GETA</vt:lpstr>
      <vt:lpstr>GETA (Cont..)</vt:lpstr>
      <vt:lpstr>EUROTRA</vt:lpstr>
      <vt:lpstr>EUROTRA (Cont...)</vt:lpstr>
      <vt:lpstr>DLT</vt:lpstr>
      <vt:lpstr>DLT (Cont...)</vt:lpstr>
      <vt:lpstr>SUSY</vt:lpstr>
      <vt:lpstr>SUSY (Cont...)</vt:lpstr>
      <vt:lpstr>SYSTRAN</vt:lpstr>
      <vt:lpstr>BABEL-Research</vt:lpstr>
      <vt:lpstr>SYSTRAN system</vt:lpstr>
      <vt:lpstr>Google translate system</vt:lpstr>
      <vt:lpstr>Example</vt:lpstr>
      <vt:lpstr>Yahoo Babel Fish system</vt:lpstr>
      <vt:lpstr>Microsoft translator</vt:lpstr>
      <vt:lpstr>Other online machine translation systems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Module-3 Machine Translation</dc:title>
  <dc:creator>Microsoft Office User</dc:creator>
  <cp:lastModifiedBy>Windows User</cp:lastModifiedBy>
  <cp:revision>13</cp:revision>
  <dcterms:created xsi:type="dcterms:W3CDTF">2016-02-22T05:58:07Z</dcterms:created>
  <dcterms:modified xsi:type="dcterms:W3CDTF">2023-10-02T14:43:28Z</dcterms:modified>
</cp:coreProperties>
</file>