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70" r:id="rId14"/>
    <p:sldId id="269" r:id="rId15"/>
    <p:sldId id="284"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p:restoredTop sz="93624"/>
  </p:normalViewPr>
  <p:slideViewPr>
    <p:cSldViewPr>
      <p:cViewPr varScale="1">
        <p:scale>
          <a:sx n="66" d="100"/>
          <a:sy n="66" d="100"/>
        </p:scale>
        <p:origin x="7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D12807-2DE8-4C10-9A1A-828D5B6E8202}" type="datetimeFigureOut">
              <a:rPr lang="en-US" smtClean="0"/>
              <a:t>11/27/19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FEC717-CCCD-4F3C-AAEC-5CC008409015}" type="slidenum">
              <a:rPr lang="en-US" smtClean="0"/>
              <a:t>‹#›</a:t>
            </a:fld>
            <a:endParaRPr lang="en-US"/>
          </a:p>
        </p:txBody>
      </p:sp>
    </p:spTree>
    <p:extLst>
      <p:ext uri="{BB962C8B-B14F-4D97-AF65-F5344CB8AC3E}">
        <p14:creationId xmlns:p14="http://schemas.microsoft.com/office/powerpoint/2010/main" val="219168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965A3C-7BA0-46EC-B56F-8D1D3DCD5E2C}" type="datetime1">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F01A7A-B95E-46CC-90F5-3F53209E4BD4}" type="datetime1">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ABBE9F-A26E-414F-BE64-EFE574631BD2}" type="datetime1">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656F2-DAF1-4FC0-AB5B-C76A0681446D}" type="datetime1">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4D2ED-4799-42B8-BEE8-B79DE5D7FC37}" type="datetime1">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6A9D8B-466B-45C4-92C8-E027433FC03D}" type="datetime1">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10333C-C210-4555-810B-2F02B8D6CA9B}" type="datetime1">
              <a:rPr lang="en-US" smtClean="0"/>
              <a:t>11/27/19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9E0E34-2CBD-4B37-8181-812374C82BB2}" type="datetime1">
              <a:rPr lang="en-US" smtClean="0"/>
              <a:t>11/27/19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C472B-BD98-4C50-BB7F-5B4F582AB584}" type="datetime1">
              <a:rPr lang="en-US" smtClean="0"/>
              <a:t>11/27/19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87658-9CA0-4BF0-9B75-BC420B572223}" type="datetime1">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5E3DF-69F2-45E5-9FB5-953AD4EC0973}" type="datetime1">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0C867-7398-4573-9394-C67F8B09FB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59CF4-596A-42F1-888D-1F24BFA1E8AC}" type="datetime1">
              <a:rPr lang="en-US" smtClean="0"/>
              <a:t>11/27/19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0C867-7398-4573-9394-C67F8B09FB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br>
              <a:rPr lang="en-US" dirty="0"/>
            </a:br>
            <a:r>
              <a:rPr lang="en-US" sz="2000" dirty="0"/>
              <a:t>Dr. </a:t>
            </a:r>
            <a:r>
              <a:rPr lang="en-US" sz="2000" dirty="0" err="1"/>
              <a:t>Waheed</a:t>
            </a:r>
            <a:r>
              <a:rPr lang="en-US" sz="2000" dirty="0"/>
              <a:t> </a:t>
            </a:r>
            <a:r>
              <a:rPr lang="en-US" sz="2000" dirty="0" err="1"/>
              <a:t>ur</a:t>
            </a:r>
            <a:r>
              <a:rPr lang="en-US" sz="2000" dirty="0"/>
              <a:t> </a:t>
            </a:r>
            <a:r>
              <a:rPr lang="en-US" sz="2000" dirty="0" err="1"/>
              <a:t>Rehman</a:t>
            </a:r>
            <a:endParaRPr lang="en-US" dirty="0"/>
          </a:p>
        </p:txBody>
      </p:sp>
      <p:sp>
        <p:nvSpPr>
          <p:cNvPr id="3" name="Subtitle 2"/>
          <p:cNvSpPr>
            <a:spLocks noGrp="1"/>
          </p:cNvSpPr>
          <p:nvPr>
            <p:ph type="subTitle" idx="1"/>
          </p:nvPr>
        </p:nvSpPr>
        <p:spPr/>
        <p:txBody>
          <a:bodyPr/>
          <a:lstStyle/>
          <a:p>
            <a:r>
              <a:rPr lang="en-US" dirty="0"/>
              <a:t>Language is the dress of thought</a:t>
            </a:r>
          </a:p>
        </p:txBody>
      </p:sp>
      <p:sp>
        <p:nvSpPr>
          <p:cNvPr id="4" name="Date Placeholder 3"/>
          <p:cNvSpPr>
            <a:spLocks noGrp="1"/>
          </p:cNvSpPr>
          <p:nvPr>
            <p:ph type="dt" sz="half" idx="10"/>
          </p:nvPr>
        </p:nvSpPr>
        <p:spPr/>
        <p:txBody>
          <a:bodyPr/>
          <a:lstStyle/>
          <a:p>
            <a:fld id="{A5133F6D-AE59-4D1D-B8CC-6785E753876F}"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NLP programs work?</a:t>
            </a:r>
          </a:p>
        </p:txBody>
      </p:sp>
      <p:sp>
        <p:nvSpPr>
          <p:cNvPr id="3" name="Content Placeholder 2"/>
          <p:cNvSpPr>
            <a:spLocks noGrp="1"/>
          </p:cNvSpPr>
          <p:nvPr>
            <p:ph idx="1"/>
          </p:nvPr>
        </p:nvSpPr>
        <p:spPr/>
        <p:txBody>
          <a:bodyPr>
            <a:normAutofit lnSpcReduction="10000"/>
          </a:bodyPr>
          <a:lstStyle/>
          <a:p>
            <a:r>
              <a:rPr lang="en-US" dirty="0"/>
              <a:t>Two techniques are widely used</a:t>
            </a:r>
          </a:p>
          <a:p>
            <a:pPr lvl="1"/>
            <a:r>
              <a:rPr lang="en-US" dirty="0">
                <a:solidFill>
                  <a:srgbClr val="FF0000"/>
                </a:solidFill>
              </a:rPr>
              <a:t>Key word search</a:t>
            </a:r>
          </a:p>
          <a:p>
            <a:pPr lvl="1"/>
            <a:r>
              <a:rPr lang="en-US" dirty="0">
                <a:solidFill>
                  <a:srgbClr val="FF0000"/>
                </a:solidFill>
              </a:rPr>
              <a:t>Syntactical and semantic analysis</a:t>
            </a:r>
          </a:p>
          <a:p>
            <a:pPr lvl="1"/>
            <a:endParaRPr lang="en-US" dirty="0">
              <a:solidFill>
                <a:srgbClr val="FF0000"/>
              </a:solidFill>
            </a:endParaRPr>
          </a:p>
          <a:p>
            <a:r>
              <a:rPr lang="en-US" dirty="0"/>
              <a:t>The assumption is that the input is coming from the user using keyboard. The text is stored in the input buffer, which is then processed by an NLP program to analyze and understand.</a:t>
            </a:r>
          </a:p>
          <a:p>
            <a:endParaRPr lang="en-US" dirty="0"/>
          </a:p>
        </p:txBody>
      </p:sp>
      <p:sp>
        <p:nvSpPr>
          <p:cNvPr id="4" name="Date Placeholder 3"/>
          <p:cNvSpPr>
            <a:spLocks noGrp="1"/>
          </p:cNvSpPr>
          <p:nvPr>
            <p:ph type="dt" sz="half" idx="10"/>
          </p:nvPr>
        </p:nvSpPr>
        <p:spPr/>
        <p:txBody>
          <a:bodyPr/>
          <a:lstStyle/>
          <a:p>
            <a:fld id="{DBA536C6-5BE9-40DF-8E41-0A412774BF40}"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word Analysis</a:t>
            </a:r>
          </a:p>
        </p:txBody>
      </p:sp>
      <p:sp>
        <p:nvSpPr>
          <p:cNvPr id="3" name="Content Placeholder 2"/>
          <p:cNvSpPr>
            <a:spLocks noGrp="1"/>
          </p:cNvSpPr>
          <p:nvPr>
            <p:ph idx="1"/>
          </p:nvPr>
        </p:nvSpPr>
        <p:spPr/>
        <p:txBody>
          <a:bodyPr>
            <a:normAutofit fontScale="77500" lnSpcReduction="20000"/>
          </a:bodyPr>
          <a:lstStyle/>
          <a:p>
            <a:r>
              <a:rPr lang="en-US" dirty="0"/>
              <a:t>The first NLP program use </a:t>
            </a:r>
            <a:r>
              <a:rPr lang="en-US" dirty="0">
                <a:solidFill>
                  <a:srgbClr val="FF0000"/>
                </a:solidFill>
              </a:rPr>
              <a:t>key word analysis</a:t>
            </a:r>
          </a:p>
          <a:p>
            <a:r>
              <a:rPr lang="en-US" dirty="0"/>
              <a:t>It searches through an input sentence looking for keywords or phrases</a:t>
            </a:r>
          </a:p>
          <a:p>
            <a:r>
              <a:rPr lang="en-US" dirty="0"/>
              <a:t>The program is able to identify or “knows” only selected words and phrases </a:t>
            </a:r>
          </a:p>
          <a:p>
            <a:r>
              <a:rPr lang="en-US" dirty="0"/>
              <a:t>Once a key word or phrase is recognized, the program responds with specific “canned” response or construct a response</a:t>
            </a:r>
          </a:p>
          <a:p>
            <a:r>
              <a:rPr lang="en-US" dirty="0">
                <a:solidFill>
                  <a:srgbClr val="FF0000"/>
                </a:solidFill>
              </a:rPr>
              <a:t>One important point </a:t>
            </a:r>
            <a:r>
              <a:rPr lang="en-US" dirty="0"/>
              <a:t>about key word matching program is the size of their vocabularies</a:t>
            </a:r>
          </a:p>
          <a:p>
            <a:r>
              <a:rPr lang="en-US" dirty="0"/>
              <a:t>The vocabulary is made up of all the key words and phrases which the program can identify</a:t>
            </a:r>
          </a:p>
          <a:p>
            <a:r>
              <a:rPr lang="en-US" dirty="0"/>
              <a:t>E.g. ELIZA </a:t>
            </a:r>
          </a:p>
        </p:txBody>
      </p:sp>
      <p:sp>
        <p:nvSpPr>
          <p:cNvPr id="4" name="Date Placeholder 3"/>
          <p:cNvSpPr>
            <a:spLocks noGrp="1"/>
          </p:cNvSpPr>
          <p:nvPr>
            <p:ph type="dt" sz="half" idx="10"/>
          </p:nvPr>
        </p:nvSpPr>
        <p:spPr/>
        <p:txBody>
          <a:bodyPr/>
          <a:lstStyle/>
          <a:p>
            <a:fld id="{11CCEB55-FC76-4986-AD9C-291A6AFE447C}"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352800" y="990600"/>
            <a:ext cx="1371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Input message</a:t>
            </a:r>
          </a:p>
        </p:txBody>
      </p:sp>
      <p:sp>
        <p:nvSpPr>
          <p:cNvPr id="5" name="Flowchart: Process 4"/>
          <p:cNvSpPr/>
          <p:nvPr/>
        </p:nvSpPr>
        <p:spPr>
          <a:xfrm>
            <a:off x="3200400" y="1981200"/>
            <a:ext cx="1676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Accept input and store</a:t>
            </a:r>
          </a:p>
        </p:txBody>
      </p:sp>
      <p:sp>
        <p:nvSpPr>
          <p:cNvPr id="6" name="Flowchart: Process 5"/>
          <p:cNvSpPr/>
          <p:nvPr/>
        </p:nvSpPr>
        <p:spPr>
          <a:xfrm>
            <a:off x="3048000" y="2971800"/>
            <a:ext cx="19812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Scan input search for key words</a:t>
            </a:r>
          </a:p>
        </p:txBody>
      </p:sp>
      <p:sp>
        <p:nvSpPr>
          <p:cNvPr id="7" name="Flowchart: Decision 6"/>
          <p:cNvSpPr/>
          <p:nvPr/>
        </p:nvSpPr>
        <p:spPr>
          <a:xfrm>
            <a:off x="3200400" y="4267200"/>
            <a:ext cx="17526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Key word found?</a:t>
            </a:r>
          </a:p>
        </p:txBody>
      </p:sp>
      <p:sp>
        <p:nvSpPr>
          <p:cNvPr id="9" name="Flowchart: Alternate Process 8"/>
          <p:cNvSpPr/>
          <p:nvPr/>
        </p:nvSpPr>
        <p:spPr>
          <a:xfrm>
            <a:off x="3581400" y="152400"/>
            <a:ext cx="8382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START</a:t>
            </a:r>
          </a:p>
        </p:txBody>
      </p:sp>
      <p:sp>
        <p:nvSpPr>
          <p:cNvPr id="10" name="Flowchart: Alternate Process 9"/>
          <p:cNvSpPr/>
          <p:nvPr/>
        </p:nvSpPr>
        <p:spPr>
          <a:xfrm>
            <a:off x="228600" y="2514600"/>
            <a:ext cx="762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END</a:t>
            </a:r>
          </a:p>
        </p:txBody>
      </p:sp>
      <p:sp>
        <p:nvSpPr>
          <p:cNvPr id="11" name="Flowchart: Process 10"/>
          <p:cNvSpPr/>
          <p:nvPr/>
        </p:nvSpPr>
        <p:spPr>
          <a:xfrm>
            <a:off x="304800" y="4038600"/>
            <a:ext cx="19812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Develop and output a response</a:t>
            </a:r>
          </a:p>
        </p:txBody>
      </p:sp>
      <p:sp>
        <p:nvSpPr>
          <p:cNvPr id="12" name="Flowchart: Process 11"/>
          <p:cNvSpPr/>
          <p:nvPr/>
        </p:nvSpPr>
        <p:spPr>
          <a:xfrm>
            <a:off x="6324600" y="3048000"/>
            <a:ext cx="18288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 suitable response</a:t>
            </a:r>
          </a:p>
        </p:txBody>
      </p:sp>
      <p:cxnSp>
        <p:nvCxnSpPr>
          <p:cNvPr id="14" name="Straight Arrow Connector 13"/>
          <p:cNvCxnSpPr>
            <a:stCxn id="9" idx="2"/>
            <a:endCxn id="4" idx="0"/>
          </p:cNvCxnSpPr>
          <p:nvPr/>
        </p:nvCxnSpPr>
        <p:spPr>
          <a:xfrm>
            <a:off x="4000500" y="533400"/>
            <a:ext cx="381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a:off x="4038600" y="160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40386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7" idx="0"/>
          </p:cNvCxnSpPr>
          <p:nvPr/>
        </p:nvCxnSpPr>
        <p:spPr>
          <a:xfrm>
            <a:off x="4038600" y="38862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12" idx="0"/>
          </p:cNvCxnSpPr>
          <p:nvPr/>
        </p:nvCxnSpPr>
        <p:spPr>
          <a:xfrm rot="16200000" flipV="1">
            <a:off x="5029200" y="838200"/>
            <a:ext cx="1295400" cy="3124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7" idx="3"/>
            <a:endCxn id="12" idx="2"/>
          </p:cNvCxnSpPr>
          <p:nvPr/>
        </p:nvCxnSpPr>
        <p:spPr>
          <a:xfrm flipV="1">
            <a:off x="4953000" y="3657600"/>
            <a:ext cx="228600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7" idx="2"/>
          </p:cNvCxnSpPr>
          <p:nvPr/>
        </p:nvCxnSpPr>
        <p:spPr>
          <a:xfrm rot="16200000" flipH="1">
            <a:off x="3695700" y="5791200"/>
            <a:ext cx="876300" cy="114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cxnSpLocks/>
            <a:endCxn id="11" idx="2"/>
          </p:cNvCxnSpPr>
          <p:nvPr/>
        </p:nvCxnSpPr>
        <p:spPr>
          <a:xfrm rot="10800000">
            <a:off x="1295400" y="4953000"/>
            <a:ext cx="283845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p:nvPr/>
        </p:nvCxnSpPr>
        <p:spPr>
          <a:xfrm flipV="1">
            <a:off x="1219200" y="838200"/>
            <a:ext cx="2743200" cy="2667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0"/>
            <a:endCxn id="10" idx="2"/>
          </p:cNvCxnSpPr>
          <p:nvPr/>
        </p:nvCxnSpPr>
        <p:spPr>
          <a:xfrm rot="16200000" flipV="1">
            <a:off x="381000" y="3124200"/>
            <a:ext cx="11430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91000" y="5334000"/>
            <a:ext cx="609600" cy="369332"/>
          </a:xfrm>
          <a:prstGeom prst="rect">
            <a:avLst/>
          </a:prstGeom>
          <a:noFill/>
        </p:spPr>
        <p:txBody>
          <a:bodyPr wrap="square" rtlCol="0">
            <a:spAutoFit/>
          </a:bodyPr>
          <a:lstStyle/>
          <a:p>
            <a:r>
              <a:rPr lang="en-US" dirty="0"/>
              <a:t>yes</a:t>
            </a:r>
          </a:p>
        </p:txBody>
      </p:sp>
      <p:sp>
        <p:nvSpPr>
          <p:cNvPr id="50" name="TextBox 49"/>
          <p:cNvSpPr txBox="1"/>
          <p:nvPr/>
        </p:nvSpPr>
        <p:spPr>
          <a:xfrm>
            <a:off x="5715000" y="4419600"/>
            <a:ext cx="609600" cy="369332"/>
          </a:xfrm>
          <a:prstGeom prst="rect">
            <a:avLst/>
          </a:prstGeom>
          <a:noFill/>
        </p:spPr>
        <p:txBody>
          <a:bodyPr wrap="square" rtlCol="0">
            <a:spAutoFit/>
          </a:bodyPr>
          <a:lstStyle/>
          <a:p>
            <a:r>
              <a:rPr lang="en-US" dirty="0"/>
              <a:t>no</a:t>
            </a:r>
          </a:p>
        </p:txBody>
      </p:sp>
      <p:sp>
        <p:nvSpPr>
          <p:cNvPr id="52" name="TextBox 51"/>
          <p:cNvSpPr txBox="1"/>
          <p:nvPr/>
        </p:nvSpPr>
        <p:spPr>
          <a:xfrm>
            <a:off x="6781800" y="5486400"/>
            <a:ext cx="1981200" cy="369332"/>
          </a:xfrm>
          <a:prstGeom prst="rect">
            <a:avLst/>
          </a:prstGeom>
          <a:noFill/>
        </p:spPr>
        <p:txBody>
          <a:bodyPr wrap="square" rtlCol="0">
            <a:spAutoFit/>
          </a:bodyPr>
          <a:lstStyle/>
          <a:p>
            <a:r>
              <a:rPr lang="en-US" b="1" dirty="0"/>
              <a:t>Key word Analysis</a:t>
            </a:r>
          </a:p>
        </p:txBody>
      </p:sp>
      <p:sp>
        <p:nvSpPr>
          <p:cNvPr id="59" name="Date Placeholder 58"/>
          <p:cNvSpPr>
            <a:spLocks noGrp="1"/>
          </p:cNvSpPr>
          <p:nvPr>
            <p:ph type="dt" sz="half" idx="10"/>
          </p:nvPr>
        </p:nvSpPr>
        <p:spPr/>
        <p:txBody>
          <a:bodyPr/>
          <a:lstStyle/>
          <a:p>
            <a:fld id="{B74B4177-BF1A-4ECA-8D18-F93CFEC35B4C}" type="datetime1">
              <a:rPr lang="en-US" smtClean="0"/>
              <a:t>11/27/19</a:t>
            </a:fld>
            <a:endParaRPr lang="en-US"/>
          </a:p>
        </p:txBody>
      </p:sp>
      <p:sp>
        <p:nvSpPr>
          <p:cNvPr id="60" name="Slide Number Placeholder 59"/>
          <p:cNvSpPr>
            <a:spLocks noGrp="1"/>
          </p:cNvSpPr>
          <p:nvPr>
            <p:ph type="sldNum" sz="quarter" idx="12"/>
          </p:nvPr>
        </p:nvSpPr>
        <p:spPr/>
        <p:txBody>
          <a:bodyPr/>
          <a:lstStyle/>
          <a:p>
            <a:fld id="{3850C867-7398-4573-9394-C67F8B09FB8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word Analysis</a:t>
            </a:r>
          </a:p>
        </p:txBody>
      </p:sp>
      <p:sp>
        <p:nvSpPr>
          <p:cNvPr id="3" name="Content Placeholder 2"/>
          <p:cNvSpPr>
            <a:spLocks noGrp="1"/>
          </p:cNvSpPr>
          <p:nvPr>
            <p:ph idx="1"/>
          </p:nvPr>
        </p:nvSpPr>
        <p:spPr/>
        <p:txBody>
          <a:bodyPr>
            <a:normAutofit/>
          </a:bodyPr>
          <a:lstStyle/>
          <a:p>
            <a:r>
              <a:rPr lang="en-US" dirty="0"/>
              <a:t>Disadvantages</a:t>
            </a:r>
          </a:p>
          <a:p>
            <a:pPr lvl="1"/>
            <a:r>
              <a:rPr lang="en-US" dirty="0"/>
              <a:t>Vocabulary size </a:t>
            </a:r>
          </a:p>
          <a:p>
            <a:pPr lvl="1"/>
            <a:r>
              <a:rPr lang="en-US" dirty="0"/>
              <a:t>Usefulness is restricted </a:t>
            </a:r>
          </a:p>
          <a:p>
            <a:pPr lvl="1"/>
            <a:r>
              <a:rPr lang="en-US" dirty="0"/>
              <a:t>Cannot deal with </a:t>
            </a:r>
            <a:r>
              <a:rPr lang="en-US" dirty="0">
                <a:solidFill>
                  <a:srgbClr val="FF0000"/>
                </a:solidFill>
              </a:rPr>
              <a:t>large variation </a:t>
            </a:r>
            <a:r>
              <a:rPr lang="en-US" dirty="0"/>
              <a:t>in language </a:t>
            </a:r>
          </a:p>
          <a:p>
            <a:pPr lvl="1"/>
            <a:r>
              <a:rPr lang="en-US" dirty="0"/>
              <a:t>Cannot comprehend the </a:t>
            </a:r>
            <a:r>
              <a:rPr lang="en-US" dirty="0">
                <a:solidFill>
                  <a:srgbClr val="FF0000"/>
                </a:solidFill>
              </a:rPr>
              <a:t>meaning of the sentence</a:t>
            </a:r>
          </a:p>
          <a:p>
            <a:pPr lvl="1"/>
            <a:r>
              <a:rPr lang="en-US" dirty="0"/>
              <a:t>Can only be useful in </a:t>
            </a:r>
            <a:r>
              <a:rPr lang="en-US" dirty="0">
                <a:solidFill>
                  <a:srgbClr val="FF0000"/>
                </a:solidFill>
              </a:rPr>
              <a:t>a limited domain</a:t>
            </a:r>
          </a:p>
          <a:p>
            <a:pPr lvl="1"/>
            <a:endParaRPr lang="en-US" dirty="0"/>
          </a:p>
        </p:txBody>
      </p:sp>
      <p:sp>
        <p:nvSpPr>
          <p:cNvPr id="4" name="Date Placeholder 3"/>
          <p:cNvSpPr>
            <a:spLocks noGrp="1"/>
          </p:cNvSpPr>
          <p:nvPr>
            <p:ph type="dt" sz="half" idx="10"/>
          </p:nvPr>
        </p:nvSpPr>
        <p:spPr/>
        <p:txBody>
          <a:bodyPr/>
          <a:lstStyle/>
          <a:p>
            <a:fld id="{3D8A4348-10C3-4481-9655-272B4BCEF838}"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Syntactical and Semantic Analysis</a:t>
            </a:r>
          </a:p>
        </p:txBody>
      </p:sp>
      <p:sp>
        <p:nvSpPr>
          <p:cNvPr id="3" name="Content Placeholder 2"/>
          <p:cNvSpPr>
            <a:spLocks noGrp="1"/>
          </p:cNvSpPr>
          <p:nvPr>
            <p:ph idx="1"/>
          </p:nvPr>
        </p:nvSpPr>
        <p:spPr/>
        <p:txBody>
          <a:bodyPr>
            <a:normAutofit fontScale="92500" lnSpcReduction="10000"/>
          </a:bodyPr>
          <a:lstStyle/>
          <a:p>
            <a:r>
              <a:rPr lang="en-US" dirty="0"/>
              <a:t>More sophisticated than keyword analysis</a:t>
            </a:r>
          </a:p>
          <a:p>
            <a:r>
              <a:rPr lang="en-US" dirty="0"/>
              <a:t>Detailed analysis of syntax and semantics of an input statement</a:t>
            </a:r>
          </a:p>
          <a:p>
            <a:r>
              <a:rPr lang="en-US" dirty="0"/>
              <a:t>The structure and meaning of the sentence is determined</a:t>
            </a:r>
          </a:p>
          <a:p>
            <a:r>
              <a:rPr lang="en-US" dirty="0"/>
              <a:t>Easier said than done</a:t>
            </a:r>
          </a:p>
          <a:p>
            <a:r>
              <a:rPr lang="en-US" dirty="0"/>
              <a:t>Words have many meanings and enormous ways to put them together</a:t>
            </a:r>
          </a:p>
          <a:p>
            <a:r>
              <a:rPr lang="en-US" dirty="0"/>
              <a:t>basic building blocks are as following…</a:t>
            </a:r>
          </a:p>
        </p:txBody>
      </p:sp>
      <p:sp>
        <p:nvSpPr>
          <p:cNvPr id="4" name="Date Placeholder 3"/>
          <p:cNvSpPr>
            <a:spLocks noGrp="1"/>
          </p:cNvSpPr>
          <p:nvPr>
            <p:ph type="dt" sz="half" idx="10"/>
          </p:nvPr>
        </p:nvSpPr>
        <p:spPr/>
        <p:txBody>
          <a:bodyPr/>
          <a:lstStyle/>
          <a:p>
            <a:fld id="{A4D8EC19-8C1C-4525-8342-EE19ACD8096A}"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Syntactical and Semantic Analysis</a:t>
            </a:r>
          </a:p>
        </p:txBody>
      </p:sp>
      <p:sp>
        <p:nvSpPr>
          <p:cNvPr id="3" name="Content Placeholder 2"/>
          <p:cNvSpPr>
            <a:spLocks noGrp="1"/>
          </p:cNvSpPr>
          <p:nvPr>
            <p:ph idx="1"/>
          </p:nvPr>
        </p:nvSpPr>
        <p:spPr/>
        <p:txBody>
          <a:bodyPr>
            <a:normAutofit fontScale="85000" lnSpcReduction="20000"/>
          </a:bodyPr>
          <a:lstStyle/>
          <a:p>
            <a:r>
              <a:rPr lang="en-US" dirty="0"/>
              <a:t>Basic language units</a:t>
            </a:r>
          </a:p>
          <a:p>
            <a:pPr lvl="1"/>
            <a:r>
              <a:rPr lang="en-US" dirty="0"/>
              <a:t>The basic unit of the English language is the </a:t>
            </a:r>
            <a:r>
              <a:rPr lang="en-US" dirty="0">
                <a:solidFill>
                  <a:srgbClr val="FF0000"/>
                </a:solidFill>
              </a:rPr>
              <a:t>sentence</a:t>
            </a:r>
          </a:p>
          <a:p>
            <a:pPr lvl="1"/>
            <a:r>
              <a:rPr lang="en-US" dirty="0"/>
              <a:t>Sentence is made up of </a:t>
            </a:r>
            <a:r>
              <a:rPr lang="en-US" dirty="0">
                <a:solidFill>
                  <a:srgbClr val="FF0000"/>
                </a:solidFill>
              </a:rPr>
              <a:t>words</a:t>
            </a:r>
          </a:p>
          <a:p>
            <a:pPr lvl="1"/>
            <a:r>
              <a:rPr lang="en-US" dirty="0"/>
              <a:t>Words fall into various categories such as noun, pronoun, adjective … </a:t>
            </a:r>
            <a:r>
              <a:rPr lang="en-US" dirty="0">
                <a:solidFill>
                  <a:srgbClr val="FF0000"/>
                </a:solidFill>
              </a:rPr>
              <a:t>parts of speech</a:t>
            </a:r>
          </a:p>
          <a:p>
            <a:pPr lvl="1"/>
            <a:r>
              <a:rPr lang="en-US" dirty="0"/>
              <a:t>A word fall in any part of speech</a:t>
            </a:r>
          </a:p>
          <a:p>
            <a:pPr lvl="1"/>
            <a:r>
              <a:rPr lang="en-US" dirty="0"/>
              <a:t>Some words may fall </a:t>
            </a:r>
            <a:r>
              <a:rPr lang="en-US" dirty="0">
                <a:solidFill>
                  <a:srgbClr val="FF0000"/>
                </a:solidFill>
              </a:rPr>
              <a:t>in multiple part of speech </a:t>
            </a:r>
            <a:r>
              <a:rPr lang="en-US" dirty="0"/>
              <a:t>e.g. saw</a:t>
            </a:r>
          </a:p>
          <a:p>
            <a:pPr lvl="1"/>
            <a:r>
              <a:rPr lang="en-US" dirty="0"/>
              <a:t>Natural language processors are primarily designed to recognize complete sentences, but they must also deal with partial inputs</a:t>
            </a:r>
          </a:p>
          <a:p>
            <a:pPr lvl="1"/>
            <a:r>
              <a:rPr lang="en-US" dirty="0"/>
              <a:t>This phenomenon of using sentence fragments, short phrase or a single word in conversation is known as </a:t>
            </a:r>
            <a:r>
              <a:rPr lang="en-US" dirty="0">
                <a:solidFill>
                  <a:srgbClr val="FF0000"/>
                </a:solidFill>
              </a:rPr>
              <a:t>ellipsis</a:t>
            </a:r>
            <a:r>
              <a:rPr lang="en-US" dirty="0"/>
              <a:t>.</a:t>
            </a:r>
          </a:p>
        </p:txBody>
      </p:sp>
      <p:sp>
        <p:nvSpPr>
          <p:cNvPr id="4" name="Date Placeholder 3"/>
          <p:cNvSpPr>
            <a:spLocks noGrp="1"/>
          </p:cNvSpPr>
          <p:nvPr>
            <p:ph type="dt" sz="half" idx="10"/>
          </p:nvPr>
        </p:nvSpPr>
        <p:spPr/>
        <p:txBody>
          <a:bodyPr/>
          <a:lstStyle/>
          <a:p>
            <a:fld id="{A4D8EC19-8C1C-4525-8342-EE19ACD8096A}"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15</a:t>
            </a:fld>
            <a:endParaRPr lang="en-US"/>
          </a:p>
        </p:txBody>
      </p:sp>
    </p:spTree>
    <p:extLst>
      <p:ext uri="{BB962C8B-B14F-4D97-AF65-F5344CB8AC3E}">
        <p14:creationId xmlns:p14="http://schemas.microsoft.com/office/powerpoint/2010/main" val="291699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Syntactical and Semantic Analysis</a:t>
            </a:r>
          </a:p>
        </p:txBody>
      </p:sp>
      <p:sp>
        <p:nvSpPr>
          <p:cNvPr id="3" name="Content Placeholder 2"/>
          <p:cNvSpPr>
            <a:spLocks noGrp="1"/>
          </p:cNvSpPr>
          <p:nvPr>
            <p:ph idx="1"/>
          </p:nvPr>
        </p:nvSpPr>
        <p:spPr/>
        <p:txBody>
          <a:bodyPr>
            <a:normAutofit fontScale="85000" lnSpcReduction="20000"/>
          </a:bodyPr>
          <a:lstStyle/>
          <a:p>
            <a:r>
              <a:rPr lang="en-US" dirty="0"/>
              <a:t>Morphemes </a:t>
            </a:r>
          </a:p>
          <a:p>
            <a:pPr lvl="1"/>
            <a:r>
              <a:rPr lang="en-US" dirty="0"/>
              <a:t>The sentence is usually broken down into words for the analysis </a:t>
            </a:r>
          </a:p>
          <a:p>
            <a:pPr lvl="1"/>
            <a:r>
              <a:rPr lang="en-US" dirty="0"/>
              <a:t>Syntactic and semantic analysis divides the input into </a:t>
            </a:r>
            <a:r>
              <a:rPr lang="en-US" dirty="0">
                <a:solidFill>
                  <a:srgbClr val="FF0000"/>
                </a:solidFill>
              </a:rPr>
              <a:t>smaller units </a:t>
            </a:r>
            <a:r>
              <a:rPr lang="en-US" dirty="0"/>
              <a:t>called </a:t>
            </a:r>
            <a:r>
              <a:rPr lang="en-US" dirty="0">
                <a:solidFill>
                  <a:srgbClr val="FF0000"/>
                </a:solidFill>
              </a:rPr>
              <a:t>morphemes</a:t>
            </a:r>
          </a:p>
          <a:p>
            <a:pPr lvl="1"/>
            <a:r>
              <a:rPr lang="en-US" dirty="0"/>
              <a:t>A morpheme is </a:t>
            </a:r>
            <a:r>
              <a:rPr lang="en-US" dirty="0">
                <a:solidFill>
                  <a:srgbClr val="FF0000"/>
                </a:solidFill>
              </a:rPr>
              <a:t>the smallest unit of language</a:t>
            </a:r>
          </a:p>
          <a:p>
            <a:pPr lvl="1"/>
            <a:r>
              <a:rPr lang="en-US" dirty="0"/>
              <a:t>A morpheme may be word itself – </a:t>
            </a:r>
            <a:r>
              <a:rPr lang="en-US" dirty="0">
                <a:solidFill>
                  <a:srgbClr val="FF0000"/>
                </a:solidFill>
              </a:rPr>
              <a:t>free morpheme </a:t>
            </a:r>
            <a:r>
              <a:rPr lang="en-US" dirty="0"/>
              <a:t>e.g. computer</a:t>
            </a:r>
          </a:p>
          <a:p>
            <a:pPr lvl="1"/>
            <a:r>
              <a:rPr lang="en-US" dirty="0"/>
              <a:t>a part of word morpheme is called </a:t>
            </a:r>
            <a:r>
              <a:rPr lang="en-US" dirty="0">
                <a:solidFill>
                  <a:srgbClr val="FF0000"/>
                </a:solidFill>
              </a:rPr>
              <a:t>bound morpheme </a:t>
            </a:r>
            <a:r>
              <a:rPr lang="en-US" dirty="0"/>
              <a:t>e.g. computers = computer + s , “s” is bound morpheme which shows plurality, while computer is a root word</a:t>
            </a:r>
          </a:p>
          <a:p>
            <a:pPr lvl="1"/>
            <a:r>
              <a:rPr lang="en-US" dirty="0"/>
              <a:t>Bound morphemes are usually suffixes (-</a:t>
            </a:r>
            <a:r>
              <a:rPr lang="en-US" dirty="0" err="1"/>
              <a:t>ing</a:t>
            </a:r>
            <a:r>
              <a:rPr lang="en-US" dirty="0"/>
              <a:t>, -</a:t>
            </a:r>
            <a:r>
              <a:rPr lang="en-US" dirty="0" err="1"/>
              <a:t>ed</a:t>
            </a:r>
            <a:r>
              <a:rPr lang="en-US" dirty="0"/>
              <a:t>) or prefixes (un-)</a:t>
            </a:r>
          </a:p>
        </p:txBody>
      </p:sp>
      <p:sp>
        <p:nvSpPr>
          <p:cNvPr id="4" name="Date Placeholder 3"/>
          <p:cNvSpPr>
            <a:spLocks noGrp="1"/>
          </p:cNvSpPr>
          <p:nvPr>
            <p:ph type="dt" sz="half" idx="10"/>
          </p:nvPr>
        </p:nvSpPr>
        <p:spPr/>
        <p:txBody>
          <a:bodyPr/>
          <a:lstStyle/>
          <a:p>
            <a:fld id="{6AF23695-90AF-4E82-AFE2-01C9D5FEB970}"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lstStyle/>
          <a:p>
            <a:r>
              <a:rPr lang="en-US" dirty="0"/>
              <a:t>Parser </a:t>
            </a:r>
          </a:p>
          <a:p>
            <a:r>
              <a:rPr lang="en-US" dirty="0"/>
              <a:t>Lexicon</a:t>
            </a:r>
          </a:p>
          <a:p>
            <a:r>
              <a:rPr lang="en-US" dirty="0" err="1"/>
              <a:t>Understander</a:t>
            </a:r>
            <a:r>
              <a:rPr lang="en-US" dirty="0"/>
              <a:t> </a:t>
            </a:r>
          </a:p>
          <a:p>
            <a:r>
              <a:rPr lang="en-US" dirty="0"/>
              <a:t>Knowledge base</a:t>
            </a:r>
          </a:p>
          <a:p>
            <a:r>
              <a:rPr lang="en-US" dirty="0"/>
              <a:t>Generator </a:t>
            </a:r>
          </a:p>
        </p:txBody>
      </p:sp>
      <p:sp>
        <p:nvSpPr>
          <p:cNvPr id="4" name="Date Placeholder 3"/>
          <p:cNvSpPr>
            <a:spLocks noGrp="1"/>
          </p:cNvSpPr>
          <p:nvPr>
            <p:ph type="dt" sz="half" idx="10"/>
          </p:nvPr>
        </p:nvSpPr>
        <p:spPr/>
        <p:txBody>
          <a:bodyPr/>
          <a:lstStyle/>
          <a:p>
            <a:fld id="{19065B32-A8C5-483F-9691-208C45F49F63}"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5" name="Rounded Rectangle 4"/>
          <p:cNvSpPr/>
          <p:nvPr/>
        </p:nvSpPr>
        <p:spPr>
          <a:xfrm>
            <a:off x="1066800" y="1981200"/>
            <a:ext cx="6934200" cy="37338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2590800"/>
            <a:ext cx="1219200" cy="762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PARSER</a:t>
            </a:r>
          </a:p>
        </p:txBody>
      </p:sp>
      <p:sp>
        <p:nvSpPr>
          <p:cNvPr id="7" name="Rectangle 6"/>
          <p:cNvSpPr/>
          <p:nvPr/>
        </p:nvSpPr>
        <p:spPr>
          <a:xfrm>
            <a:off x="3657600" y="2590800"/>
            <a:ext cx="1752600" cy="762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UNDERSTANDER</a:t>
            </a:r>
          </a:p>
        </p:txBody>
      </p:sp>
      <p:sp>
        <p:nvSpPr>
          <p:cNvPr id="8" name="Rectangle 7"/>
          <p:cNvSpPr/>
          <p:nvPr/>
        </p:nvSpPr>
        <p:spPr>
          <a:xfrm>
            <a:off x="1905000" y="4038600"/>
            <a:ext cx="1219200" cy="762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LEXICON</a:t>
            </a:r>
          </a:p>
        </p:txBody>
      </p:sp>
      <p:sp>
        <p:nvSpPr>
          <p:cNvPr id="9" name="Rectangle 8"/>
          <p:cNvSpPr/>
          <p:nvPr/>
        </p:nvSpPr>
        <p:spPr>
          <a:xfrm>
            <a:off x="3581400" y="3962400"/>
            <a:ext cx="1828800" cy="762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KNOWLEDGE BASE</a:t>
            </a:r>
          </a:p>
        </p:txBody>
      </p:sp>
      <p:sp>
        <p:nvSpPr>
          <p:cNvPr id="10" name="Rectangle 9"/>
          <p:cNvSpPr/>
          <p:nvPr/>
        </p:nvSpPr>
        <p:spPr>
          <a:xfrm>
            <a:off x="5867400" y="2590800"/>
            <a:ext cx="1371600" cy="762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GENERATOR</a:t>
            </a:r>
          </a:p>
        </p:txBody>
      </p:sp>
      <p:cxnSp>
        <p:nvCxnSpPr>
          <p:cNvPr id="12" name="Straight Arrow Connector 11"/>
          <p:cNvCxnSpPr/>
          <p:nvPr/>
        </p:nvCxnSpPr>
        <p:spPr>
          <a:xfrm>
            <a:off x="609600" y="2895600"/>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91400" y="2895600"/>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 y="2173069"/>
            <a:ext cx="1371600" cy="646331"/>
          </a:xfrm>
          <a:prstGeom prst="rect">
            <a:avLst/>
          </a:prstGeom>
          <a:noFill/>
        </p:spPr>
        <p:txBody>
          <a:bodyPr wrap="square" rtlCol="0">
            <a:spAutoFit/>
          </a:bodyPr>
          <a:lstStyle/>
          <a:p>
            <a:r>
              <a:rPr lang="en-US" b="1" dirty="0"/>
              <a:t>Input text string</a:t>
            </a:r>
          </a:p>
        </p:txBody>
      </p:sp>
      <p:sp>
        <p:nvSpPr>
          <p:cNvPr id="15" name="TextBox 14"/>
          <p:cNvSpPr txBox="1"/>
          <p:nvPr/>
        </p:nvSpPr>
        <p:spPr>
          <a:xfrm>
            <a:off x="8077200" y="2286000"/>
            <a:ext cx="1371600" cy="369332"/>
          </a:xfrm>
          <a:prstGeom prst="rect">
            <a:avLst/>
          </a:prstGeom>
          <a:noFill/>
        </p:spPr>
        <p:txBody>
          <a:bodyPr wrap="square" rtlCol="0">
            <a:spAutoFit/>
          </a:bodyPr>
          <a:lstStyle/>
          <a:p>
            <a:r>
              <a:rPr lang="en-US" b="1" dirty="0"/>
              <a:t>output</a:t>
            </a:r>
          </a:p>
        </p:txBody>
      </p:sp>
      <p:cxnSp>
        <p:nvCxnSpPr>
          <p:cNvPr id="16" name="Straight Arrow Connector 15"/>
          <p:cNvCxnSpPr>
            <a:endCxn id="7" idx="1"/>
          </p:cNvCxnSpPr>
          <p:nvPr/>
        </p:nvCxnSpPr>
        <p:spPr>
          <a:xfrm>
            <a:off x="3200400" y="29718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10200" y="29718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0"/>
          </p:cNvCxnSpPr>
          <p:nvPr/>
        </p:nvCxnSpPr>
        <p:spPr>
          <a:xfrm>
            <a:off x="2514600" y="3352800"/>
            <a:ext cx="0" cy="685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419600" y="3352800"/>
            <a:ext cx="0" cy="6096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8800" y="5943600"/>
            <a:ext cx="6096000" cy="646331"/>
          </a:xfrm>
          <a:prstGeom prst="rect">
            <a:avLst/>
          </a:prstGeom>
          <a:noFill/>
        </p:spPr>
        <p:txBody>
          <a:bodyPr wrap="square" rtlCol="0">
            <a:spAutoFit/>
          </a:bodyPr>
          <a:lstStyle/>
          <a:p>
            <a:r>
              <a:rPr lang="en-US" dirty="0"/>
              <a:t>BLOCK DIAGRAM OF NATURAL LANGUAGE UNDERSTANDING PROGRAM OF THE SYNTAX/SEMANTIC ANALYSIS TYPE</a:t>
            </a:r>
          </a:p>
        </p:txBody>
      </p:sp>
      <p:sp>
        <p:nvSpPr>
          <p:cNvPr id="26" name="Date Placeholder 25"/>
          <p:cNvSpPr>
            <a:spLocks noGrp="1"/>
          </p:cNvSpPr>
          <p:nvPr>
            <p:ph type="dt" sz="half" idx="10"/>
          </p:nvPr>
        </p:nvSpPr>
        <p:spPr/>
        <p:txBody>
          <a:bodyPr/>
          <a:lstStyle/>
          <a:p>
            <a:fld id="{54DE3B7C-1267-473B-9C2A-6AB87E72C791}" type="datetime1">
              <a:rPr lang="en-US" smtClean="0"/>
              <a:t>11/27/19</a:t>
            </a:fld>
            <a:endParaRPr lang="en-US"/>
          </a:p>
        </p:txBody>
      </p:sp>
      <p:sp>
        <p:nvSpPr>
          <p:cNvPr id="27" name="Slide Number Placeholder 26"/>
          <p:cNvSpPr>
            <a:spLocks noGrp="1"/>
          </p:cNvSpPr>
          <p:nvPr>
            <p:ph type="sldNum" sz="quarter" idx="12"/>
          </p:nvPr>
        </p:nvSpPr>
        <p:spPr/>
        <p:txBody>
          <a:bodyPr/>
          <a:lstStyle/>
          <a:p>
            <a:fld id="{3850C867-7398-4573-9394-C67F8B09FB8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lstStyle/>
          <a:p>
            <a:r>
              <a:rPr lang="en-US" dirty="0"/>
              <a:t>Parser</a:t>
            </a:r>
          </a:p>
          <a:p>
            <a:pPr lvl="1"/>
            <a:r>
              <a:rPr lang="en-US" dirty="0"/>
              <a:t>A software that </a:t>
            </a:r>
            <a:r>
              <a:rPr lang="en-US" dirty="0">
                <a:solidFill>
                  <a:srgbClr val="FF0000"/>
                </a:solidFill>
              </a:rPr>
              <a:t>analyzes the input sentence </a:t>
            </a:r>
            <a:r>
              <a:rPr lang="en-US" dirty="0"/>
              <a:t>syntactically</a:t>
            </a:r>
          </a:p>
          <a:p>
            <a:pPr lvl="1"/>
            <a:r>
              <a:rPr lang="en-US" dirty="0"/>
              <a:t>Each word and its part of speech is identified</a:t>
            </a:r>
          </a:p>
          <a:p>
            <a:pPr lvl="1"/>
            <a:r>
              <a:rPr lang="en-US" dirty="0"/>
              <a:t>Maps the words into </a:t>
            </a:r>
            <a:r>
              <a:rPr lang="en-US" dirty="0">
                <a:solidFill>
                  <a:srgbClr val="FF0000"/>
                </a:solidFill>
              </a:rPr>
              <a:t>a parse tree</a:t>
            </a:r>
          </a:p>
          <a:p>
            <a:pPr lvl="1"/>
            <a:r>
              <a:rPr lang="en-US" dirty="0"/>
              <a:t>The parser identifies the </a:t>
            </a:r>
            <a:r>
              <a:rPr lang="en-US" dirty="0">
                <a:solidFill>
                  <a:srgbClr val="FF0000"/>
                </a:solidFill>
              </a:rPr>
              <a:t>noun phrase </a:t>
            </a:r>
            <a:r>
              <a:rPr lang="en-US" dirty="0"/>
              <a:t>and </a:t>
            </a:r>
            <a:r>
              <a:rPr lang="en-US" dirty="0">
                <a:solidFill>
                  <a:srgbClr val="FF0000"/>
                </a:solidFill>
              </a:rPr>
              <a:t>verb phrase</a:t>
            </a:r>
            <a:r>
              <a:rPr lang="en-US" dirty="0"/>
              <a:t> and further breaks them down into other elements</a:t>
            </a:r>
          </a:p>
        </p:txBody>
      </p:sp>
      <p:sp>
        <p:nvSpPr>
          <p:cNvPr id="4" name="Date Placeholder 3"/>
          <p:cNvSpPr>
            <a:spLocks noGrp="1"/>
          </p:cNvSpPr>
          <p:nvPr>
            <p:ph type="dt" sz="half" idx="10"/>
          </p:nvPr>
        </p:nvSpPr>
        <p:spPr/>
        <p:txBody>
          <a:bodyPr/>
          <a:lstStyle/>
          <a:p>
            <a:fld id="{F6C69BD7-4971-4EFE-8802-2B7E20B8FC83}"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Content Placeholder 2"/>
          <p:cNvSpPr>
            <a:spLocks noGrp="1"/>
          </p:cNvSpPr>
          <p:nvPr>
            <p:ph idx="1"/>
          </p:nvPr>
        </p:nvSpPr>
        <p:spPr/>
        <p:txBody>
          <a:bodyPr/>
          <a:lstStyle/>
          <a:p>
            <a:r>
              <a:rPr lang="en-US" dirty="0"/>
              <a:t>NLP refers to AI methods of communicating with a computer in natural language</a:t>
            </a:r>
          </a:p>
          <a:p>
            <a:r>
              <a:rPr lang="en-US" dirty="0">
                <a:solidFill>
                  <a:srgbClr val="FF0000"/>
                </a:solidFill>
              </a:rPr>
              <a:t>Why NLP?</a:t>
            </a:r>
          </a:p>
          <a:p>
            <a:pPr lvl="1"/>
            <a:r>
              <a:rPr lang="en-US" dirty="0"/>
              <a:t>Computers are considered “unfriendly”</a:t>
            </a:r>
          </a:p>
          <a:p>
            <a:pPr lvl="1"/>
            <a:r>
              <a:rPr lang="en-US" dirty="0"/>
              <a:t>One has to learn special language and commands</a:t>
            </a:r>
          </a:p>
          <a:p>
            <a:pPr lvl="1"/>
            <a:r>
              <a:rPr lang="en-US" dirty="0"/>
              <a:t>Icons, menus and various input devices</a:t>
            </a:r>
          </a:p>
          <a:p>
            <a:pPr lvl="1"/>
            <a:r>
              <a:rPr lang="en-US" dirty="0"/>
              <a:t>Communicating with computers in natural language resolve all these issues</a:t>
            </a:r>
          </a:p>
        </p:txBody>
      </p:sp>
      <p:sp>
        <p:nvSpPr>
          <p:cNvPr id="4" name="Date Placeholder 3"/>
          <p:cNvSpPr>
            <a:spLocks noGrp="1"/>
          </p:cNvSpPr>
          <p:nvPr>
            <p:ph type="dt" sz="half" idx="10"/>
          </p:nvPr>
        </p:nvSpPr>
        <p:spPr/>
        <p:txBody>
          <a:bodyPr/>
          <a:lstStyle/>
          <a:p>
            <a:fld id="{D0610490-B237-4D1F-A84E-ECCC17FE8EC6}"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lstStyle/>
          <a:p>
            <a:r>
              <a:rPr lang="en-US" dirty="0"/>
              <a:t>Parser (Example)</a:t>
            </a:r>
          </a:p>
          <a:p>
            <a:pPr lvl="1"/>
            <a:r>
              <a:rPr lang="en-US" dirty="0"/>
              <a:t>S = NP + VP</a:t>
            </a:r>
          </a:p>
          <a:p>
            <a:pPr lvl="1"/>
            <a:r>
              <a:rPr lang="en-US" dirty="0"/>
              <a:t>NP = ART + ADJ + N</a:t>
            </a:r>
          </a:p>
          <a:p>
            <a:pPr lvl="1"/>
            <a:r>
              <a:rPr lang="en-US" dirty="0"/>
              <a:t>PP = P + ART + N</a:t>
            </a:r>
          </a:p>
          <a:p>
            <a:pPr lvl="1"/>
            <a:r>
              <a:rPr lang="en-US" dirty="0"/>
              <a:t>VP=V + NP</a:t>
            </a:r>
          </a:p>
          <a:p>
            <a:pPr lvl="1"/>
            <a:r>
              <a:rPr lang="en-US" dirty="0"/>
              <a:t>VP = V + ADJ + N + PP</a:t>
            </a:r>
          </a:p>
          <a:p>
            <a:pPr lvl="1"/>
            <a:r>
              <a:rPr lang="en-US" dirty="0"/>
              <a:t>Joan drove the new car to </a:t>
            </a:r>
            <a:r>
              <a:rPr lang="en-US" dirty="0" err="1"/>
              <a:t>bloomingdale’s</a:t>
            </a:r>
            <a:endParaRPr lang="en-US" dirty="0"/>
          </a:p>
          <a:p>
            <a:pPr lvl="1">
              <a:buNone/>
            </a:pPr>
            <a:endParaRPr lang="en-US" dirty="0"/>
          </a:p>
        </p:txBody>
      </p:sp>
      <p:sp>
        <p:nvSpPr>
          <p:cNvPr id="4" name="Date Placeholder 3"/>
          <p:cNvSpPr>
            <a:spLocks noGrp="1"/>
          </p:cNvSpPr>
          <p:nvPr>
            <p:ph type="dt" sz="half" idx="10"/>
          </p:nvPr>
        </p:nvSpPr>
        <p:spPr/>
        <p:txBody>
          <a:bodyPr/>
          <a:lstStyle/>
          <a:p>
            <a:fld id="{3D66C0F8-C156-4377-9FAB-B8C590A97456}"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457200"/>
            <a:ext cx="914400" cy="369332"/>
          </a:xfrm>
          <a:prstGeom prst="rect">
            <a:avLst/>
          </a:prstGeom>
          <a:noFill/>
        </p:spPr>
        <p:txBody>
          <a:bodyPr wrap="square" rtlCol="0">
            <a:spAutoFit/>
          </a:bodyPr>
          <a:lstStyle/>
          <a:p>
            <a:r>
              <a:rPr lang="en-US" dirty="0"/>
              <a:t>S</a:t>
            </a:r>
          </a:p>
        </p:txBody>
      </p:sp>
      <p:sp>
        <p:nvSpPr>
          <p:cNvPr id="5" name="TextBox 4"/>
          <p:cNvSpPr txBox="1"/>
          <p:nvPr/>
        </p:nvSpPr>
        <p:spPr>
          <a:xfrm>
            <a:off x="1524000" y="1219200"/>
            <a:ext cx="914400" cy="369332"/>
          </a:xfrm>
          <a:prstGeom prst="rect">
            <a:avLst/>
          </a:prstGeom>
          <a:noFill/>
        </p:spPr>
        <p:txBody>
          <a:bodyPr wrap="square" rtlCol="0">
            <a:spAutoFit/>
          </a:bodyPr>
          <a:lstStyle/>
          <a:p>
            <a:r>
              <a:rPr lang="en-US" dirty="0"/>
              <a:t>NP</a:t>
            </a:r>
          </a:p>
        </p:txBody>
      </p:sp>
      <p:sp>
        <p:nvSpPr>
          <p:cNvPr id="6" name="TextBox 5"/>
          <p:cNvSpPr txBox="1"/>
          <p:nvPr/>
        </p:nvSpPr>
        <p:spPr>
          <a:xfrm>
            <a:off x="4343400" y="1219200"/>
            <a:ext cx="914400" cy="369332"/>
          </a:xfrm>
          <a:prstGeom prst="rect">
            <a:avLst/>
          </a:prstGeom>
          <a:noFill/>
        </p:spPr>
        <p:txBody>
          <a:bodyPr wrap="square" rtlCol="0">
            <a:spAutoFit/>
          </a:bodyPr>
          <a:lstStyle/>
          <a:p>
            <a:r>
              <a:rPr lang="en-US" dirty="0"/>
              <a:t>VP</a:t>
            </a:r>
          </a:p>
        </p:txBody>
      </p:sp>
      <p:sp>
        <p:nvSpPr>
          <p:cNvPr id="7" name="TextBox 6"/>
          <p:cNvSpPr txBox="1"/>
          <p:nvPr/>
        </p:nvSpPr>
        <p:spPr>
          <a:xfrm>
            <a:off x="1295400" y="2069068"/>
            <a:ext cx="914400" cy="369332"/>
          </a:xfrm>
          <a:prstGeom prst="rect">
            <a:avLst/>
          </a:prstGeom>
          <a:noFill/>
        </p:spPr>
        <p:txBody>
          <a:bodyPr wrap="square" rtlCol="0">
            <a:spAutoFit/>
          </a:bodyPr>
          <a:lstStyle/>
          <a:p>
            <a:r>
              <a:rPr lang="en-US" dirty="0"/>
              <a:t>     N</a:t>
            </a:r>
          </a:p>
        </p:txBody>
      </p:sp>
      <p:sp>
        <p:nvSpPr>
          <p:cNvPr id="8" name="TextBox 7"/>
          <p:cNvSpPr txBox="1"/>
          <p:nvPr/>
        </p:nvSpPr>
        <p:spPr>
          <a:xfrm>
            <a:off x="2895600" y="1981200"/>
            <a:ext cx="914400" cy="369332"/>
          </a:xfrm>
          <a:prstGeom prst="rect">
            <a:avLst/>
          </a:prstGeom>
          <a:noFill/>
        </p:spPr>
        <p:txBody>
          <a:bodyPr wrap="square" rtlCol="0">
            <a:spAutoFit/>
          </a:bodyPr>
          <a:lstStyle/>
          <a:p>
            <a:r>
              <a:rPr lang="en-US" dirty="0"/>
              <a:t>V</a:t>
            </a:r>
          </a:p>
        </p:txBody>
      </p:sp>
      <p:sp>
        <p:nvSpPr>
          <p:cNvPr id="9" name="TextBox 8"/>
          <p:cNvSpPr txBox="1"/>
          <p:nvPr/>
        </p:nvSpPr>
        <p:spPr>
          <a:xfrm>
            <a:off x="5334000" y="1905000"/>
            <a:ext cx="914400" cy="369332"/>
          </a:xfrm>
          <a:prstGeom prst="rect">
            <a:avLst/>
          </a:prstGeom>
          <a:noFill/>
        </p:spPr>
        <p:txBody>
          <a:bodyPr wrap="square" rtlCol="0">
            <a:spAutoFit/>
          </a:bodyPr>
          <a:lstStyle/>
          <a:p>
            <a:r>
              <a:rPr lang="en-US" dirty="0"/>
              <a:t>NP</a:t>
            </a:r>
          </a:p>
        </p:txBody>
      </p:sp>
      <p:sp>
        <p:nvSpPr>
          <p:cNvPr id="10" name="TextBox 9"/>
          <p:cNvSpPr txBox="1"/>
          <p:nvPr/>
        </p:nvSpPr>
        <p:spPr>
          <a:xfrm>
            <a:off x="3429000" y="3212068"/>
            <a:ext cx="914400" cy="369332"/>
          </a:xfrm>
          <a:prstGeom prst="rect">
            <a:avLst/>
          </a:prstGeom>
          <a:noFill/>
        </p:spPr>
        <p:txBody>
          <a:bodyPr wrap="square" rtlCol="0">
            <a:spAutoFit/>
          </a:bodyPr>
          <a:lstStyle/>
          <a:p>
            <a:r>
              <a:rPr lang="en-US" dirty="0" err="1"/>
              <a:t>Det</a:t>
            </a:r>
            <a:endParaRPr lang="en-US" dirty="0"/>
          </a:p>
        </p:txBody>
      </p:sp>
      <p:sp>
        <p:nvSpPr>
          <p:cNvPr id="11" name="TextBox 10"/>
          <p:cNvSpPr txBox="1"/>
          <p:nvPr/>
        </p:nvSpPr>
        <p:spPr>
          <a:xfrm>
            <a:off x="4191000" y="3212068"/>
            <a:ext cx="914400" cy="369332"/>
          </a:xfrm>
          <a:prstGeom prst="rect">
            <a:avLst/>
          </a:prstGeom>
          <a:noFill/>
        </p:spPr>
        <p:txBody>
          <a:bodyPr wrap="square" rtlCol="0">
            <a:spAutoFit/>
          </a:bodyPr>
          <a:lstStyle/>
          <a:p>
            <a:r>
              <a:rPr lang="en-US" dirty="0"/>
              <a:t>ADJ</a:t>
            </a:r>
          </a:p>
        </p:txBody>
      </p:sp>
      <p:sp>
        <p:nvSpPr>
          <p:cNvPr id="12" name="TextBox 11"/>
          <p:cNvSpPr txBox="1"/>
          <p:nvPr/>
        </p:nvSpPr>
        <p:spPr>
          <a:xfrm>
            <a:off x="4876800" y="3212068"/>
            <a:ext cx="914400" cy="369332"/>
          </a:xfrm>
          <a:prstGeom prst="rect">
            <a:avLst/>
          </a:prstGeom>
          <a:noFill/>
        </p:spPr>
        <p:txBody>
          <a:bodyPr wrap="square" rtlCol="0">
            <a:spAutoFit/>
          </a:bodyPr>
          <a:lstStyle/>
          <a:p>
            <a:r>
              <a:rPr lang="en-US" dirty="0"/>
              <a:t>N</a:t>
            </a:r>
          </a:p>
        </p:txBody>
      </p:sp>
      <p:sp>
        <p:nvSpPr>
          <p:cNvPr id="13" name="TextBox 12"/>
          <p:cNvSpPr txBox="1"/>
          <p:nvPr/>
        </p:nvSpPr>
        <p:spPr>
          <a:xfrm>
            <a:off x="6781800" y="2667000"/>
            <a:ext cx="914400" cy="369332"/>
          </a:xfrm>
          <a:prstGeom prst="rect">
            <a:avLst/>
          </a:prstGeom>
          <a:noFill/>
        </p:spPr>
        <p:txBody>
          <a:bodyPr wrap="square" rtlCol="0">
            <a:spAutoFit/>
          </a:bodyPr>
          <a:lstStyle/>
          <a:p>
            <a:r>
              <a:rPr lang="en-US" dirty="0"/>
              <a:t>PP</a:t>
            </a:r>
          </a:p>
        </p:txBody>
      </p:sp>
      <p:sp>
        <p:nvSpPr>
          <p:cNvPr id="14" name="TextBox 13"/>
          <p:cNvSpPr txBox="1"/>
          <p:nvPr/>
        </p:nvSpPr>
        <p:spPr>
          <a:xfrm>
            <a:off x="5791200" y="3505200"/>
            <a:ext cx="914400" cy="369332"/>
          </a:xfrm>
          <a:prstGeom prst="rect">
            <a:avLst/>
          </a:prstGeom>
          <a:noFill/>
        </p:spPr>
        <p:txBody>
          <a:bodyPr wrap="square" rtlCol="0">
            <a:spAutoFit/>
          </a:bodyPr>
          <a:lstStyle/>
          <a:p>
            <a:r>
              <a:rPr lang="en-US" dirty="0"/>
              <a:t>P</a:t>
            </a:r>
          </a:p>
        </p:txBody>
      </p:sp>
      <p:sp>
        <p:nvSpPr>
          <p:cNvPr id="15" name="TextBox 14"/>
          <p:cNvSpPr txBox="1"/>
          <p:nvPr/>
        </p:nvSpPr>
        <p:spPr>
          <a:xfrm>
            <a:off x="7620000" y="3505200"/>
            <a:ext cx="914400" cy="369332"/>
          </a:xfrm>
          <a:prstGeom prst="rect">
            <a:avLst/>
          </a:prstGeom>
          <a:noFill/>
        </p:spPr>
        <p:txBody>
          <a:bodyPr wrap="square" rtlCol="0">
            <a:spAutoFit/>
          </a:bodyPr>
          <a:lstStyle/>
          <a:p>
            <a:r>
              <a:rPr lang="en-US" dirty="0"/>
              <a:t>N</a:t>
            </a:r>
          </a:p>
        </p:txBody>
      </p:sp>
      <p:sp>
        <p:nvSpPr>
          <p:cNvPr id="16" name="TextBox 15"/>
          <p:cNvSpPr txBox="1"/>
          <p:nvPr/>
        </p:nvSpPr>
        <p:spPr>
          <a:xfrm>
            <a:off x="2590800" y="3440668"/>
            <a:ext cx="914400" cy="369332"/>
          </a:xfrm>
          <a:prstGeom prst="rect">
            <a:avLst/>
          </a:prstGeom>
          <a:noFill/>
        </p:spPr>
        <p:txBody>
          <a:bodyPr wrap="square" rtlCol="0">
            <a:spAutoFit/>
          </a:bodyPr>
          <a:lstStyle/>
          <a:p>
            <a:r>
              <a:rPr lang="en-US" dirty="0"/>
              <a:t>drove</a:t>
            </a:r>
          </a:p>
        </p:txBody>
      </p:sp>
      <p:sp>
        <p:nvSpPr>
          <p:cNvPr id="17" name="TextBox 16"/>
          <p:cNvSpPr txBox="1"/>
          <p:nvPr/>
        </p:nvSpPr>
        <p:spPr>
          <a:xfrm>
            <a:off x="3200400" y="4583668"/>
            <a:ext cx="914400" cy="369332"/>
          </a:xfrm>
          <a:prstGeom prst="rect">
            <a:avLst/>
          </a:prstGeom>
          <a:noFill/>
        </p:spPr>
        <p:txBody>
          <a:bodyPr wrap="square" rtlCol="0">
            <a:spAutoFit/>
          </a:bodyPr>
          <a:lstStyle/>
          <a:p>
            <a:r>
              <a:rPr lang="en-US" dirty="0"/>
              <a:t>the</a:t>
            </a:r>
          </a:p>
        </p:txBody>
      </p:sp>
      <p:sp>
        <p:nvSpPr>
          <p:cNvPr id="18" name="TextBox 17"/>
          <p:cNvSpPr txBox="1"/>
          <p:nvPr/>
        </p:nvSpPr>
        <p:spPr>
          <a:xfrm>
            <a:off x="4114800" y="4812268"/>
            <a:ext cx="914400" cy="369332"/>
          </a:xfrm>
          <a:prstGeom prst="rect">
            <a:avLst/>
          </a:prstGeom>
          <a:noFill/>
        </p:spPr>
        <p:txBody>
          <a:bodyPr wrap="square" rtlCol="0">
            <a:spAutoFit/>
          </a:bodyPr>
          <a:lstStyle/>
          <a:p>
            <a:r>
              <a:rPr lang="en-US" dirty="0"/>
              <a:t>new</a:t>
            </a:r>
          </a:p>
        </p:txBody>
      </p:sp>
      <p:sp>
        <p:nvSpPr>
          <p:cNvPr id="19" name="TextBox 18"/>
          <p:cNvSpPr txBox="1"/>
          <p:nvPr/>
        </p:nvSpPr>
        <p:spPr>
          <a:xfrm>
            <a:off x="4724400" y="4812268"/>
            <a:ext cx="914400" cy="369332"/>
          </a:xfrm>
          <a:prstGeom prst="rect">
            <a:avLst/>
          </a:prstGeom>
          <a:noFill/>
        </p:spPr>
        <p:txBody>
          <a:bodyPr wrap="square" rtlCol="0">
            <a:spAutoFit/>
          </a:bodyPr>
          <a:lstStyle/>
          <a:p>
            <a:r>
              <a:rPr lang="en-US" dirty="0"/>
              <a:t>car</a:t>
            </a:r>
          </a:p>
        </p:txBody>
      </p:sp>
      <p:sp>
        <p:nvSpPr>
          <p:cNvPr id="20" name="TextBox 19"/>
          <p:cNvSpPr txBox="1"/>
          <p:nvPr/>
        </p:nvSpPr>
        <p:spPr>
          <a:xfrm>
            <a:off x="5715000" y="5105400"/>
            <a:ext cx="914400" cy="369332"/>
          </a:xfrm>
          <a:prstGeom prst="rect">
            <a:avLst/>
          </a:prstGeom>
          <a:noFill/>
        </p:spPr>
        <p:txBody>
          <a:bodyPr wrap="square" rtlCol="0">
            <a:spAutoFit/>
          </a:bodyPr>
          <a:lstStyle/>
          <a:p>
            <a:r>
              <a:rPr lang="en-US" dirty="0"/>
              <a:t>to</a:t>
            </a:r>
          </a:p>
        </p:txBody>
      </p:sp>
      <p:sp>
        <p:nvSpPr>
          <p:cNvPr id="21" name="TextBox 20"/>
          <p:cNvSpPr txBox="1"/>
          <p:nvPr/>
        </p:nvSpPr>
        <p:spPr>
          <a:xfrm>
            <a:off x="7086600" y="5181600"/>
            <a:ext cx="1752600" cy="369332"/>
          </a:xfrm>
          <a:prstGeom prst="rect">
            <a:avLst/>
          </a:prstGeom>
          <a:noFill/>
        </p:spPr>
        <p:txBody>
          <a:bodyPr wrap="square" rtlCol="0">
            <a:spAutoFit/>
          </a:bodyPr>
          <a:lstStyle/>
          <a:p>
            <a:r>
              <a:rPr lang="en-US" dirty="0"/>
              <a:t>Bloomingdale’s</a:t>
            </a:r>
          </a:p>
        </p:txBody>
      </p:sp>
      <p:cxnSp>
        <p:nvCxnSpPr>
          <p:cNvPr id="23" name="Straight Connector 22"/>
          <p:cNvCxnSpPr>
            <a:stCxn id="4" idx="1"/>
            <a:endCxn id="5" idx="0"/>
          </p:cNvCxnSpPr>
          <p:nvPr/>
        </p:nvCxnSpPr>
        <p:spPr>
          <a:xfrm flipH="1">
            <a:off x="1981200" y="641866"/>
            <a:ext cx="1219200" cy="5773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685800"/>
            <a:ext cx="8382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a:xfrm>
            <a:off x="1695008" y="1588532"/>
            <a:ext cx="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8" idx="0"/>
          </p:cNvCxnSpPr>
          <p:nvPr/>
        </p:nvCxnSpPr>
        <p:spPr>
          <a:xfrm flipH="1">
            <a:off x="3352800" y="1447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00600" y="1447800"/>
            <a:ext cx="6096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71800" y="2286000"/>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657600" y="2754868"/>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495800" y="2831068"/>
            <a:ext cx="3048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29200" y="2831068"/>
            <a:ext cx="762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91200" y="2133600"/>
            <a:ext cx="8382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2"/>
          </p:cNvCxnSpPr>
          <p:nvPr/>
        </p:nvCxnSpPr>
        <p:spPr>
          <a:xfrm>
            <a:off x="7239000" y="3036332"/>
            <a:ext cx="533400" cy="4688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81400" y="3516868"/>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3516868"/>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029200" y="3516868"/>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67400" y="3810000"/>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772400" y="3810000"/>
            <a:ext cx="0" cy="1219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8600" y="4625876"/>
            <a:ext cx="5334000" cy="2308324"/>
          </a:xfrm>
          <a:prstGeom prst="rect">
            <a:avLst/>
          </a:prstGeom>
        </p:spPr>
        <p:txBody>
          <a:bodyPr wrap="square">
            <a:spAutoFit/>
          </a:bodyPr>
          <a:lstStyle/>
          <a:p>
            <a:pPr lvl="1"/>
            <a:r>
              <a:rPr lang="en-US" sz="2400" dirty="0"/>
              <a:t>S = NP + VP</a:t>
            </a:r>
          </a:p>
          <a:p>
            <a:pPr lvl="1"/>
            <a:r>
              <a:rPr lang="en-US" sz="2400" dirty="0"/>
              <a:t>NP = N | </a:t>
            </a:r>
            <a:r>
              <a:rPr lang="en-US" sz="2400" dirty="0" err="1"/>
              <a:t>Det</a:t>
            </a:r>
            <a:r>
              <a:rPr lang="en-US" sz="2400" dirty="0"/>
              <a:t> + ADJ + N | NP + PP</a:t>
            </a:r>
          </a:p>
          <a:p>
            <a:pPr lvl="1"/>
            <a:r>
              <a:rPr lang="en-US" sz="2400" dirty="0"/>
              <a:t>PP = P + N</a:t>
            </a:r>
          </a:p>
          <a:p>
            <a:pPr lvl="1"/>
            <a:r>
              <a:rPr lang="en-US" sz="2400" dirty="0"/>
              <a:t>VP = V + NP</a:t>
            </a:r>
          </a:p>
          <a:p>
            <a:pPr lvl="1"/>
            <a:r>
              <a:rPr lang="en-US" sz="2400" dirty="0" err="1"/>
              <a:t>Det</a:t>
            </a:r>
            <a:r>
              <a:rPr lang="en-US" sz="2400" dirty="0"/>
              <a:t> = a | an | the</a:t>
            </a:r>
          </a:p>
          <a:p>
            <a:pPr lvl="1"/>
            <a:endParaRPr lang="en-US" sz="2400" dirty="0"/>
          </a:p>
        </p:txBody>
      </p:sp>
      <p:sp>
        <p:nvSpPr>
          <p:cNvPr id="56" name="Date Placeholder 55"/>
          <p:cNvSpPr>
            <a:spLocks noGrp="1"/>
          </p:cNvSpPr>
          <p:nvPr>
            <p:ph type="dt" sz="half" idx="10"/>
          </p:nvPr>
        </p:nvSpPr>
        <p:spPr/>
        <p:txBody>
          <a:bodyPr/>
          <a:lstStyle/>
          <a:p>
            <a:fld id="{D5884AB9-147F-4B2D-9A84-5B0089B9B4A1}" type="datetime1">
              <a:rPr lang="en-US" smtClean="0"/>
              <a:t>11/27/19</a:t>
            </a:fld>
            <a:endParaRPr lang="en-US" dirty="0"/>
          </a:p>
        </p:txBody>
      </p:sp>
      <p:sp>
        <p:nvSpPr>
          <p:cNvPr id="57" name="Slide Number Placeholder 56"/>
          <p:cNvSpPr>
            <a:spLocks noGrp="1"/>
          </p:cNvSpPr>
          <p:nvPr>
            <p:ph type="sldNum" sz="quarter" idx="12"/>
          </p:nvPr>
        </p:nvSpPr>
        <p:spPr/>
        <p:txBody>
          <a:bodyPr/>
          <a:lstStyle/>
          <a:p>
            <a:fld id="{3850C867-7398-4573-9394-C67F8B09FB83}" type="slidenum">
              <a:rPr lang="en-US" smtClean="0"/>
              <a:t>21</a:t>
            </a:fld>
            <a:endParaRPr lang="en-US"/>
          </a:p>
        </p:txBody>
      </p:sp>
      <p:sp>
        <p:nvSpPr>
          <p:cNvPr id="2" name="Rectangle 1">
            <a:extLst>
              <a:ext uri="{FF2B5EF4-FFF2-40B4-BE49-F238E27FC236}">
                <a16:creationId xmlns:a16="http://schemas.microsoft.com/office/drawing/2014/main" id="{2C827616-9E42-C546-B8EC-7BFC235069AF}"/>
              </a:ext>
            </a:extLst>
          </p:cNvPr>
          <p:cNvSpPr/>
          <p:nvPr/>
        </p:nvSpPr>
        <p:spPr>
          <a:xfrm>
            <a:off x="4509222" y="501134"/>
            <a:ext cx="4545155" cy="369332"/>
          </a:xfrm>
          <a:prstGeom prst="rect">
            <a:avLst/>
          </a:prstGeom>
        </p:spPr>
        <p:txBody>
          <a:bodyPr wrap="none">
            <a:spAutoFit/>
          </a:bodyPr>
          <a:lstStyle/>
          <a:p>
            <a:pPr lvl="1"/>
            <a:r>
              <a:rPr lang="en-US" dirty="0"/>
              <a:t>Joan drove the new car to </a:t>
            </a:r>
            <a:r>
              <a:rPr lang="en-US" dirty="0" err="1"/>
              <a:t>bloomingdale’s</a:t>
            </a:r>
            <a:endParaRPr lang="en-US" dirty="0"/>
          </a:p>
        </p:txBody>
      </p:sp>
      <p:cxnSp>
        <p:nvCxnSpPr>
          <p:cNvPr id="42" name="Straight Connector 41">
            <a:extLst>
              <a:ext uri="{FF2B5EF4-FFF2-40B4-BE49-F238E27FC236}">
                <a16:creationId xmlns:a16="http://schemas.microsoft.com/office/drawing/2014/main" id="{305B1D18-9250-7D40-8A4C-22125A2C2CC2}"/>
              </a:ext>
            </a:extLst>
          </p:cNvPr>
          <p:cNvCxnSpPr/>
          <p:nvPr/>
        </p:nvCxnSpPr>
        <p:spPr>
          <a:xfrm>
            <a:off x="1688805" y="2400300"/>
            <a:ext cx="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5FD89EF-9DE1-CD43-9EEC-215EB4C4C8C4}"/>
              </a:ext>
            </a:extLst>
          </p:cNvPr>
          <p:cNvSpPr/>
          <p:nvPr/>
        </p:nvSpPr>
        <p:spPr>
          <a:xfrm>
            <a:off x="1282307" y="2929270"/>
            <a:ext cx="682944" cy="369332"/>
          </a:xfrm>
          <a:prstGeom prst="rect">
            <a:avLst/>
          </a:prstGeom>
        </p:spPr>
        <p:txBody>
          <a:bodyPr wrap="none">
            <a:spAutoFit/>
          </a:bodyPr>
          <a:lstStyle/>
          <a:p>
            <a:r>
              <a:rPr lang="en-US" dirty="0"/>
              <a:t>JUAN</a:t>
            </a:r>
          </a:p>
        </p:txBody>
      </p:sp>
      <p:cxnSp>
        <p:nvCxnSpPr>
          <p:cNvPr id="44" name="Straight Connector 43">
            <a:extLst>
              <a:ext uri="{FF2B5EF4-FFF2-40B4-BE49-F238E27FC236}">
                <a16:creationId xmlns:a16="http://schemas.microsoft.com/office/drawing/2014/main" id="{7E09F467-F580-5A45-86A9-B4DBD2ABD1E5}"/>
              </a:ext>
            </a:extLst>
          </p:cNvPr>
          <p:cNvCxnSpPr/>
          <p:nvPr/>
        </p:nvCxnSpPr>
        <p:spPr>
          <a:xfrm flipH="1">
            <a:off x="5105400" y="2247900"/>
            <a:ext cx="304800" cy="381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17BCD4-232D-D940-B42E-378A0508BA57}"/>
              </a:ext>
            </a:extLst>
          </p:cNvPr>
          <p:cNvSpPr txBox="1"/>
          <p:nvPr/>
        </p:nvSpPr>
        <p:spPr>
          <a:xfrm>
            <a:off x="4743007" y="2558534"/>
            <a:ext cx="914400" cy="369332"/>
          </a:xfrm>
          <a:prstGeom prst="rect">
            <a:avLst/>
          </a:prstGeom>
          <a:noFill/>
        </p:spPr>
        <p:txBody>
          <a:bodyPr wrap="square" rtlCol="0">
            <a:spAutoFit/>
          </a:bodyPr>
          <a:lstStyle/>
          <a:p>
            <a:r>
              <a:rPr lang="en-US" dirty="0"/>
              <a:t>NP</a:t>
            </a:r>
          </a:p>
        </p:txBody>
      </p:sp>
      <p:cxnSp>
        <p:nvCxnSpPr>
          <p:cNvPr id="49" name="Straight Connector 48">
            <a:extLst>
              <a:ext uri="{FF2B5EF4-FFF2-40B4-BE49-F238E27FC236}">
                <a16:creationId xmlns:a16="http://schemas.microsoft.com/office/drawing/2014/main" id="{7D5FD834-36BB-9340-A8D9-80166D1F2467}"/>
              </a:ext>
            </a:extLst>
          </p:cNvPr>
          <p:cNvCxnSpPr>
            <a:cxnSpLocks/>
          </p:cNvCxnSpPr>
          <p:nvPr/>
        </p:nvCxnSpPr>
        <p:spPr>
          <a:xfrm flipH="1">
            <a:off x="6019800" y="2896635"/>
            <a:ext cx="743393" cy="701156"/>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a:xfrm>
            <a:off x="457200" y="1219200"/>
            <a:ext cx="8229600" cy="4525963"/>
          </a:xfrm>
        </p:spPr>
        <p:txBody>
          <a:bodyPr/>
          <a:lstStyle/>
          <a:p>
            <a:r>
              <a:rPr lang="en-US" dirty="0"/>
              <a:t>Parser</a:t>
            </a:r>
          </a:p>
          <a:p>
            <a:pPr lvl="1"/>
            <a:r>
              <a:rPr lang="en-US" dirty="0"/>
              <a:t>The most popular method of parsing is the </a:t>
            </a:r>
            <a:r>
              <a:rPr lang="en-US" dirty="0">
                <a:solidFill>
                  <a:srgbClr val="FF0000"/>
                </a:solidFill>
              </a:rPr>
              <a:t>augmented transition network </a:t>
            </a:r>
            <a:r>
              <a:rPr lang="en-US" dirty="0"/>
              <a:t>(ATN)</a:t>
            </a:r>
          </a:p>
          <a:p>
            <a:pPr lvl="1"/>
            <a:r>
              <a:rPr lang="en-US" dirty="0"/>
              <a:t>Finite state machine</a:t>
            </a:r>
          </a:p>
        </p:txBody>
      </p:sp>
      <p:sp>
        <p:nvSpPr>
          <p:cNvPr id="4" name="Oval 3"/>
          <p:cNvSpPr/>
          <p:nvPr/>
        </p:nvSpPr>
        <p:spPr>
          <a:xfrm>
            <a:off x="609600" y="4191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A1</a:t>
            </a:r>
          </a:p>
        </p:txBody>
      </p:sp>
      <p:sp>
        <p:nvSpPr>
          <p:cNvPr id="5" name="Oval 4"/>
          <p:cNvSpPr/>
          <p:nvPr/>
        </p:nvSpPr>
        <p:spPr>
          <a:xfrm>
            <a:off x="3581400" y="4114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A2</a:t>
            </a:r>
          </a:p>
        </p:txBody>
      </p:sp>
      <p:sp>
        <p:nvSpPr>
          <p:cNvPr id="6" name="Oval 5"/>
          <p:cNvSpPr/>
          <p:nvPr/>
        </p:nvSpPr>
        <p:spPr>
          <a:xfrm>
            <a:off x="6629400" y="4114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A3</a:t>
            </a:r>
          </a:p>
        </p:txBody>
      </p:sp>
      <p:cxnSp>
        <p:nvCxnSpPr>
          <p:cNvPr id="8" name="Straight Arrow Connector 7"/>
          <p:cNvCxnSpPr>
            <a:stCxn id="4" idx="6"/>
            <a:endCxn id="5" idx="2"/>
          </p:cNvCxnSpPr>
          <p:nvPr/>
        </p:nvCxnSpPr>
        <p:spPr>
          <a:xfrm flipV="1">
            <a:off x="1447800" y="4533900"/>
            <a:ext cx="21336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419600" y="4495800"/>
            <a:ext cx="21336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28800" y="4038600"/>
            <a:ext cx="1066800" cy="400110"/>
          </a:xfrm>
          <a:prstGeom prst="rect">
            <a:avLst/>
          </a:prstGeom>
          <a:noFill/>
        </p:spPr>
        <p:txBody>
          <a:bodyPr wrap="square" rtlCol="0">
            <a:spAutoFit/>
          </a:bodyPr>
          <a:lstStyle/>
          <a:p>
            <a:r>
              <a:rPr lang="en-US" sz="2000" dirty="0"/>
              <a:t>ART</a:t>
            </a:r>
          </a:p>
        </p:txBody>
      </p:sp>
      <p:sp>
        <p:nvSpPr>
          <p:cNvPr id="11" name="TextBox 10"/>
          <p:cNvSpPr txBox="1"/>
          <p:nvPr/>
        </p:nvSpPr>
        <p:spPr>
          <a:xfrm>
            <a:off x="3581400" y="3048000"/>
            <a:ext cx="1066800" cy="400110"/>
          </a:xfrm>
          <a:prstGeom prst="rect">
            <a:avLst/>
          </a:prstGeom>
          <a:noFill/>
        </p:spPr>
        <p:txBody>
          <a:bodyPr wrap="square" rtlCol="0">
            <a:spAutoFit/>
          </a:bodyPr>
          <a:lstStyle/>
          <a:p>
            <a:r>
              <a:rPr lang="en-US" sz="2000" dirty="0" err="1"/>
              <a:t>adj</a:t>
            </a:r>
            <a:endParaRPr lang="en-US" sz="2000" dirty="0"/>
          </a:p>
        </p:txBody>
      </p:sp>
      <p:sp>
        <p:nvSpPr>
          <p:cNvPr id="12" name="Freeform 11"/>
          <p:cNvSpPr/>
          <p:nvPr/>
        </p:nvSpPr>
        <p:spPr>
          <a:xfrm>
            <a:off x="3356292" y="3488788"/>
            <a:ext cx="1384520" cy="815926"/>
          </a:xfrm>
          <a:custGeom>
            <a:avLst/>
            <a:gdLst>
              <a:gd name="connsiteX0" fmla="*/ 1075031 w 1384520"/>
              <a:gd name="connsiteY0" fmla="*/ 801858 h 815926"/>
              <a:gd name="connsiteX1" fmla="*/ 1173505 w 1384520"/>
              <a:gd name="connsiteY1" fmla="*/ 759655 h 815926"/>
              <a:gd name="connsiteX2" fmla="*/ 1215708 w 1384520"/>
              <a:gd name="connsiteY2" fmla="*/ 731520 h 815926"/>
              <a:gd name="connsiteX3" fmla="*/ 1243843 w 1384520"/>
              <a:gd name="connsiteY3" fmla="*/ 689317 h 815926"/>
              <a:gd name="connsiteX4" fmla="*/ 1300114 w 1384520"/>
              <a:gd name="connsiteY4" fmla="*/ 618978 h 815926"/>
              <a:gd name="connsiteX5" fmla="*/ 1314182 w 1384520"/>
              <a:gd name="connsiteY5" fmla="*/ 576775 h 815926"/>
              <a:gd name="connsiteX6" fmla="*/ 1342317 w 1384520"/>
              <a:gd name="connsiteY6" fmla="*/ 534572 h 815926"/>
              <a:gd name="connsiteX7" fmla="*/ 1370453 w 1384520"/>
              <a:gd name="connsiteY7" fmla="*/ 450166 h 815926"/>
              <a:gd name="connsiteX8" fmla="*/ 1384520 w 1384520"/>
              <a:gd name="connsiteY8" fmla="*/ 407963 h 815926"/>
              <a:gd name="connsiteX9" fmla="*/ 1356385 w 1384520"/>
              <a:gd name="connsiteY9" fmla="*/ 253218 h 815926"/>
              <a:gd name="connsiteX10" fmla="*/ 1328250 w 1384520"/>
              <a:gd name="connsiteY10" fmla="*/ 211015 h 815926"/>
              <a:gd name="connsiteX11" fmla="*/ 1300114 w 1384520"/>
              <a:gd name="connsiteY11" fmla="*/ 182880 h 815926"/>
              <a:gd name="connsiteX12" fmla="*/ 1257911 w 1384520"/>
              <a:gd name="connsiteY12" fmla="*/ 168812 h 815926"/>
              <a:gd name="connsiteX13" fmla="*/ 1187573 w 1384520"/>
              <a:gd name="connsiteY13" fmla="*/ 112541 h 815926"/>
              <a:gd name="connsiteX14" fmla="*/ 1159437 w 1384520"/>
              <a:gd name="connsiteY14" fmla="*/ 84406 h 815926"/>
              <a:gd name="connsiteX15" fmla="*/ 1117234 w 1384520"/>
              <a:gd name="connsiteY15" fmla="*/ 70338 h 815926"/>
              <a:gd name="connsiteX16" fmla="*/ 1075031 w 1384520"/>
              <a:gd name="connsiteY16" fmla="*/ 42203 h 815926"/>
              <a:gd name="connsiteX17" fmla="*/ 934354 w 1384520"/>
              <a:gd name="connsiteY17" fmla="*/ 0 h 815926"/>
              <a:gd name="connsiteX18" fmla="*/ 568594 w 1384520"/>
              <a:gd name="connsiteY18" fmla="*/ 14067 h 815926"/>
              <a:gd name="connsiteX19" fmla="*/ 456053 w 1384520"/>
              <a:gd name="connsiteY19" fmla="*/ 42203 h 815926"/>
              <a:gd name="connsiteX20" fmla="*/ 371646 w 1384520"/>
              <a:gd name="connsiteY20" fmla="*/ 70338 h 815926"/>
              <a:gd name="connsiteX21" fmla="*/ 329443 w 1384520"/>
              <a:gd name="connsiteY21" fmla="*/ 98474 h 815926"/>
              <a:gd name="connsiteX22" fmla="*/ 245037 w 1384520"/>
              <a:gd name="connsiteY22" fmla="*/ 126609 h 815926"/>
              <a:gd name="connsiteX23" fmla="*/ 174699 w 1384520"/>
              <a:gd name="connsiteY23" fmla="*/ 211015 h 815926"/>
              <a:gd name="connsiteX24" fmla="*/ 118428 w 1384520"/>
              <a:gd name="connsiteY24" fmla="*/ 267286 h 815926"/>
              <a:gd name="connsiteX25" fmla="*/ 76225 w 1384520"/>
              <a:gd name="connsiteY25" fmla="*/ 351692 h 815926"/>
              <a:gd name="connsiteX26" fmla="*/ 48090 w 1384520"/>
              <a:gd name="connsiteY26" fmla="*/ 393895 h 815926"/>
              <a:gd name="connsiteX27" fmla="*/ 19954 w 1384520"/>
              <a:gd name="connsiteY27" fmla="*/ 492369 h 815926"/>
              <a:gd name="connsiteX28" fmla="*/ 62157 w 1384520"/>
              <a:gd name="connsiteY28" fmla="*/ 731520 h 815926"/>
              <a:gd name="connsiteX29" fmla="*/ 104360 w 1384520"/>
              <a:gd name="connsiteY29" fmla="*/ 759655 h 815926"/>
              <a:gd name="connsiteX30" fmla="*/ 146563 w 1384520"/>
              <a:gd name="connsiteY30" fmla="*/ 773723 h 815926"/>
              <a:gd name="connsiteX31" fmla="*/ 174699 w 1384520"/>
              <a:gd name="connsiteY31" fmla="*/ 801858 h 815926"/>
              <a:gd name="connsiteX32" fmla="*/ 216902 w 1384520"/>
              <a:gd name="connsiteY32" fmla="*/ 815926 h 81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84520" h="815926">
                <a:moveTo>
                  <a:pt x="1075031" y="801858"/>
                </a:moveTo>
                <a:cubicBezTo>
                  <a:pt x="1180984" y="731224"/>
                  <a:pt x="1046327" y="814160"/>
                  <a:pt x="1173505" y="759655"/>
                </a:cubicBezTo>
                <a:cubicBezTo>
                  <a:pt x="1189045" y="752995"/>
                  <a:pt x="1201640" y="740898"/>
                  <a:pt x="1215708" y="731520"/>
                </a:cubicBezTo>
                <a:cubicBezTo>
                  <a:pt x="1225086" y="717452"/>
                  <a:pt x="1233281" y="702519"/>
                  <a:pt x="1243843" y="689317"/>
                </a:cubicBezTo>
                <a:cubicBezTo>
                  <a:pt x="1278737" y="645700"/>
                  <a:pt x="1271247" y="676712"/>
                  <a:pt x="1300114" y="618978"/>
                </a:cubicBezTo>
                <a:cubicBezTo>
                  <a:pt x="1306746" y="605715"/>
                  <a:pt x="1307550" y="590038"/>
                  <a:pt x="1314182" y="576775"/>
                </a:cubicBezTo>
                <a:cubicBezTo>
                  <a:pt x="1321743" y="561653"/>
                  <a:pt x="1335450" y="550022"/>
                  <a:pt x="1342317" y="534572"/>
                </a:cubicBezTo>
                <a:cubicBezTo>
                  <a:pt x="1354362" y="507471"/>
                  <a:pt x="1361075" y="478301"/>
                  <a:pt x="1370453" y="450166"/>
                </a:cubicBezTo>
                <a:lnTo>
                  <a:pt x="1384520" y="407963"/>
                </a:lnTo>
                <a:cubicBezTo>
                  <a:pt x="1379670" y="369162"/>
                  <a:pt x="1378072" y="296592"/>
                  <a:pt x="1356385" y="253218"/>
                </a:cubicBezTo>
                <a:cubicBezTo>
                  <a:pt x="1348824" y="238096"/>
                  <a:pt x="1338812" y="224217"/>
                  <a:pt x="1328250" y="211015"/>
                </a:cubicBezTo>
                <a:cubicBezTo>
                  <a:pt x="1319964" y="200658"/>
                  <a:pt x="1311487" y="189704"/>
                  <a:pt x="1300114" y="182880"/>
                </a:cubicBezTo>
                <a:cubicBezTo>
                  <a:pt x="1287398" y="175251"/>
                  <a:pt x="1271979" y="173501"/>
                  <a:pt x="1257911" y="168812"/>
                </a:cubicBezTo>
                <a:cubicBezTo>
                  <a:pt x="1201876" y="84759"/>
                  <a:pt x="1263071" y="157840"/>
                  <a:pt x="1187573" y="112541"/>
                </a:cubicBezTo>
                <a:cubicBezTo>
                  <a:pt x="1176200" y="105717"/>
                  <a:pt x="1170810" y="91230"/>
                  <a:pt x="1159437" y="84406"/>
                </a:cubicBezTo>
                <a:cubicBezTo>
                  <a:pt x="1146721" y="76777"/>
                  <a:pt x="1130497" y="76970"/>
                  <a:pt x="1117234" y="70338"/>
                </a:cubicBezTo>
                <a:cubicBezTo>
                  <a:pt x="1102112" y="62777"/>
                  <a:pt x="1090481" y="49070"/>
                  <a:pt x="1075031" y="42203"/>
                </a:cubicBezTo>
                <a:cubicBezTo>
                  <a:pt x="1030989" y="22628"/>
                  <a:pt x="981126" y="11692"/>
                  <a:pt x="934354" y="0"/>
                </a:cubicBezTo>
                <a:cubicBezTo>
                  <a:pt x="812434" y="4689"/>
                  <a:pt x="690132" y="3343"/>
                  <a:pt x="568594" y="14067"/>
                </a:cubicBezTo>
                <a:cubicBezTo>
                  <a:pt x="530075" y="17466"/>
                  <a:pt x="492737" y="29975"/>
                  <a:pt x="456053" y="42203"/>
                </a:cubicBezTo>
                <a:lnTo>
                  <a:pt x="371646" y="70338"/>
                </a:lnTo>
                <a:cubicBezTo>
                  <a:pt x="357578" y="79717"/>
                  <a:pt x="344893" y="91607"/>
                  <a:pt x="329443" y="98474"/>
                </a:cubicBezTo>
                <a:cubicBezTo>
                  <a:pt x="302342" y="110519"/>
                  <a:pt x="245037" y="126609"/>
                  <a:pt x="245037" y="126609"/>
                </a:cubicBezTo>
                <a:cubicBezTo>
                  <a:pt x="98693" y="272953"/>
                  <a:pt x="292212" y="73916"/>
                  <a:pt x="174699" y="211015"/>
                </a:cubicBezTo>
                <a:cubicBezTo>
                  <a:pt x="157436" y="231155"/>
                  <a:pt x="133142" y="245215"/>
                  <a:pt x="118428" y="267286"/>
                </a:cubicBezTo>
                <a:cubicBezTo>
                  <a:pt x="37797" y="388234"/>
                  <a:pt x="134468" y="235207"/>
                  <a:pt x="76225" y="351692"/>
                </a:cubicBezTo>
                <a:cubicBezTo>
                  <a:pt x="68664" y="366814"/>
                  <a:pt x="55651" y="378773"/>
                  <a:pt x="48090" y="393895"/>
                </a:cubicBezTo>
                <a:cubicBezTo>
                  <a:pt x="37999" y="414078"/>
                  <a:pt x="24462" y="474338"/>
                  <a:pt x="19954" y="492369"/>
                </a:cubicBezTo>
                <a:cubicBezTo>
                  <a:pt x="25547" y="570675"/>
                  <a:pt x="0" y="669363"/>
                  <a:pt x="62157" y="731520"/>
                </a:cubicBezTo>
                <a:cubicBezTo>
                  <a:pt x="74112" y="743475"/>
                  <a:pt x="89238" y="752094"/>
                  <a:pt x="104360" y="759655"/>
                </a:cubicBezTo>
                <a:cubicBezTo>
                  <a:pt x="117623" y="766287"/>
                  <a:pt x="132495" y="769034"/>
                  <a:pt x="146563" y="773723"/>
                </a:cubicBezTo>
                <a:cubicBezTo>
                  <a:pt x="155942" y="783101"/>
                  <a:pt x="163326" y="795034"/>
                  <a:pt x="174699" y="801858"/>
                </a:cubicBezTo>
                <a:cubicBezTo>
                  <a:pt x="187415" y="809487"/>
                  <a:pt x="216902" y="815926"/>
                  <a:pt x="216902" y="815926"/>
                </a:cubicBez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876800" y="4191000"/>
            <a:ext cx="1066800" cy="400110"/>
          </a:xfrm>
          <a:prstGeom prst="rect">
            <a:avLst/>
          </a:prstGeom>
          <a:noFill/>
        </p:spPr>
        <p:txBody>
          <a:bodyPr wrap="square" rtlCol="0">
            <a:spAutoFit/>
          </a:bodyPr>
          <a:lstStyle/>
          <a:p>
            <a:r>
              <a:rPr lang="en-US" sz="2000" dirty="0"/>
              <a:t>noun</a:t>
            </a:r>
          </a:p>
        </p:txBody>
      </p:sp>
      <p:sp>
        <p:nvSpPr>
          <p:cNvPr id="14" name="TextBox 13"/>
          <p:cNvSpPr txBox="1"/>
          <p:nvPr/>
        </p:nvSpPr>
        <p:spPr>
          <a:xfrm>
            <a:off x="2743200" y="5867400"/>
            <a:ext cx="4419600" cy="461665"/>
          </a:xfrm>
          <a:prstGeom prst="rect">
            <a:avLst/>
          </a:prstGeom>
          <a:noFill/>
        </p:spPr>
        <p:txBody>
          <a:bodyPr wrap="square" rtlCol="0">
            <a:spAutoFit/>
          </a:bodyPr>
          <a:lstStyle/>
          <a:p>
            <a:r>
              <a:rPr lang="en-US" sz="2400" dirty="0"/>
              <a:t>The long, black car </a:t>
            </a:r>
          </a:p>
        </p:txBody>
      </p:sp>
      <p:sp>
        <p:nvSpPr>
          <p:cNvPr id="15" name="Date Placeholder 14"/>
          <p:cNvSpPr>
            <a:spLocks noGrp="1"/>
          </p:cNvSpPr>
          <p:nvPr>
            <p:ph type="dt" sz="half" idx="10"/>
          </p:nvPr>
        </p:nvSpPr>
        <p:spPr/>
        <p:txBody>
          <a:bodyPr/>
          <a:lstStyle/>
          <a:p>
            <a:fld id="{220244D3-EE83-487C-8265-CE97586664B6}" type="datetime1">
              <a:rPr lang="en-US" smtClean="0"/>
              <a:t>11/27/19</a:t>
            </a:fld>
            <a:endParaRPr lang="en-US"/>
          </a:p>
        </p:txBody>
      </p:sp>
      <p:sp>
        <p:nvSpPr>
          <p:cNvPr id="16" name="Slide Number Placeholder 15"/>
          <p:cNvSpPr>
            <a:spLocks noGrp="1"/>
          </p:cNvSpPr>
          <p:nvPr>
            <p:ph type="sldNum" sz="quarter" idx="12"/>
          </p:nvPr>
        </p:nvSpPr>
        <p:spPr/>
        <p:txBody>
          <a:bodyPr/>
          <a:lstStyle/>
          <a:p>
            <a:fld id="{3850C867-7398-4573-9394-C67F8B09FB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normAutofit fontScale="77500" lnSpcReduction="20000"/>
          </a:bodyPr>
          <a:lstStyle/>
          <a:p>
            <a:r>
              <a:rPr lang="en-US" dirty="0"/>
              <a:t>The lexicon </a:t>
            </a:r>
          </a:p>
          <a:p>
            <a:pPr lvl="1"/>
            <a:r>
              <a:rPr lang="en-US" dirty="0"/>
              <a:t>The lexicon contains </a:t>
            </a:r>
            <a:r>
              <a:rPr lang="en-US" dirty="0">
                <a:solidFill>
                  <a:srgbClr val="FF0000"/>
                </a:solidFill>
              </a:rPr>
              <a:t>all of the words </a:t>
            </a:r>
            <a:r>
              <a:rPr lang="en-US" dirty="0"/>
              <a:t>that the program is capable of recognizing </a:t>
            </a:r>
          </a:p>
          <a:p>
            <a:pPr lvl="1"/>
            <a:r>
              <a:rPr lang="en-US" dirty="0"/>
              <a:t>Also contains the correct spelling, meaning and part of speech</a:t>
            </a:r>
          </a:p>
          <a:p>
            <a:pPr lvl="1"/>
            <a:r>
              <a:rPr lang="en-US" dirty="0"/>
              <a:t>Some parsers perform </a:t>
            </a:r>
            <a:r>
              <a:rPr lang="en-US" dirty="0">
                <a:solidFill>
                  <a:srgbClr val="FF0000"/>
                </a:solidFill>
              </a:rPr>
              <a:t>morpheme analysis </a:t>
            </a:r>
          </a:p>
          <a:p>
            <a:pPr lvl="1"/>
            <a:r>
              <a:rPr lang="en-US" dirty="0"/>
              <a:t>In this way, more precise meaning can be determined</a:t>
            </a:r>
          </a:p>
          <a:p>
            <a:pPr lvl="1"/>
            <a:r>
              <a:rPr lang="en-US" dirty="0"/>
              <a:t>Some parsers collect </a:t>
            </a:r>
            <a:r>
              <a:rPr lang="en-US" dirty="0">
                <a:solidFill>
                  <a:srgbClr val="FF0000"/>
                </a:solidFill>
              </a:rPr>
              <a:t>all variations of the root word</a:t>
            </a:r>
          </a:p>
          <a:p>
            <a:pPr lvl="1"/>
            <a:r>
              <a:rPr lang="en-US" dirty="0"/>
              <a:t>Overall the result is same</a:t>
            </a:r>
          </a:p>
          <a:p>
            <a:pPr lvl="1"/>
            <a:r>
              <a:rPr lang="en-US" dirty="0"/>
              <a:t>When a word is recognized, it is searched in lexicon for its lexical information</a:t>
            </a:r>
          </a:p>
          <a:p>
            <a:pPr lvl="1"/>
            <a:r>
              <a:rPr lang="en-US" dirty="0"/>
              <a:t>Ultimately the </a:t>
            </a:r>
            <a:r>
              <a:rPr lang="en-US" dirty="0">
                <a:solidFill>
                  <a:srgbClr val="FF0000"/>
                </a:solidFill>
              </a:rPr>
              <a:t>parse tree </a:t>
            </a:r>
            <a:r>
              <a:rPr lang="en-US" dirty="0"/>
              <a:t>is built</a:t>
            </a:r>
          </a:p>
          <a:p>
            <a:pPr lvl="1"/>
            <a:r>
              <a:rPr lang="en-US" dirty="0"/>
              <a:t>Parser can also do the secondary activities such as </a:t>
            </a:r>
            <a:r>
              <a:rPr lang="en-US" dirty="0">
                <a:solidFill>
                  <a:srgbClr val="FF0000"/>
                </a:solidFill>
              </a:rPr>
              <a:t>correcting spelling mistakes </a:t>
            </a:r>
            <a:r>
              <a:rPr lang="en-US" dirty="0"/>
              <a:t>with the help of lexicon  </a:t>
            </a:r>
          </a:p>
        </p:txBody>
      </p:sp>
      <p:sp>
        <p:nvSpPr>
          <p:cNvPr id="4" name="Date Placeholder 3"/>
          <p:cNvSpPr>
            <a:spLocks noGrp="1"/>
          </p:cNvSpPr>
          <p:nvPr>
            <p:ph type="dt" sz="half" idx="10"/>
          </p:nvPr>
        </p:nvSpPr>
        <p:spPr/>
        <p:txBody>
          <a:bodyPr/>
          <a:lstStyle/>
          <a:p>
            <a:fld id="{9D31B65C-F267-454B-848A-440DF7C67E7A}"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normAutofit lnSpcReduction="10000"/>
          </a:bodyPr>
          <a:lstStyle/>
          <a:p>
            <a:r>
              <a:rPr lang="en-US" dirty="0"/>
              <a:t>The </a:t>
            </a:r>
            <a:r>
              <a:rPr lang="en-US" dirty="0" err="1"/>
              <a:t>Understander</a:t>
            </a:r>
            <a:r>
              <a:rPr lang="en-US" dirty="0"/>
              <a:t> and Knowledge base</a:t>
            </a:r>
          </a:p>
          <a:p>
            <a:pPr lvl="1"/>
            <a:r>
              <a:rPr lang="en-US" dirty="0"/>
              <a:t>The </a:t>
            </a:r>
            <a:r>
              <a:rPr lang="en-US" dirty="0" err="1"/>
              <a:t>understander</a:t>
            </a:r>
            <a:r>
              <a:rPr lang="en-US" dirty="0"/>
              <a:t> works in conjunction with the knowledge base</a:t>
            </a:r>
          </a:p>
          <a:p>
            <a:pPr lvl="1"/>
            <a:r>
              <a:rPr lang="en-US" dirty="0"/>
              <a:t>The knowledge base is the </a:t>
            </a:r>
            <a:r>
              <a:rPr lang="en-US" dirty="0">
                <a:solidFill>
                  <a:srgbClr val="FF0000"/>
                </a:solidFill>
              </a:rPr>
              <a:t>primary means of understanding </a:t>
            </a:r>
            <a:r>
              <a:rPr lang="en-US" dirty="0"/>
              <a:t>what has been said</a:t>
            </a:r>
          </a:p>
          <a:p>
            <a:pPr lvl="1"/>
            <a:r>
              <a:rPr lang="en-US" dirty="0"/>
              <a:t>The purpose of the </a:t>
            </a:r>
            <a:r>
              <a:rPr lang="en-US" dirty="0" err="1"/>
              <a:t>understander</a:t>
            </a:r>
            <a:r>
              <a:rPr lang="en-US" dirty="0"/>
              <a:t> is to use the parse tree to reference the knowledge base </a:t>
            </a:r>
          </a:p>
          <a:p>
            <a:pPr lvl="1"/>
            <a:r>
              <a:rPr lang="en-US" dirty="0"/>
              <a:t>If the input sentence is a statement, the </a:t>
            </a:r>
            <a:r>
              <a:rPr lang="en-US" dirty="0" err="1"/>
              <a:t>understander</a:t>
            </a:r>
            <a:r>
              <a:rPr lang="en-US" dirty="0"/>
              <a:t> will determine meaning by looking up words and phrases in the knowledge base</a:t>
            </a:r>
          </a:p>
        </p:txBody>
      </p:sp>
      <p:sp>
        <p:nvSpPr>
          <p:cNvPr id="4" name="Date Placeholder 3"/>
          <p:cNvSpPr>
            <a:spLocks noGrp="1"/>
          </p:cNvSpPr>
          <p:nvPr>
            <p:ph type="dt" sz="half" idx="10"/>
          </p:nvPr>
        </p:nvSpPr>
        <p:spPr/>
        <p:txBody>
          <a:bodyPr/>
          <a:lstStyle/>
          <a:p>
            <a:fld id="{6CA87784-2617-40C4-958B-65678BEBDFDB}"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natural language understanding system</a:t>
            </a:r>
          </a:p>
        </p:txBody>
      </p:sp>
      <p:sp>
        <p:nvSpPr>
          <p:cNvPr id="3" name="Content Placeholder 2"/>
          <p:cNvSpPr>
            <a:spLocks noGrp="1"/>
          </p:cNvSpPr>
          <p:nvPr>
            <p:ph idx="1"/>
          </p:nvPr>
        </p:nvSpPr>
        <p:spPr/>
        <p:txBody>
          <a:bodyPr>
            <a:normAutofit/>
          </a:bodyPr>
          <a:lstStyle/>
          <a:p>
            <a:r>
              <a:rPr lang="en-US" dirty="0"/>
              <a:t>The generator   </a:t>
            </a:r>
          </a:p>
          <a:p>
            <a:pPr lvl="1"/>
            <a:r>
              <a:rPr lang="en-US" dirty="0"/>
              <a:t>The generator uses the understood input to create useable output</a:t>
            </a:r>
          </a:p>
          <a:p>
            <a:pPr lvl="1"/>
            <a:r>
              <a:rPr lang="en-US" dirty="0"/>
              <a:t>The output depends upon the environment or application E.g. DBMS – query </a:t>
            </a:r>
          </a:p>
        </p:txBody>
      </p:sp>
      <p:sp>
        <p:nvSpPr>
          <p:cNvPr id="4" name="Date Placeholder 3"/>
          <p:cNvSpPr>
            <a:spLocks noGrp="1"/>
          </p:cNvSpPr>
          <p:nvPr>
            <p:ph type="dt" sz="half" idx="10"/>
          </p:nvPr>
        </p:nvSpPr>
        <p:spPr/>
        <p:txBody>
          <a:bodyPr/>
          <a:lstStyle/>
          <a:p>
            <a:fld id="{412BE965-D1FF-403C-8DFA-BEEA6BD5A6A8}"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on NLP</a:t>
            </a:r>
            <a:br>
              <a:rPr lang="en-US" dirty="0"/>
            </a:br>
            <a:r>
              <a:rPr lang="en-US" dirty="0"/>
              <a:t>Deadline: 17 Dec, 2019</a:t>
            </a:r>
          </a:p>
        </p:txBody>
      </p:sp>
      <p:sp>
        <p:nvSpPr>
          <p:cNvPr id="3" name="Content Placeholder 2"/>
          <p:cNvSpPr>
            <a:spLocks noGrp="1"/>
          </p:cNvSpPr>
          <p:nvPr>
            <p:ph idx="1"/>
          </p:nvPr>
        </p:nvSpPr>
        <p:spPr/>
        <p:txBody>
          <a:bodyPr>
            <a:normAutofit fontScale="85000" lnSpcReduction="10000"/>
          </a:bodyPr>
          <a:lstStyle/>
          <a:p>
            <a:pPr marL="514350" indent="-514350">
              <a:buNone/>
            </a:pPr>
            <a:r>
              <a:rPr lang="en-US" dirty="0"/>
              <a:t>A. Answer the following questions</a:t>
            </a:r>
          </a:p>
          <a:p>
            <a:pPr marL="514350" indent="-514350">
              <a:buFont typeface="+mj-lt"/>
              <a:buAutoNum type="arabicPeriod"/>
            </a:pPr>
            <a:r>
              <a:rPr lang="en-US" dirty="0"/>
              <a:t>What is morpheme analysis? Give examples</a:t>
            </a:r>
          </a:p>
          <a:p>
            <a:pPr marL="514350" indent="-514350">
              <a:buFont typeface="+mj-lt"/>
              <a:buAutoNum type="arabicPeriod"/>
            </a:pPr>
            <a:r>
              <a:rPr lang="en-US" dirty="0"/>
              <a:t>How morpheme analysis is better than word analysis? Give examples</a:t>
            </a:r>
          </a:p>
          <a:p>
            <a:pPr marL="514350" indent="-514350">
              <a:buFont typeface="+mj-lt"/>
              <a:buAutoNum type="arabicPeriod"/>
            </a:pPr>
            <a:r>
              <a:rPr lang="en-US" dirty="0"/>
              <a:t>What are the different types of morphemes? Explain with examples.</a:t>
            </a:r>
          </a:p>
          <a:p>
            <a:pPr marL="514350" indent="-514350">
              <a:buFont typeface="+mj-lt"/>
              <a:buAutoNum type="arabicPeriod"/>
            </a:pPr>
            <a:r>
              <a:rPr lang="en-US" dirty="0"/>
              <a:t>Can a word and morpheme be same? Give examples</a:t>
            </a:r>
          </a:p>
          <a:p>
            <a:pPr marL="514350" indent="-514350">
              <a:buFont typeface="+mj-lt"/>
              <a:buAutoNum type="arabicPeriod"/>
            </a:pPr>
            <a:r>
              <a:rPr lang="en-US" dirty="0"/>
              <a:t>Can we store all the possible variations of the root word in lexicon to avoid morpheme analysis? Will the result be different? Explain your answer.</a:t>
            </a:r>
          </a:p>
          <a:p>
            <a:pPr marL="0" indent="0">
              <a:buNone/>
            </a:pPr>
            <a:endParaRPr lang="en-US" dirty="0"/>
          </a:p>
          <a:p>
            <a:pPr marL="0" indent="0">
              <a:buNone/>
            </a:pPr>
            <a:endParaRPr lang="en-US" dirty="0"/>
          </a:p>
        </p:txBody>
      </p:sp>
      <p:sp>
        <p:nvSpPr>
          <p:cNvPr id="4" name="TextBox 3"/>
          <p:cNvSpPr txBox="1"/>
          <p:nvPr/>
        </p:nvSpPr>
        <p:spPr>
          <a:xfrm>
            <a:off x="0" y="381000"/>
            <a:ext cx="2590800" cy="646331"/>
          </a:xfrm>
          <a:prstGeom prst="rect">
            <a:avLst/>
          </a:prstGeom>
          <a:noFill/>
        </p:spPr>
        <p:txBody>
          <a:bodyPr wrap="square" rtlCol="0">
            <a:spAutoFit/>
          </a:bodyPr>
          <a:lstStyle/>
          <a:p>
            <a:r>
              <a:rPr lang="en-US" b="1" dirty="0"/>
              <a:t>Total marks: 25</a:t>
            </a:r>
          </a:p>
          <a:p>
            <a:r>
              <a:rPr lang="en-US" dirty="0"/>
              <a:t>5 marks for each question</a:t>
            </a:r>
          </a:p>
        </p:txBody>
      </p:sp>
      <p:sp>
        <p:nvSpPr>
          <p:cNvPr id="5" name="Date Placeholder 4"/>
          <p:cNvSpPr>
            <a:spLocks noGrp="1"/>
          </p:cNvSpPr>
          <p:nvPr>
            <p:ph type="dt" sz="half" idx="10"/>
          </p:nvPr>
        </p:nvSpPr>
        <p:spPr/>
        <p:txBody>
          <a:bodyPr/>
          <a:lstStyle/>
          <a:p>
            <a:fld id="{87877EDC-BCFE-4866-B38F-BAD43CEAD5A9}" type="datetime1">
              <a:rPr lang="en-US" smtClean="0"/>
              <a:t>11/27/19</a:t>
            </a:fld>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Assignment</a:t>
            </a:r>
          </a:p>
        </p:txBody>
      </p:sp>
      <p:sp>
        <p:nvSpPr>
          <p:cNvPr id="3" name="Content Placeholder 2"/>
          <p:cNvSpPr>
            <a:spLocks noGrp="1"/>
          </p:cNvSpPr>
          <p:nvPr>
            <p:ph idx="1"/>
          </p:nvPr>
        </p:nvSpPr>
        <p:spPr/>
        <p:txBody>
          <a:bodyPr/>
          <a:lstStyle/>
          <a:p>
            <a:pPr marL="514350" indent="-514350">
              <a:buNone/>
            </a:pPr>
            <a:r>
              <a:rPr lang="en-US" dirty="0"/>
              <a:t>B. Write a computer program that accept number of sentences and that can count the followings</a:t>
            </a:r>
          </a:p>
          <a:p>
            <a:pPr marL="514350" indent="-514350">
              <a:buFont typeface="+mj-lt"/>
              <a:buAutoNum type="arabicPeriod"/>
            </a:pPr>
            <a:r>
              <a:rPr lang="en-US" dirty="0"/>
              <a:t>Number of words in the input text</a:t>
            </a:r>
          </a:p>
          <a:p>
            <a:pPr marL="514350" indent="-514350">
              <a:buFont typeface="+mj-lt"/>
              <a:buAutoNum type="arabicPeriod"/>
            </a:pPr>
            <a:r>
              <a:rPr lang="en-US" dirty="0"/>
              <a:t>Number of letters</a:t>
            </a:r>
          </a:p>
          <a:p>
            <a:pPr marL="514350" indent="-514350">
              <a:buFont typeface="+mj-lt"/>
              <a:buAutoNum type="arabicPeriod"/>
            </a:pPr>
            <a:r>
              <a:rPr lang="en-US" dirty="0"/>
              <a:t>Number of sentences</a:t>
            </a:r>
          </a:p>
          <a:p>
            <a:pPr marL="514350" indent="-514350">
              <a:buFont typeface="+mj-lt"/>
              <a:buAutoNum type="arabicPeriod"/>
            </a:pPr>
            <a:r>
              <a:rPr lang="en-US" dirty="0"/>
              <a:t>Number of punctuation marks</a:t>
            </a:r>
          </a:p>
          <a:p>
            <a:pPr marL="514350" indent="-514350">
              <a:buFont typeface="+mj-lt"/>
              <a:buAutoNum type="arabicPeriod"/>
            </a:pPr>
            <a:r>
              <a:rPr lang="en-US" dirty="0"/>
              <a:t>Number of sentences that are questions</a:t>
            </a:r>
          </a:p>
          <a:p>
            <a:pPr>
              <a:buNone/>
            </a:pPr>
            <a:endParaRPr lang="en-US" dirty="0"/>
          </a:p>
        </p:txBody>
      </p:sp>
      <p:sp>
        <p:nvSpPr>
          <p:cNvPr id="4" name="TextBox 3"/>
          <p:cNvSpPr txBox="1"/>
          <p:nvPr/>
        </p:nvSpPr>
        <p:spPr>
          <a:xfrm>
            <a:off x="0" y="381000"/>
            <a:ext cx="2590800" cy="923330"/>
          </a:xfrm>
          <a:prstGeom prst="rect">
            <a:avLst/>
          </a:prstGeom>
          <a:noFill/>
        </p:spPr>
        <p:txBody>
          <a:bodyPr wrap="square" rtlCol="0">
            <a:spAutoFit/>
          </a:bodyPr>
          <a:lstStyle/>
          <a:p>
            <a:r>
              <a:rPr lang="en-US" b="1" dirty="0"/>
              <a:t>Total marks: 15</a:t>
            </a:r>
          </a:p>
          <a:p>
            <a:r>
              <a:rPr lang="en-US" dirty="0"/>
              <a:t>3 marks for each functionality</a:t>
            </a:r>
          </a:p>
        </p:txBody>
      </p:sp>
      <p:sp>
        <p:nvSpPr>
          <p:cNvPr id="5" name="Date Placeholder 4"/>
          <p:cNvSpPr>
            <a:spLocks noGrp="1"/>
          </p:cNvSpPr>
          <p:nvPr>
            <p:ph type="dt" sz="half" idx="10"/>
          </p:nvPr>
        </p:nvSpPr>
        <p:spPr/>
        <p:txBody>
          <a:bodyPr/>
          <a:lstStyle/>
          <a:p>
            <a:fld id="{639F5C60-BF13-4D5C-B568-6957EB35CE87}" type="datetime1">
              <a:rPr lang="en-US" smtClean="0"/>
              <a:t>11/27/19</a:t>
            </a:fld>
            <a:endParaRPr lang="en-US"/>
          </a:p>
        </p:txBody>
      </p:sp>
      <p:sp>
        <p:nvSpPr>
          <p:cNvPr id="6" name="Slide Number Placeholder 5"/>
          <p:cNvSpPr>
            <a:spLocks noGrp="1"/>
          </p:cNvSpPr>
          <p:nvPr>
            <p:ph type="sldNum" sz="quarter" idx="12"/>
          </p:nvPr>
        </p:nvSpPr>
        <p:spPr/>
        <p:txBody>
          <a:bodyPr/>
          <a:lstStyle/>
          <a:p>
            <a:fld id="{3850C867-7398-4573-9394-C67F8B09FB83}" type="slidenum">
              <a:rPr lang="en-US" smtClean="0"/>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Content Placeholder 2"/>
          <p:cNvSpPr>
            <a:spLocks noGrp="1"/>
          </p:cNvSpPr>
          <p:nvPr>
            <p:ph idx="1"/>
          </p:nvPr>
        </p:nvSpPr>
        <p:spPr/>
        <p:txBody>
          <a:bodyPr/>
          <a:lstStyle/>
          <a:p>
            <a:r>
              <a:rPr lang="en-US" dirty="0"/>
              <a:t>Why NLP is categorized as AI ?</a:t>
            </a:r>
          </a:p>
          <a:p>
            <a:pPr lvl="1"/>
            <a:r>
              <a:rPr lang="en-US" dirty="0"/>
              <a:t>They are simply another form of </a:t>
            </a:r>
            <a:r>
              <a:rPr lang="en-US" dirty="0">
                <a:solidFill>
                  <a:srgbClr val="FF0000"/>
                </a:solidFill>
              </a:rPr>
              <a:t>knowledge-based</a:t>
            </a:r>
            <a:r>
              <a:rPr lang="en-US" dirty="0"/>
              <a:t> systems</a:t>
            </a:r>
          </a:p>
          <a:p>
            <a:pPr lvl="1"/>
            <a:r>
              <a:rPr lang="en-US" dirty="0"/>
              <a:t>To understand an inquiry in natural language, a computer must </a:t>
            </a:r>
            <a:r>
              <a:rPr lang="en-US" dirty="0">
                <a:solidFill>
                  <a:srgbClr val="FF0000"/>
                </a:solidFill>
              </a:rPr>
              <a:t>analyze and interpret </a:t>
            </a:r>
            <a:r>
              <a:rPr lang="en-US" dirty="0"/>
              <a:t>it</a:t>
            </a:r>
          </a:p>
          <a:p>
            <a:pPr lvl="1"/>
            <a:r>
              <a:rPr lang="en-US" dirty="0"/>
              <a:t>It must </a:t>
            </a:r>
            <a:r>
              <a:rPr lang="en-US" dirty="0">
                <a:solidFill>
                  <a:srgbClr val="FF0000"/>
                </a:solidFill>
              </a:rPr>
              <a:t>understand</a:t>
            </a:r>
            <a:r>
              <a:rPr lang="en-US" dirty="0"/>
              <a:t> the grammar and </a:t>
            </a:r>
            <a:r>
              <a:rPr lang="en-US" dirty="0">
                <a:solidFill>
                  <a:srgbClr val="FF0000"/>
                </a:solidFill>
              </a:rPr>
              <a:t>meaning</a:t>
            </a:r>
            <a:r>
              <a:rPr lang="en-US" dirty="0"/>
              <a:t> of the word</a:t>
            </a:r>
          </a:p>
          <a:p>
            <a:pPr lvl="1"/>
            <a:endParaRPr lang="en-US" dirty="0"/>
          </a:p>
          <a:p>
            <a:endParaRPr lang="en-US" dirty="0"/>
          </a:p>
        </p:txBody>
      </p:sp>
      <p:sp>
        <p:nvSpPr>
          <p:cNvPr id="4" name="Date Placeholder 3"/>
          <p:cNvSpPr>
            <a:spLocks noGrp="1"/>
          </p:cNvSpPr>
          <p:nvPr>
            <p:ph type="dt" sz="half" idx="10"/>
          </p:nvPr>
        </p:nvSpPr>
        <p:spPr/>
        <p:txBody>
          <a:bodyPr/>
          <a:lstStyle/>
          <a:p>
            <a:fld id="{059DA230-1CB0-4275-B194-3440E16D2A60}"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Language</a:t>
            </a:r>
          </a:p>
          <a:p>
            <a:pPr marL="514350" indent="-514350">
              <a:buFont typeface="+mj-lt"/>
              <a:buAutoNum type="arabicPeriod"/>
            </a:pPr>
            <a:r>
              <a:rPr lang="en-US" dirty="0"/>
              <a:t>Linguistics</a:t>
            </a:r>
          </a:p>
          <a:p>
            <a:pPr marL="514350" indent="-514350">
              <a:buFont typeface="+mj-lt"/>
              <a:buAutoNum type="arabicPeriod"/>
            </a:pPr>
            <a:r>
              <a:rPr lang="en-US" dirty="0"/>
              <a:t>Vocabulary and lexicon</a:t>
            </a:r>
          </a:p>
          <a:p>
            <a:pPr marL="514350" indent="-514350">
              <a:buFont typeface="+mj-lt"/>
              <a:buAutoNum type="arabicPeriod"/>
            </a:pPr>
            <a:r>
              <a:rPr lang="en-US" dirty="0"/>
              <a:t>Grammar, syntax and semantics</a:t>
            </a:r>
          </a:p>
          <a:p>
            <a:pPr marL="514350" indent="-514350">
              <a:buFont typeface="+mj-lt"/>
              <a:buAutoNum type="arabicPeriod"/>
            </a:pPr>
            <a:r>
              <a:rPr lang="en-US" dirty="0"/>
              <a:t>Context and pragmatics </a:t>
            </a:r>
          </a:p>
        </p:txBody>
      </p:sp>
      <p:sp>
        <p:nvSpPr>
          <p:cNvPr id="4" name="Date Placeholder 3"/>
          <p:cNvSpPr>
            <a:spLocks noGrp="1"/>
          </p:cNvSpPr>
          <p:nvPr>
            <p:ph type="dt" sz="half" idx="10"/>
          </p:nvPr>
        </p:nvSpPr>
        <p:spPr/>
        <p:txBody>
          <a:bodyPr/>
          <a:lstStyle/>
          <a:p>
            <a:fld id="{D4672203-6883-4ABD-AF3C-545A797E0C1F}"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Language</a:t>
            </a:r>
          </a:p>
          <a:p>
            <a:pPr lvl="1"/>
            <a:r>
              <a:rPr lang="en-US" dirty="0"/>
              <a:t>System for communication</a:t>
            </a:r>
          </a:p>
          <a:p>
            <a:pPr lvl="1"/>
            <a:r>
              <a:rPr lang="en-US" dirty="0"/>
              <a:t>Help us communicate our thoughts and feelings</a:t>
            </a:r>
          </a:p>
          <a:p>
            <a:pPr lvl="1"/>
            <a:r>
              <a:rPr lang="en-US" dirty="0"/>
              <a:t>Uses wide range of sounds, signs and symbols to create words, sentences and paragraphs</a:t>
            </a:r>
          </a:p>
          <a:p>
            <a:pPr lvl="1"/>
            <a:r>
              <a:rPr lang="en-US" dirty="0"/>
              <a:t>Whether written or spoken, language is the medium we use for expressing and organizing what we know, think and feel</a:t>
            </a:r>
          </a:p>
          <a:p>
            <a:pPr lvl="1"/>
            <a:r>
              <a:rPr lang="en-US" dirty="0"/>
              <a:t>Most languages are not deliberately invented or designed-evolved with time</a:t>
            </a:r>
          </a:p>
          <a:p>
            <a:pPr lvl="1"/>
            <a:r>
              <a:rPr lang="en-US" dirty="0"/>
              <a:t>Formal language as opposed to natural language are designed for special purposes </a:t>
            </a:r>
            <a:r>
              <a:rPr lang="en-US" dirty="0" err="1"/>
              <a:t>Eg</a:t>
            </a:r>
            <a:r>
              <a:rPr lang="en-US" dirty="0"/>
              <a:t>. Computer languages</a:t>
            </a:r>
          </a:p>
        </p:txBody>
      </p:sp>
      <p:sp>
        <p:nvSpPr>
          <p:cNvPr id="4" name="Date Placeholder 3"/>
          <p:cNvSpPr>
            <a:spLocks noGrp="1"/>
          </p:cNvSpPr>
          <p:nvPr>
            <p:ph type="dt" sz="half" idx="10"/>
          </p:nvPr>
        </p:nvSpPr>
        <p:spPr/>
        <p:txBody>
          <a:bodyPr/>
          <a:lstStyle/>
          <a:p>
            <a:fld id="{1210E5AA-411D-410A-812F-0D75965AB3B0}"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lnSpcReduction="10000"/>
          </a:bodyPr>
          <a:lstStyle/>
          <a:p>
            <a:pPr>
              <a:buNone/>
            </a:pPr>
            <a:r>
              <a:rPr lang="en-US" dirty="0"/>
              <a:t>2.  Linguistics</a:t>
            </a:r>
          </a:p>
          <a:p>
            <a:pPr lvl="1"/>
            <a:r>
              <a:rPr lang="en-US" dirty="0">
                <a:solidFill>
                  <a:srgbClr val="FF0000"/>
                </a:solidFill>
              </a:rPr>
              <a:t>Linguistics</a:t>
            </a:r>
            <a:r>
              <a:rPr lang="en-US" dirty="0"/>
              <a:t> is the study of how languages are structured and used</a:t>
            </a:r>
          </a:p>
          <a:p>
            <a:pPr lvl="1"/>
            <a:r>
              <a:rPr lang="en-US" dirty="0"/>
              <a:t>A </a:t>
            </a:r>
            <a:r>
              <a:rPr lang="en-US" dirty="0">
                <a:solidFill>
                  <a:srgbClr val="FF0000"/>
                </a:solidFill>
              </a:rPr>
              <a:t>linguist</a:t>
            </a:r>
            <a:r>
              <a:rPr lang="en-US" dirty="0"/>
              <a:t> is a person who specializes in the study of languages</a:t>
            </a:r>
          </a:p>
          <a:p>
            <a:pPr lvl="1"/>
            <a:r>
              <a:rPr lang="en-US" dirty="0"/>
              <a:t>It is also a person who speak and use more than one language fluently</a:t>
            </a:r>
          </a:p>
          <a:p>
            <a:pPr lvl="1"/>
            <a:r>
              <a:rPr lang="en-US" dirty="0"/>
              <a:t>Linguist conduct a research to organize all the symbol, words, phrases, rules and procedures of a language and show how it should be used</a:t>
            </a:r>
          </a:p>
        </p:txBody>
      </p:sp>
      <p:sp>
        <p:nvSpPr>
          <p:cNvPr id="4" name="Date Placeholder 3"/>
          <p:cNvSpPr>
            <a:spLocks noGrp="1"/>
          </p:cNvSpPr>
          <p:nvPr>
            <p:ph type="dt" sz="half" idx="10"/>
          </p:nvPr>
        </p:nvSpPr>
        <p:spPr/>
        <p:txBody>
          <a:bodyPr/>
          <a:lstStyle/>
          <a:p>
            <a:fld id="{CFF49E98-A135-42DD-A9F0-E2E2BA7FC9BD}"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fontScale="92500"/>
          </a:bodyPr>
          <a:lstStyle/>
          <a:p>
            <a:pPr>
              <a:buNone/>
            </a:pPr>
            <a:r>
              <a:rPr lang="en-US" dirty="0"/>
              <a:t>3.   Vocabulary and Lexicon </a:t>
            </a:r>
          </a:p>
          <a:p>
            <a:pPr lvl="1"/>
            <a:r>
              <a:rPr lang="en-US" dirty="0"/>
              <a:t>A </a:t>
            </a:r>
            <a:r>
              <a:rPr lang="en-US" dirty="0">
                <a:solidFill>
                  <a:srgbClr val="FF0000"/>
                </a:solidFill>
              </a:rPr>
              <a:t>vocabulary</a:t>
            </a:r>
            <a:r>
              <a:rPr lang="en-US" dirty="0"/>
              <a:t> is all of the words and phrases in a particular language </a:t>
            </a:r>
          </a:p>
          <a:p>
            <a:pPr lvl="1"/>
            <a:r>
              <a:rPr lang="en-US" dirty="0"/>
              <a:t>A linguist identify and arrange all commonly used words and phrases into a lexicon </a:t>
            </a:r>
          </a:p>
          <a:p>
            <a:pPr lvl="1"/>
            <a:r>
              <a:rPr lang="en-US" dirty="0"/>
              <a:t>A </a:t>
            </a:r>
            <a:r>
              <a:rPr lang="en-US" dirty="0">
                <a:solidFill>
                  <a:srgbClr val="FF0000"/>
                </a:solidFill>
              </a:rPr>
              <a:t>lexicon</a:t>
            </a:r>
            <a:r>
              <a:rPr lang="en-US" dirty="0"/>
              <a:t> is nothing more than a dictionary giving the correct spelling and punctuation of the words and gives their definitions and pronunciation. </a:t>
            </a:r>
          </a:p>
          <a:p>
            <a:pPr lvl="1"/>
            <a:r>
              <a:rPr lang="en-US" dirty="0"/>
              <a:t>A glossary is a subset of a dictionary which defines words, terms or phrases in a  special field of interests </a:t>
            </a:r>
          </a:p>
        </p:txBody>
      </p:sp>
      <p:sp>
        <p:nvSpPr>
          <p:cNvPr id="4" name="Date Placeholder 3"/>
          <p:cNvSpPr>
            <a:spLocks noGrp="1"/>
          </p:cNvSpPr>
          <p:nvPr>
            <p:ph type="dt" sz="half" idx="10"/>
          </p:nvPr>
        </p:nvSpPr>
        <p:spPr/>
        <p:txBody>
          <a:bodyPr/>
          <a:lstStyle/>
          <a:p>
            <a:fld id="{AD8B2C0B-1782-4569-AC18-24BB80337283}"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fontScale="77500" lnSpcReduction="20000"/>
          </a:bodyPr>
          <a:lstStyle/>
          <a:p>
            <a:pPr>
              <a:buNone/>
            </a:pPr>
            <a:r>
              <a:rPr lang="en-US" dirty="0"/>
              <a:t>4.   Grammar, Syntax and Semantic</a:t>
            </a:r>
          </a:p>
          <a:p>
            <a:pPr lvl="1"/>
            <a:r>
              <a:rPr lang="en-US" dirty="0"/>
              <a:t>Apart from knowing the meaning of words, we should also know how to assemble them into complete thought</a:t>
            </a:r>
          </a:p>
          <a:p>
            <a:pPr lvl="1"/>
            <a:r>
              <a:rPr lang="en-US" dirty="0"/>
              <a:t>The system of rules for putting words together to form complete sentences and thoughts is called </a:t>
            </a:r>
            <a:r>
              <a:rPr lang="en-US" dirty="0">
                <a:solidFill>
                  <a:srgbClr val="FF0000"/>
                </a:solidFill>
              </a:rPr>
              <a:t>grammar</a:t>
            </a:r>
            <a:r>
              <a:rPr lang="en-US" dirty="0"/>
              <a:t>.</a:t>
            </a:r>
          </a:p>
          <a:p>
            <a:pPr lvl="1"/>
            <a:r>
              <a:rPr lang="en-US" dirty="0"/>
              <a:t>Grammar is composed of </a:t>
            </a:r>
            <a:r>
              <a:rPr lang="en-US" dirty="0">
                <a:solidFill>
                  <a:srgbClr val="FF0000"/>
                </a:solidFill>
              </a:rPr>
              <a:t>syntax</a:t>
            </a:r>
            <a:r>
              <a:rPr lang="en-US" dirty="0"/>
              <a:t> and </a:t>
            </a:r>
            <a:r>
              <a:rPr lang="en-US" dirty="0">
                <a:solidFill>
                  <a:srgbClr val="FF0000"/>
                </a:solidFill>
              </a:rPr>
              <a:t>semantics</a:t>
            </a:r>
          </a:p>
          <a:p>
            <a:pPr lvl="1"/>
            <a:r>
              <a:rPr lang="en-US" dirty="0">
                <a:solidFill>
                  <a:srgbClr val="FF0000"/>
                </a:solidFill>
              </a:rPr>
              <a:t>Syntax</a:t>
            </a:r>
            <a:r>
              <a:rPr lang="en-US" dirty="0"/>
              <a:t> is the way words are assembled to form phrases and sentences</a:t>
            </a:r>
          </a:p>
          <a:p>
            <a:pPr lvl="1"/>
            <a:r>
              <a:rPr lang="en-US" dirty="0"/>
              <a:t>Syntax is the method of putting words in a specific order so they will have a correct form</a:t>
            </a:r>
          </a:p>
          <a:p>
            <a:pPr lvl="1"/>
            <a:r>
              <a:rPr lang="en-US" dirty="0">
                <a:solidFill>
                  <a:srgbClr val="FF0000"/>
                </a:solidFill>
              </a:rPr>
              <a:t>Semantics</a:t>
            </a:r>
            <a:r>
              <a:rPr lang="en-US" dirty="0"/>
              <a:t> refers to meaning in language</a:t>
            </a:r>
          </a:p>
          <a:p>
            <a:pPr lvl="1"/>
            <a:r>
              <a:rPr lang="en-US" dirty="0"/>
              <a:t>Study of relationship between words</a:t>
            </a:r>
          </a:p>
          <a:p>
            <a:pPr lvl="1"/>
            <a:r>
              <a:rPr lang="en-US" dirty="0"/>
              <a:t>It provides with ways of analyzing and interpreting what is being said</a:t>
            </a:r>
          </a:p>
          <a:p>
            <a:pPr lvl="1">
              <a:buNone/>
            </a:pPr>
            <a:endParaRPr lang="en-US" dirty="0"/>
          </a:p>
        </p:txBody>
      </p:sp>
      <p:sp>
        <p:nvSpPr>
          <p:cNvPr id="4" name="Date Placeholder 3"/>
          <p:cNvSpPr>
            <a:spLocks noGrp="1"/>
          </p:cNvSpPr>
          <p:nvPr>
            <p:ph type="dt" sz="half" idx="10"/>
          </p:nvPr>
        </p:nvSpPr>
        <p:spPr/>
        <p:txBody>
          <a:bodyPr/>
          <a:lstStyle/>
          <a:p>
            <a:fld id="{E9C0F5E2-12A0-4EF8-882E-B350EBE91E43}" type="datetime1">
              <a:rPr lang="en-US" smtClean="0"/>
              <a:t>11/27/19</a:t>
            </a:fld>
            <a:endParaRPr lang="en-US"/>
          </a:p>
        </p:txBody>
      </p:sp>
      <p:sp>
        <p:nvSpPr>
          <p:cNvPr id="5" name="Slide Number Placeholder 4"/>
          <p:cNvSpPr>
            <a:spLocks noGrp="1"/>
          </p:cNvSpPr>
          <p:nvPr>
            <p:ph type="sldNum" sz="quarter" idx="12"/>
          </p:nvPr>
        </p:nvSpPr>
        <p:spPr/>
        <p:txBody>
          <a:bodyPr/>
          <a:lstStyle/>
          <a:p>
            <a:fld id="{3850C867-7398-4573-9394-C67F8B09FB8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Vocabulary of Natural Language</a:t>
            </a:r>
          </a:p>
        </p:txBody>
      </p:sp>
      <p:sp>
        <p:nvSpPr>
          <p:cNvPr id="3" name="Content Placeholder 2"/>
          <p:cNvSpPr>
            <a:spLocks noGrp="1"/>
          </p:cNvSpPr>
          <p:nvPr>
            <p:ph idx="1"/>
          </p:nvPr>
        </p:nvSpPr>
        <p:spPr/>
        <p:txBody>
          <a:bodyPr>
            <a:normAutofit fontScale="62500" lnSpcReduction="20000"/>
          </a:bodyPr>
          <a:lstStyle/>
          <a:p>
            <a:pPr>
              <a:buNone/>
            </a:pPr>
            <a:r>
              <a:rPr lang="en-US" dirty="0"/>
              <a:t>5.    Context and pragmatics</a:t>
            </a:r>
          </a:p>
          <a:p>
            <a:pPr lvl="1"/>
            <a:r>
              <a:rPr lang="en-US" dirty="0"/>
              <a:t>A sentence expresses one complete thought</a:t>
            </a:r>
          </a:p>
          <a:p>
            <a:pPr lvl="1"/>
            <a:r>
              <a:rPr lang="en-US" dirty="0"/>
              <a:t>A paragraph conveys a particular idea</a:t>
            </a:r>
          </a:p>
          <a:p>
            <a:pPr lvl="1"/>
            <a:r>
              <a:rPr lang="en-US" dirty="0"/>
              <a:t>A sentence in isolation might have particular understanding--- out of context</a:t>
            </a:r>
          </a:p>
          <a:p>
            <a:pPr lvl="1"/>
            <a:r>
              <a:rPr lang="en-US" dirty="0">
                <a:solidFill>
                  <a:srgbClr val="FF0000"/>
                </a:solidFill>
              </a:rPr>
              <a:t>Context</a:t>
            </a:r>
            <a:r>
              <a:rPr lang="en-US" dirty="0"/>
              <a:t> refers to the complete idea or thought surrounding any sentence in a paragraph</a:t>
            </a:r>
          </a:p>
          <a:p>
            <a:pPr lvl="1"/>
            <a:r>
              <a:rPr lang="en-US" dirty="0"/>
              <a:t>Together sentences make sense, alone each sentence contains only a piece of the whole </a:t>
            </a:r>
          </a:p>
          <a:p>
            <a:pPr lvl="1"/>
            <a:r>
              <a:rPr lang="en-US" dirty="0"/>
              <a:t>No interpretation is require when looked together</a:t>
            </a:r>
          </a:p>
          <a:p>
            <a:pPr lvl="1"/>
            <a:r>
              <a:rPr lang="en-US" dirty="0"/>
              <a:t>Context clarifies meaning by explaining the circumstances and relationships.</a:t>
            </a:r>
          </a:p>
          <a:p>
            <a:pPr lvl="1"/>
            <a:r>
              <a:rPr lang="en-US" dirty="0">
                <a:solidFill>
                  <a:srgbClr val="FF0000"/>
                </a:solidFill>
              </a:rPr>
              <a:t>Pragmatics</a:t>
            </a:r>
            <a:r>
              <a:rPr lang="en-US" dirty="0"/>
              <a:t> refers to what people really mean by what they say or write</a:t>
            </a:r>
          </a:p>
          <a:p>
            <a:pPr lvl="1"/>
            <a:r>
              <a:rPr lang="en-US" dirty="0"/>
              <a:t> say or write one thing and mean another</a:t>
            </a:r>
          </a:p>
          <a:p>
            <a:pPr lvl="1"/>
            <a:r>
              <a:rPr lang="en-US" dirty="0"/>
              <a:t>Pragmatics is the study of how language is used and how language is integrated in context.</a:t>
            </a:r>
          </a:p>
          <a:p>
            <a:pPr lvl="1"/>
            <a:r>
              <a:rPr lang="en-US" dirty="0">
                <a:solidFill>
                  <a:srgbClr val="FF0000"/>
                </a:solidFill>
              </a:rPr>
              <a:t>Context and pragmatics </a:t>
            </a:r>
            <a:r>
              <a:rPr lang="en-US" dirty="0"/>
              <a:t>fill in the gaps often left by syntax and semantics</a:t>
            </a:r>
          </a:p>
          <a:p>
            <a:pPr lvl="1"/>
            <a:r>
              <a:rPr lang="en-US" dirty="0"/>
              <a:t>Examples : Kim have a knife, Shall we?,  what time is it?</a:t>
            </a:r>
          </a:p>
        </p:txBody>
      </p:sp>
      <p:sp>
        <p:nvSpPr>
          <p:cNvPr id="4" name="Date Placeholder 3"/>
          <p:cNvSpPr>
            <a:spLocks noGrp="1"/>
          </p:cNvSpPr>
          <p:nvPr>
            <p:ph type="dt" sz="half" idx="10"/>
          </p:nvPr>
        </p:nvSpPr>
        <p:spPr/>
        <p:txBody>
          <a:bodyPr/>
          <a:lstStyle/>
          <a:p>
            <a:fld id="{D401D4F9-F99E-44BE-BF00-E94CC56B4948}" type="datetime1">
              <a:rPr lang="en-US" smtClean="0"/>
              <a:t>11/27/19</a:t>
            </a:fld>
            <a:endParaRPr lang="en-US" dirty="0"/>
          </a:p>
        </p:txBody>
      </p:sp>
      <p:sp>
        <p:nvSpPr>
          <p:cNvPr id="5" name="Slide Number Placeholder 4"/>
          <p:cNvSpPr>
            <a:spLocks noGrp="1"/>
          </p:cNvSpPr>
          <p:nvPr>
            <p:ph type="sldNum" sz="quarter" idx="12"/>
          </p:nvPr>
        </p:nvSpPr>
        <p:spPr/>
        <p:txBody>
          <a:bodyPr/>
          <a:lstStyle/>
          <a:p>
            <a:fld id="{3850C867-7398-4573-9394-C67F8B09FB8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10910</TotalTime>
  <Words>1693</Words>
  <Application>Microsoft Macintosh PowerPoint</Application>
  <PresentationFormat>On-screen Show (4:3)</PresentationFormat>
  <Paragraphs>279</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Natural language processing Dr. Waheed ur Rehman</vt:lpstr>
      <vt:lpstr>NLP</vt:lpstr>
      <vt:lpstr>NLP</vt:lpstr>
      <vt:lpstr>The Vocabulary of Natural Language</vt:lpstr>
      <vt:lpstr>The Vocabulary of Natural Language</vt:lpstr>
      <vt:lpstr>The Vocabulary of Natural Language</vt:lpstr>
      <vt:lpstr>The Vocabulary of Natural Language</vt:lpstr>
      <vt:lpstr>The Vocabulary of Natural Language</vt:lpstr>
      <vt:lpstr>The Vocabulary of Natural Language</vt:lpstr>
      <vt:lpstr>How NLP programs work?</vt:lpstr>
      <vt:lpstr>Key word Analysis</vt:lpstr>
      <vt:lpstr>PowerPoint Presentation</vt:lpstr>
      <vt:lpstr>Key word Analysis</vt:lpstr>
      <vt:lpstr>Syntactical and Semantic Analysis</vt:lpstr>
      <vt:lpstr>Syntactical and Semantic Analysis</vt:lpstr>
      <vt:lpstr>Syntactical and Semantic Analysis</vt:lpstr>
      <vt:lpstr>A natural language understanding system</vt:lpstr>
      <vt:lpstr>A Natural Language Understanding System</vt:lpstr>
      <vt:lpstr>A natural language understanding system</vt:lpstr>
      <vt:lpstr>A natural language understanding system</vt:lpstr>
      <vt:lpstr>PowerPoint Presentation</vt:lpstr>
      <vt:lpstr>A natural language understanding system</vt:lpstr>
      <vt:lpstr>A natural language understanding system</vt:lpstr>
      <vt:lpstr>A natural language understanding system</vt:lpstr>
      <vt:lpstr>A natural language understanding system</vt:lpstr>
      <vt:lpstr>Assignment on NLP Deadline: 17 Dec, 2019</vt:lpstr>
      <vt:lpstr>Practical Assignment</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wah</dc:creator>
  <cp:lastModifiedBy>Microsoft Office User</cp:lastModifiedBy>
  <cp:revision>33</cp:revision>
  <dcterms:created xsi:type="dcterms:W3CDTF">2015-12-08T12:35:19Z</dcterms:created>
  <dcterms:modified xsi:type="dcterms:W3CDTF">2019-11-29T03:34:28Z</dcterms:modified>
</cp:coreProperties>
</file>