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4"/>
  </p:notesMasterIdLst>
  <p:sldIdLst>
    <p:sldId id="256" r:id="rId2"/>
    <p:sldId id="258" r:id="rId3"/>
    <p:sldId id="259" r:id="rId4"/>
    <p:sldId id="260" r:id="rId5"/>
    <p:sldId id="261" r:id="rId6"/>
    <p:sldId id="262" r:id="rId7"/>
    <p:sldId id="265" r:id="rId8"/>
    <p:sldId id="270"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04111-C366-414B-AAE2-B39A6209142D}" type="datetimeFigureOut">
              <a:rPr lang="en-US" smtClean="0"/>
              <a:t>1/2/2024</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4B314-F177-4FE3-B400-4EDB68920217}"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76A8ED9-956C-449F-B763-D67FCCFA5DB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9B8B8C0-9794-44D1-8B93-90FB706365FF}"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8A12EA-064C-4A5C-A519-C30176D4327E}"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6BBB83B-7AAF-488D-8CA9-0E27A2BD6A7D}"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32C8DB5-B26E-45F7-99AB-83119E95654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4203E4-3ADD-473A-A5A1-0CACC64D803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6159CA5-5442-4270-8875-062EE2D3F50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580F6A6-FA30-48AB-BF11-5D55C30A740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E067CA1-4609-4C39-B51B-2BC9685D0545}"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978D9B0-21AD-4BAB-A4DF-4024096D8A72}"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A63FAB2-9E96-4FCE-9640-D96E181A93E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A8A58E-7C9B-43B7-88B4-BF652430158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1638437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021651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084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5437921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046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5486460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416173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7523258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8084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FD7FF2-845F-41B9-944F-35B90659B7D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5984997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FD7FF2-845F-41B9-944F-35B90659B7D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12691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FD7FF2-845F-41B9-944F-35B90659B7D6}"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4485449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FD7FF2-845F-41B9-944F-35B90659B7D6}"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9949584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D7FF2-845F-41B9-944F-35B90659B7D6}"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2686842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3721711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FD7FF2-845F-41B9-944F-35B90659B7D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9976570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FD7FF2-845F-41B9-944F-35B90659B7D6}" type="datetimeFigureOut">
              <a:rPr lang="en-US" smtClean="0"/>
              <a:t>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2355602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dirty="0" smtClean="0"/>
              <a:t>Problem solvine in AI</a:t>
            </a:r>
            <a:endParaRPr lang="en-US" dirty="0"/>
          </a:p>
        </p:txBody>
      </p:sp>
      <p:sp>
        <p:nvSpPr>
          <p:cNvPr id="3" name="Subtitle 2"/>
          <p:cNvSpPr>
            <a:spLocks noGrp="1" noEditPoint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905691"/>
          </a:xfrm>
        </p:spPr>
        <p:txBody>
          <a:bodyPr/>
          <a:lstStyle/>
          <a:p>
            <a:pPr algn="ctr"/>
            <a:r>
              <a:rPr lang="en-US" dirty="0"/>
              <a:t>Types of Games in </a:t>
            </a:r>
            <a:r>
              <a:rPr lang="en-US" dirty="0" smtClean="0"/>
              <a:t>AI</a:t>
            </a:r>
            <a:endParaRPr lang="en-US" dirty="0"/>
          </a:p>
        </p:txBody>
      </p:sp>
      <p:sp>
        <p:nvSpPr>
          <p:cNvPr id="3" name="Content Placeholder 2"/>
          <p:cNvSpPr>
            <a:spLocks noGrp="1" noEditPoints="1"/>
          </p:cNvSpPr>
          <p:nvPr>
            <p:ph idx="1"/>
          </p:nvPr>
        </p:nvSpPr>
        <p:spPr>
          <a:xfrm>
            <a:off x="677334" y="1371601"/>
            <a:ext cx="8596668" cy="4669762"/>
          </a:xfrm>
        </p:spPr>
        <p:txBody>
          <a:bodyPr>
            <a:normAutofit lnSpcReduction="10000"/>
          </a:bodyPr>
          <a:lstStyle/>
          <a:p>
            <a:pPr algn="just"/>
            <a:r>
              <a:rPr lang="en-US" b="1" dirty="0"/>
              <a:t>Perfect information: </a:t>
            </a:r>
            <a:r>
              <a:rPr lang="en-US" dirty="0"/>
              <a:t>A game with the perfect information is that in which agents can look into the complete board. Agents have all the information about the game, and they can see each other moves also. Examples are Chess, Checkers, Go, etc.</a:t>
            </a:r>
          </a:p>
          <a:p>
            <a:pPr algn="just"/>
            <a:r>
              <a:rPr lang="en-US" b="1" dirty="0"/>
              <a:t>Imperfect information: </a:t>
            </a:r>
            <a:r>
              <a:rPr lang="en-US" dirty="0"/>
              <a:t>If in a game agents do not have all information about the game and not aware with what's going on, such type of games are called the game with imperfect information, such as tic-tac-toe, Battleship, blind, Bridge, etc.</a:t>
            </a:r>
          </a:p>
          <a:p>
            <a:pPr algn="just"/>
            <a:r>
              <a:rPr lang="en-US" b="1" dirty="0"/>
              <a:t>Deterministic games: </a:t>
            </a:r>
            <a:r>
              <a:rPr lang="en-US" dirty="0"/>
              <a:t>Deterministic games are those games which follow a strict pattern and set of rules for the games, and there is no randomness associated with them. Examples are chess, Checkers, Go, tic-tac-toe, etc.</a:t>
            </a:r>
          </a:p>
          <a:p>
            <a:pPr algn="just"/>
            <a:r>
              <a:rPr lang="en-US" dirty="0"/>
              <a:t>Non-deterministic games: Non-deterministic are those games which have various unpredictable events and has a factor of chance or luck. This factor of chance or luck is introduced by either dice or cards. These are random, and each action response is not fixed. Such games are also called as stochastic games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709749"/>
          </a:xfrm>
        </p:spPr>
        <p:txBody>
          <a:bodyPr/>
          <a:lstStyle/>
          <a:p>
            <a:pPr algn="ctr"/>
            <a:r>
              <a:rPr lang="en-US" dirty="0"/>
              <a:t>Formalization of the </a:t>
            </a:r>
            <a:r>
              <a:rPr lang="en-US" dirty="0" smtClean="0"/>
              <a:t>problem</a:t>
            </a:r>
            <a:endParaRPr lang="en-US" dirty="0"/>
          </a:p>
        </p:txBody>
      </p:sp>
      <p:sp>
        <p:nvSpPr>
          <p:cNvPr id="3" name="Content Placeholder 2"/>
          <p:cNvSpPr>
            <a:spLocks noGrp="1" noEditPoints="1"/>
          </p:cNvSpPr>
          <p:nvPr>
            <p:ph idx="1"/>
          </p:nvPr>
        </p:nvSpPr>
        <p:spPr>
          <a:xfrm>
            <a:off x="677334" y="1502229"/>
            <a:ext cx="8596668" cy="4539133"/>
          </a:xfrm>
        </p:spPr>
        <p:txBody>
          <a:bodyPr>
            <a:normAutofit/>
          </a:bodyPr>
          <a:lstStyle/>
          <a:p>
            <a:r>
              <a:rPr lang="en-US" b="1" dirty="0"/>
              <a:t>Game </a:t>
            </a:r>
            <a:r>
              <a:rPr lang="en-US" b="1" dirty="0" smtClean="0"/>
              <a:t>tree</a:t>
            </a:r>
            <a:endParaRPr lang="en-US" b="1" dirty="0"/>
          </a:p>
          <a:p>
            <a:r>
              <a:rPr lang="en-US" dirty="0"/>
              <a:t>A game tree is a tree where nodes of the tree are the game states and Edges of the tree are the moves by players. Game tree involves initial state, actions function, and result Function.</a:t>
            </a:r>
          </a:p>
          <a:p>
            <a:r>
              <a:rPr lang="en-US" dirty="0" smtClean="0"/>
              <a:t>Example</a:t>
            </a:r>
            <a:r>
              <a:rPr lang="en-US" dirty="0"/>
              <a:t>: Tic-Tac-Toe game tree:</a:t>
            </a:r>
          </a:p>
          <a:p>
            <a:r>
              <a:rPr lang="en-US" dirty="0" smtClean="0"/>
              <a:t>The </a:t>
            </a:r>
            <a:r>
              <a:rPr lang="en-US" dirty="0"/>
              <a:t>following figure is showing part of the game-tree for tic-tac-toe game. Following are some key points of the game:</a:t>
            </a:r>
          </a:p>
          <a:p>
            <a:r>
              <a:rPr lang="en-US" dirty="0" smtClean="0"/>
              <a:t>There </a:t>
            </a:r>
            <a:r>
              <a:rPr lang="en-US" dirty="0"/>
              <a:t>are two players MAX and MIN.</a:t>
            </a:r>
          </a:p>
          <a:p>
            <a:r>
              <a:rPr lang="en-US" dirty="0"/>
              <a:t>Players have an alternate turn and start with MAX.</a:t>
            </a:r>
          </a:p>
          <a:p>
            <a:r>
              <a:rPr lang="en-US" dirty="0"/>
              <a:t>MAX maximizes the result of the game tree</a:t>
            </a:r>
          </a:p>
          <a:p>
            <a:r>
              <a:rPr lang="en-US" dirty="0"/>
              <a:t>MIN minimizes the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a:p>
        </p:txBody>
      </p:sp>
      <p:sp>
        <p:nvSpPr>
          <p:cNvPr id="3" name="Content Placeholder 2"/>
          <p:cNvSpPr>
            <a:spLocks noGrp="1" noEditPoints="1"/>
          </p:cNvSpPr>
          <p:nvPr>
            <p:ph idx="1"/>
          </p:nvPr>
        </p:nvSpPr>
        <p:spPr/>
        <p:txBody>
          <a:bodyPr/>
          <a:lstStyle/>
          <a:p>
            <a:endParaRPr/>
          </a:p>
        </p:txBody>
      </p:sp>
      <p:pic>
        <p:nvPicPr>
          <p:cNvPr id="4" name="Picture 3"/>
          <p:cNvPicPr>
            <a:picLocks noChangeAspect="1"/>
          </p:cNvPicPr>
          <p:nvPr/>
        </p:nvPicPr>
        <p:blipFill>
          <a:blip r:embed="rId3"/>
          <a:srcRect/>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Constraint Satisfaction Problems (CSP) in Artificial Intelligence</a:t>
            </a:r>
          </a:p>
        </p:txBody>
      </p:sp>
      <p:sp>
        <p:nvSpPr>
          <p:cNvPr id="3" name="Content Placeholder 2"/>
          <p:cNvSpPr>
            <a:spLocks noGrp="1" noEditPoints="1"/>
          </p:cNvSpPr>
          <p:nvPr>
            <p:ph idx="1"/>
          </p:nvPr>
        </p:nvSpPr>
        <p:spPr/>
        <p:txBody>
          <a:bodyPr>
            <a:noAutofit/>
          </a:bodyPr>
          <a:lstStyle/>
          <a:p>
            <a:pPr algn="just"/>
            <a:r>
              <a:rPr lang="en-US" sz="2400" dirty="0"/>
              <a:t>Finding a solution that meets a set of constraints is the goal of constraint satisfaction problems (CSPs), a type of AI issue.</a:t>
            </a:r>
          </a:p>
          <a:p>
            <a:pPr algn="just"/>
            <a:r>
              <a:rPr lang="en-US" sz="2400" dirty="0"/>
              <a:t> Finding values for a group of variables that fulfill a set of restrictions or rules is the aim of constraint satisfaction problems. </a:t>
            </a:r>
          </a:p>
          <a:p>
            <a:pPr algn="just"/>
            <a:r>
              <a:rPr lang="en-US" sz="2400" dirty="0"/>
              <a:t>For tasks including resource allocation, planning, scheduling, and decision-making, CSPs are frequently employed in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dirty="0"/>
              <a:t>C</a:t>
            </a:r>
            <a:r>
              <a:rPr lang="en-US" dirty="0" smtClean="0"/>
              <a:t>omponents </a:t>
            </a:r>
            <a:r>
              <a:rPr lang="en-US" dirty="0"/>
              <a:t>in the constraint satisfaction problem</a:t>
            </a:r>
          </a:p>
        </p:txBody>
      </p:sp>
      <p:sp>
        <p:nvSpPr>
          <p:cNvPr id="3" name="Content Placeholder 2"/>
          <p:cNvSpPr>
            <a:spLocks noGrp="1" noEditPoints="1"/>
          </p:cNvSpPr>
          <p:nvPr>
            <p:ph idx="1"/>
          </p:nvPr>
        </p:nvSpPr>
        <p:spPr/>
        <p:txBody>
          <a:bodyPr>
            <a:noAutofit/>
          </a:bodyPr>
          <a:lstStyle/>
          <a:p>
            <a:pPr algn="just"/>
            <a:r>
              <a:rPr lang="en-US" sz="2400" b="1" dirty="0"/>
              <a:t>Variables</a:t>
            </a:r>
            <a:r>
              <a:rPr lang="en-US" sz="2400" dirty="0"/>
              <a:t>:  </a:t>
            </a:r>
            <a:r>
              <a:rPr lang="en-US" sz="2400" dirty="0" smtClean="0"/>
              <a:t> </a:t>
            </a:r>
            <a:r>
              <a:rPr lang="en-US" sz="2400" dirty="0"/>
              <a:t>The things that need to be determined are variables. </a:t>
            </a:r>
          </a:p>
          <a:p>
            <a:pPr algn="just"/>
            <a:r>
              <a:rPr lang="en-US" sz="2400" dirty="0"/>
              <a:t>Variables in a CSP are the objects that must have values assigned to them in order to satisfy a particular set of constraints. </a:t>
            </a:r>
          </a:p>
          <a:p>
            <a:pPr algn="just"/>
            <a:r>
              <a:rPr lang="en-US" sz="2400" dirty="0"/>
              <a:t>Boolean, integer, and categorical variables are just a few examples of the various types of variables</a:t>
            </a:r>
          </a:p>
          <a:p>
            <a:pPr algn="just"/>
            <a:r>
              <a:rPr lang="en-US" sz="2400" dirty="0"/>
              <a:t> Variables, for instance, could stand in for the many puzzle cells that need to be filled with numbers in a sudoku puzzle.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dirty="0" smtClean="0"/>
              <a:t>Domains</a:t>
            </a:r>
            <a:endParaRPr dirty="0"/>
          </a:p>
        </p:txBody>
      </p:sp>
      <p:sp>
        <p:nvSpPr>
          <p:cNvPr id="3" name="Content Placeholder 2"/>
          <p:cNvSpPr>
            <a:spLocks noGrp="1" noEditPoints="1"/>
          </p:cNvSpPr>
          <p:nvPr>
            <p:ph idx="1"/>
          </p:nvPr>
        </p:nvSpPr>
        <p:spPr/>
        <p:txBody>
          <a:bodyPr>
            <a:normAutofit/>
          </a:bodyPr>
          <a:lstStyle/>
          <a:p>
            <a:pPr algn="just"/>
            <a:r>
              <a:rPr lang="en-US" sz="2400" dirty="0" smtClean="0"/>
              <a:t>The </a:t>
            </a:r>
            <a:r>
              <a:rPr lang="en-US" sz="2400" dirty="0"/>
              <a:t>range of potential values that a variable can have is represented by domains. </a:t>
            </a:r>
          </a:p>
          <a:p>
            <a:pPr algn="just"/>
            <a:r>
              <a:rPr lang="en-US" sz="2400" dirty="0"/>
              <a:t>Depending on the issue, a domain may be finite or limitless. </a:t>
            </a:r>
          </a:p>
          <a:p>
            <a:pPr algn="just"/>
            <a:r>
              <a:rPr lang="en-US" sz="2400" dirty="0"/>
              <a:t>For instance, in Sudoku, the set of numbers from 1 to 9 can serve as the domain of a variable representing a problem cell.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dirty="0" smtClean="0"/>
              <a:t>Constraints</a:t>
            </a:r>
            <a:endParaRPr dirty="0"/>
          </a:p>
        </p:txBody>
      </p:sp>
      <p:sp>
        <p:nvSpPr>
          <p:cNvPr id="3" name="Content Placeholder 2"/>
          <p:cNvSpPr>
            <a:spLocks noGrp="1" noEditPoints="1"/>
          </p:cNvSpPr>
          <p:nvPr>
            <p:ph idx="1"/>
          </p:nvPr>
        </p:nvSpPr>
        <p:spPr/>
        <p:txBody>
          <a:bodyPr>
            <a:noAutofit/>
          </a:bodyPr>
          <a:lstStyle/>
          <a:p>
            <a:pPr algn="just"/>
            <a:r>
              <a:rPr lang="en-US" sz="2400" dirty="0" smtClean="0"/>
              <a:t>The </a:t>
            </a:r>
            <a:r>
              <a:rPr lang="en-US" sz="2400" dirty="0"/>
              <a:t>guidelines that control how variables relate to one another are known as constraints. </a:t>
            </a:r>
          </a:p>
          <a:p>
            <a:pPr algn="just"/>
            <a:r>
              <a:rPr lang="en-US" sz="2400" dirty="0"/>
              <a:t>Constraints in a CSP define the ranges of possible values for variables. </a:t>
            </a:r>
          </a:p>
          <a:p>
            <a:pPr algn="just"/>
            <a:r>
              <a:rPr lang="en-US" sz="2400" dirty="0"/>
              <a:t>Unary constraints, binary constraints, and higher-order constraints are only a few examples of the various sorts of constraints.</a:t>
            </a:r>
          </a:p>
          <a:p>
            <a:pPr algn="just"/>
            <a:r>
              <a:rPr lang="en-US" sz="2400" dirty="0"/>
              <a:t> For instance, in a sudoku problem, the restrictions might be that each row, column, and 3×3 box can only have one instance of each number from 1 to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Constraint Satisfaction Problems (CSP) representation</a:t>
            </a:r>
          </a:p>
        </p:txBody>
      </p:sp>
      <p:sp>
        <p:nvSpPr>
          <p:cNvPr id="3" name="Content Placeholder 2"/>
          <p:cNvSpPr>
            <a:spLocks noGrp="1" noEditPoints="1"/>
          </p:cNvSpPr>
          <p:nvPr>
            <p:ph idx="1"/>
          </p:nvPr>
        </p:nvSpPr>
        <p:spPr>
          <a:xfrm>
            <a:off x="677334" y="2160589"/>
            <a:ext cx="9106746" cy="3880773"/>
          </a:xfrm>
        </p:spPr>
        <p:txBody>
          <a:bodyPr>
            <a:normAutofit/>
          </a:bodyPr>
          <a:lstStyle/>
          <a:p>
            <a:r>
              <a:rPr lang="en-US" dirty="0"/>
              <a:t>The finite set of variables V1, V2, V3 ……………..Vn.</a:t>
            </a:r>
          </a:p>
          <a:p>
            <a:r>
              <a:rPr lang="en-US" dirty="0"/>
              <a:t>Non-empty domain for every single variable D1, D2, D3 …………..Dn.</a:t>
            </a:r>
          </a:p>
          <a:p>
            <a:r>
              <a:rPr lang="en-US" dirty="0"/>
              <a:t>The finite set of constraints C1, C2 …….…, Cm. </a:t>
            </a:r>
          </a:p>
          <a:p>
            <a:r>
              <a:rPr lang="en-US" dirty="0"/>
              <a:t>where each constraint Ci restricts the possible values for </a:t>
            </a:r>
            <a:r>
              <a:rPr lang="en-US" dirty="0" smtClean="0"/>
              <a:t>variables,e.g</a:t>
            </a:r>
            <a:r>
              <a:rPr lang="en-US" dirty="0"/>
              <a:t>., V1 ≠ V2</a:t>
            </a:r>
          </a:p>
          <a:p>
            <a:r>
              <a:rPr lang="en-US" dirty="0"/>
              <a:t> Each constraint Ci is a pair &lt;scope, relation&gt;  </a:t>
            </a:r>
          </a:p>
          <a:p>
            <a:r>
              <a:rPr lang="en-US" dirty="0"/>
              <a:t>Example: &lt;(V1, V2), V1 not equal to V2&gt; </a:t>
            </a:r>
          </a:p>
          <a:p>
            <a:r>
              <a:rPr lang="en-US" dirty="0"/>
              <a:t>Scope = set of variables that participate in constraint. </a:t>
            </a:r>
          </a:p>
          <a:p>
            <a:r>
              <a:rPr lang="en-US" dirty="0"/>
              <a:t>Relation = list of valid variable value combinations. </a:t>
            </a:r>
          </a:p>
          <a:p>
            <a:r>
              <a:rPr lang="en-US" dirty="0"/>
              <a:t>There might be a clear list of permitted combinations.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a:t>Real-world Constraint Satisfaction Problems (CSP)</a:t>
            </a:r>
          </a:p>
        </p:txBody>
      </p:sp>
      <p:sp>
        <p:nvSpPr>
          <p:cNvPr id="3" name="Content Placeholder 2"/>
          <p:cNvSpPr>
            <a:spLocks noGrp="1" noEditPoints="1"/>
          </p:cNvSpPr>
          <p:nvPr>
            <p:ph idx="1"/>
          </p:nvPr>
        </p:nvSpPr>
        <p:spPr/>
        <p:txBody>
          <a:bodyPr>
            <a:normAutofit/>
          </a:bodyPr>
          <a:lstStyle/>
          <a:p>
            <a:pPr algn="just"/>
            <a:r>
              <a:rPr lang="en-US" sz="2000" b="1" dirty="0"/>
              <a:t>Scheduling</a:t>
            </a:r>
            <a:r>
              <a:rPr lang="en-US" sz="2000" dirty="0"/>
              <a:t>: A fundamental CSP problem is how to efficiently and effectively schedule resources like personnel, equipment, and facilities. The constraints in this domain specify the availability and capacity of each resource, whereas the variables indicate the time slots or resources.</a:t>
            </a:r>
          </a:p>
          <a:p>
            <a:pPr algn="just"/>
            <a:r>
              <a:rPr lang="en-US" sz="2000" b="1" dirty="0" smtClean="0"/>
              <a:t>Sudoku</a:t>
            </a:r>
            <a:r>
              <a:rPr lang="en-US" sz="2000" dirty="0"/>
              <a:t>: The well-known puzzle game Sudoku can be modeled as a CSP problem, where the variables stand in for the grid’s cells and the constraints specify the game’s rules, such as prohibiting the repetition of the same number in a row, column, or area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a:p>
        </p:txBody>
      </p:sp>
      <p:sp>
        <p:nvSpPr>
          <p:cNvPr id="3" name="Content Placeholder 2"/>
          <p:cNvSpPr>
            <a:spLocks noGrp="1" noEditPoints="1"/>
          </p:cNvSpPr>
          <p:nvPr>
            <p:ph idx="1"/>
          </p:nvPr>
        </p:nvSpPr>
        <p:spPr/>
        <p:txBody>
          <a:bodyPr/>
          <a:lstStyle/>
          <a:p>
            <a:endParaRPr/>
          </a:p>
        </p:txBody>
      </p:sp>
      <p:pic>
        <p:nvPicPr>
          <p:cNvPr id="4" name="Picture 3"/>
          <p:cNvPicPr>
            <a:picLocks noChangeAspect="1"/>
          </p:cNvPicPr>
          <p:nvPr/>
        </p:nvPicPr>
        <p:blipFill>
          <a:blip r:embed="rId3"/>
          <a:srcRect/>
          <a:stretch>
            <a:fillRect/>
          </a:stretch>
        </p:blipFill>
        <p:spPr>
          <a:xfrm>
            <a:off x="0" y="175735"/>
            <a:ext cx="11368423" cy="6814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dirty="0"/>
              <a:t>Adversarial Search</a:t>
            </a:r>
          </a:p>
        </p:txBody>
      </p:sp>
      <p:sp>
        <p:nvSpPr>
          <p:cNvPr id="3" name="Content Placeholder 2"/>
          <p:cNvSpPr>
            <a:spLocks noGrp="1" noEditPoints="1"/>
          </p:cNvSpPr>
          <p:nvPr>
            <p:ph idx="1"/>
          </p:nvPr>
        </p:nvSpPr>
        <p:spPr>
          <a:xfrm>
            <a:off x="404949" y="1554480"/>
            <a:ext cx="9248502" cy="4781005"/>
          </a:xfrm>
        </p:spPr>
        <p:txBody>
          <a:bodyPr>
            <a:normAutofit fontScale="92500"/>
          </a:bodyPr>
          <a:lstStyle/>
          <a:p>
            <a:pPr algn="just"/>
            <a:r>
              <a:rPr lang="en-US" dirty="0"/>
              <a:t>Adversarial search is a search, where we examine the problem which arises when we try to plan ahead of the world and other agents are planning against us.</a:t>
            </a:r>
          </a:p>
          <a:p>
            <a:pPr algn="just"/>
            <a:r>
              <a:rPr lang="en-US" dirty="0" smtClean="0"/>
              <a:t>In </a:t>
            </a:r>
            <a:r>
              <a:rPr lang="en-US" dirty="0"/>
              <a:t>previous topics, we have studied the search strategies which are only associated with a single agent that aims to find the solution which often expressed in the form of a sequence of actions.</a:t>
            </a:r>
          </a:p>
          <a:p>
            <a:pPr algn="just"/>
            <a:r>
              <a:rPr lang="en-US" dirty="0"/>
              <a:t>But, there might be some situations where more than one agent is searching for the solution in the same search space, and this situation usually occurs in game playing.</a:t>
            </a:r>
          </a:p>
          <a:p>
            <a:pPr algn="just"/>
            <a:r>
              <a:rPr lang="en-US" dirty="0"/>
              <a:t>The environment with more than one agent is termed as multi-agent environment, in which each agent is an opponent of other agent and playing against each other. </a:t>
            </a:r>
            <a:endParaRPr lang="en-US" dirty="0" smtClean="0"/>
          </a:p>
          <a:p>
            <a:pPr algn="just"/>
            <a:r>
              <a:rPr lang="en-US" dirty="0" smtClean="0"/>
              <a:t>Each </a:t>
            </a:r>
            <a:r>
              <a:rPr lang="en-US" dirty="0"/>
              <a:t>agent needs to consider the action of other agent and effect of that action on their performance.</a:t>
            </a:r>
          </a:p>
          <a:p>
            <a:pPr algn="just"/>
            <a:r>
              <a:rPr lang="en-US" dirty="0" smtClean="0"/>
              <a:t>Searches </a:t>
            </a:r>
            <a:r>
              <a:rPr lang="en-US" dirty="0"/>
              <a:t>in which two or more players with conflicting goals are trying to explore the same search space for the solution, are called </a:t>
            </a:r>
            <a:r>
              <a:rPr lang="en-US" b="1" dirty="0"/>
              <a:t>adversarial searches</a:t>
            </a:r>
            <a:r>
              <a:rPr lang="en-US" dirty="0"/>
              <a:t>, </a:t>
            </a:r>
            <a:r>
              <a:rPr lang="en-US" dirty="0" smtClean="0"/>
              <a:t>also known </a:t>
            </a:r>
            <a:r>
              <a:rPr lang="en-US" b="1" dirty="0" smtClean="0"/>
              <a:t>Games</a:t>
            </a:r>
            <a:r>
              <a:rPr lang="en-US" dirty="0"/>
              <a:t>.</a:t>
            </a:r>
          </a:p>
          <a:p>
            <a:pPr algn="just"/>
            <a:r>
              <a:rPr lang="en-US" dirty="0"/>
              <a:t>Games are modeled as a Search problem and heuristic evaluation function, and these are the two main factors which help to model and solve games in AI.</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TotalTime>
  <Words>1048</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Problem solvine in AI</vt:lpstr>
      <vt:lpstr>Constraint Satisfaction Problems (CSP) in Artificial Intelligence</vt:lpstr>
      <vt:lpstr>Components in the constraint satisfaction problem</vt:lpstr>
      <vt:lpstr>Domains</vt:lpstr>
      <vt:lpstr>Constraints</vt:lpstr>
      <vt:lpstr>Constraint Satisfaction Problems (CSP) representation</vt:lpstr>
      <vt:lpstr>Real-world Constraint Satisfaction Problems (CSP)</vt:lpstr>
      <vt:lpstr>PowerPoint Presentation</vt:lpstr>
      <vt:lpstr>Adversarial Search</vt:lpstr>
      <vt:lpstr>Types of Games in AI</vt:lpstr>
      <vt:lpstr>Formalization of the problem</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Jan</dc:creator>
  <cp:lastModifiedBy>Sakin Jan</cp:lastModifiedBy>
  <cp:revision>3</cp:revision>
  <dcterms:created xsi:type="dcterms:W3CDTF">2017-06-21T13:57:27Z</dcterms:created>
  <dcterms:modified xsi:type="dcterms:W3CDTF">2024-01-02T02:56:39Z</dcterms:modified>
</cp:coreProperties>
</file>