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4" r:id="rId28"/>
    <p:sldId id="317" r:id="rId29"/>
    <p:sldId id="318" r:id="rId30"/>
    <p:sldId id="319" r:id="rId31"/>
    <p:sldId id="289" r:id="rId32"/>
    <p:sldId id="295" r:id="rId33"/>
    <p:sldId id="290" r:id="rId34"/>
    <p:sldId id="291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85" d="100"/>
          <a:sy n="85" d="100"/>
        </p:scale>
        <p:origin x="14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notesMaster" Target="notesMasters/notesMaster1.xml" /><Relationship Id="rId61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3B94E6-2D82-C754-9604-C5EB407415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F090E55-66F8-8C46-4EB0-EEF22C2702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9252BC1-F2C9-60C4-1FBB-7D29DD83B3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D1BCC0D-4956-A090-4961-76F03311B2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056CE85-91B1-27A6-05E7-815F87CCF3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8082FDD-F72F-B435-C44C-6D88FA8C8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2A0FA5B-2EEA-48ED-AD85-B694F793A4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F77DE84-C777-5C7E-46BE-DBCA1AEBC4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6A214995-D5A1-8CD0-7CAD-B8F2B80B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DBF3C2E-55F1-BC1F-9544-566BA53E3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17CFF-ECC0-4741-B608-C586540BEE35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468F1F0-8D0D-D9A4-7D73-01C410E02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06BE47-7AB5-46F3-B39D-144DE2A9ECF3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225037D-9685-8001-E613-81739079B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D4A6AEF-487F-7E71-7DA5-B442D152F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9C682CC-7DC9-5EAC-D217-343237B24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77B414-C9AC-4B92-9E70-7E570EA64FCA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F9E8E17-36B1-A165-0C1E-2E73DDBA7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82E3BBD-006F-CA75-B116-C7BA10563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8C4DF22-CC95-9D3D-DD84-78A553AB7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AF3F55-CA8C-4B9E-A652-2DFA00D63229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903275B-97DD-A4D6-7D26-9E0E68CFB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FDD608B-BB94-2614-4936-8F36A21B8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272FA746-0C9F-7D29-38AA-D356449B00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4004357E-47B2-9CCE-6DD4-0D27CF8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E7E31540-C2D7-875B-0C7C-060E8C81B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9077BC-6D16-44BA-801A-98AFA1683523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74D5DB82-C92C-08C4-0828-9C6E522047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B870D4DE-40F7-FADB-2811-DAE95F3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E55BE3B-20B5-0AA1-A417-60817BF5A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774CB6-0427-44D8-9AA6-7B5D81804734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60801-5750-4AAF-4B4C-614E85A26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2AC559-9411-4009-A94A-BF6CE26A05D4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DB4E2AB-6299-2D8E-04D9-FE789125E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D3A4258-C425-2111-9A11-D9F6C1D52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054CA64-E074-73FF-E32E-E0B66D271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BDA1A4-137B-46D0-B9C1-38DA3911CC1A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072E36E-8057-F1E8-6D76-3BAD01655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D371153-89A6-EA27-D450-A5B00536F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FE1CD10-9819-5018-5325-359F7A313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2ADD94-454D-4431-A52E-BE421E676414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764B3E0-CF3D-BB19-7045-9F89215EF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3D6B246-568C-1686-251D-71964FE40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F4BEF3F-BAF0-13AC-1093-34F9321C6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92B77D-0285-4FF2-8578-1E8FA9B02413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2137225-09E5-FAF3-5472-AF9731C1C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605FC1E-1774-D0EC-0D82-8D4EFD23D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35F00B6-3514-3195-4BA6-55DE05360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BB3B52-BC5B-41B2-8B52-EE095F03B915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D037850-D565-BA2A-3AAE-E817A6B1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3A643C5-3B47-5AC5-E20B-311276CF0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D9A7EC3-4E78-5E02-F13C-9C09331BA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F99120-459C-4B35-ABE4-C36FB9D84165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066639C-3111-C44E-04FB-059362FD9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D2A50D3-FFAB-21FD-1F09-67D458ABC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EEBB127-3F61-15F6-73D6-9D9641D76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CB6FFA-7613-43AE-89C0-43DE24C5E588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1CD4861-B045-A071-70BD-C3F81D09E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D133CC9-945B-C39C-E52D-C7AB79C7B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E739F9-A35A-C596-750B-19F818DBC98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1B7E022-AE3D-31E9-5ED2-D178BB15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75ABE2FA-01E9-8C08-81F6-58226CCE6F1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0A48A43-B09A-A4C2-623F-0388649B0B96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BB53A222-465D-194B-60E9-165A167D17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C7FEBDD-A57F-1BFF-3C04-9D25A573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82C60-C304-DFE8-2085-511113D833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A83D195-64A4-6955-EEF0-C999749BC1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22011D-08F2-1D55-7207-80AE0A4D9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05C00F6-6E3D-449B-A359-43977C41AF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1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935EF6B-F196-457F-6D31-DFCA79BAE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6A6E1D-B548-9CD6-B6BB-CF342C4B5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382D39C-A5C1-9D54-4F07-F872F6904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EFE9A-9519-4B37-A902-8E885BD03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1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5081A50-6633-DFD9-93CF-F4816F1BB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44B4CD-2A63-DF32-1266-411D161D17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C0CE070-8856-FCD8-2A81-F3B6FAA84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922DA-F50A-4360-919B-EE33D105B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21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73BAAE-5226-CCF5-DBA1-EA418F6A8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9ED3C83-F40A-7B01-497D-C7BEC33BA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D50476-DEC1-A20F-8749-B4C0CB945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D69F6-87EC-4D01-89E3-1D8BA69E4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8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8D7E85C-610D-4BAC-9E86-C025B13B7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F25DB71-8086-423C-D78B-2CF342D315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DCF4A93-5411-11D4-B8A7-D590598EF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FDC3-7406-4547-B359-D09A4B683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25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184FE5C-19C0-BA81-BBDE-7A62539F05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6C3B507-1BF5-9385-7492-935C27E27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49C3767-B726-C481-FEBF-9791BCCA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A219D-C4CD-46C8-B06B-BBB6C2704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6B27E84-92A6-E46E-76D4-AEA15B9DA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30DC87-6A0B-404C-30A9-940DCA981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8FE8BB-AC03-0ED2-AF62-92A5F9893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EF1C9-D89D-4D25-973A-B3F4B5F42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5BB025A-1AED-16BC-5126-5770C239D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7E9A24-2C91-B8C3-338C-90CD8B51F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06953B-05CC-FFD7-3E32-89DCDABD6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B3B52-EFA7-4C57-93C2-B3BA694BD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0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D25E3A-FF90-F9D5-3D9F-4D03D8686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FF0DC3-A639-0C9C-1396-CA2480EDB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88F4969-5523-F056-B2F9-ED40B0E7A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D8E69-76A1-4D3F-AFCB-FED32E08D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0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32E364F-C8B4-8D4C-CE92-414C73E6B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0FE1ABF-C1F3-5044-3C3A-9F538130B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A15D209-C728-C9C3-989E-453C90D04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0BF5E-F81C-4CAE-85F5-A263ED024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8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74F1799-CB57-9DB8-6510-53A457BEF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894CFAA-655B-AEA4-113A-5325C0C8C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F9BB5A7-7E78-9CD6-3469-E4F3739DC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70B52-E549-458C-ADD7-E6459AB7D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598CB84-5FFD-DBD2-C053-DDA9EE1E2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31D5974-F32C-6E9F-8859-C77BB8065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19E8875-5D14-51FB-C858-AF413EF1C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021B9-D010-4AFB-B1A9-A98A2B294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5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307876-6CDF-D79A-E0AB-F6F00495D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A93C34A-7EC4-52D8-C305-6220A2C5C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3FB2A47-320A-3C85-DC9A-C6EC99940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7EF70-300A-4D84-8C67-11C066D73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43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29D8F1-36C1-EA51-2477-C880D853B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F2B35F-7FFB-DBF4-FD98-6D7ECF616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5B0A8A2-42A4-F08C-7B90-B8FA2BDCD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47A1A-561A-41FB-9BCF-68688B641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9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EC10133-B390-86E6-7E8B-7BDCF374007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76408ED1-E168-C0BF-2CA4-796B045BC1C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4247BC8D-529E-EC57-3EC6-4AC541D6CE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33B64A13-77BE-BFB4-12A4-2966BACC23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5BA9089-7E09-CA8A-D161-773BBE6AD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4096CBD1-1695-1E75-D636-BB20CD257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30D9D30C-22FB-A901-529E-1CFE3D0A6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0D6D4116-419A-5660-0297-D649136B8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F712596-DD44-0EDE-E4BD-648D80000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419779E-A4FE-732F-61EA-796CB8D7AB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53F4D1A4-8D7B-7A9D-BD77-88326DFACB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DDB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E86FBBF-AD26-4782-E47D-F80D2C5048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A456BBAE-85D7-4FCD-A215-AA65B7991E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png" /><Relationship Id="rId5" Type="http://schemas.openxmlformats.org/officeDocument/2006/relationships/image" Target="../media/image4.png" /><Relationship Id="rId4" Type="http://schemas.openxmlformats.org/officeDocument/2006/relationships/oleObject" Target="../embeddings/oleObject1.bin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5.png" /><Relationship Id="rId4" Type="http://schemas.openxmlformats.org/officeDocument/2006/relationships/oleObject" Target="../embeddings/oleObject2.bin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EBD0609C-BD0D-CD5F-771B-0F16F82B3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4099" name="Rectangle 11">
            <a:extLst>
              <a:ext uri="{FF2B5EF4-FFF2-40B4-BE49-F238E27FC236}">
                <a16:creationId xmlns:a16="http://schemas.microsoft.com/office/drawing/2014/main" id="{DAD6B1E3-E045-271F-11E8-7F33C4E3C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4921A-14F4-4CA7-8E2A-54505C29E87D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4100" name="AutoShape 2">
            <a:extLst>
              <a:ext uri="{FF2B5EF4-FFF2-40B4-BE49-F238E27FC236}">
                <a16:creationId xmlns:a16="http://schemas.microsoft.com/office/drawing/2014/main" id="{30A5CA66-435C-BE0B-5F3C-CCB104C167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Distributed Database Systems</a:t>
            </a:r>
            <a:endParaRPr lang="en-US" altLang="en-US" sz="320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7C8A4A32-8725-91CF-87A9-748865EC4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/>
              <a:t>By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/>
              <a:t>Syed </a:t>
            </a:r>
            <a:r>
              <a:rPr lang="en-US" altLang="en-US" sz="1800" b="1" dirty="0" err="1"/>
              <a:t>Bakhtawar</a:t>
            </a:r>
            <a:r>
              <a:rPr lang="en-US" altLang="en-US" sz="1800" b="1" dirty="0"/>
              <a:t> Shah </a:t>
            </a:r>
            <a:r>
              <a:rPr lang="en-US" altLang="en-US" sz="1800" b="1" dirty="0" err="1"/>
              <a:t>Abid</a:t>
            </a:r>
            <a:endParaRPr lang="en-US" altLang="en-US" sz="1800" b="1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/>
              <a:t>Assistant Professor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 b="1" dirty="0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E52E55D-E4F2-BA2B-9001-2FB73F0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T.F.P.System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482E435-C3E4-61D1-DABE-ADC0AD38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r>
              <a:rPr lang="en-US" altLang="en-US" sz="1800" b="1"/>
              <a:t>Program Data Dependence</a:t>
            </a:r>
          </a:p>
          <a:p>
            <a:r>
              <a:rPr lang="en-US" altLang="en-US" sz="1800" b="1"/>
              <a:t>Duplication Of Data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/>
              <a:t>Disadvantages of Duplication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400"/>
              <a:t>Wastage of effort and time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400"/>
              <a:t>Wastage of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400"/>
              <a:t>Loss of data integrity</a:t>
            </a:r>
          </a:p>
          <a:p>
            <a:r>
              <a:rPr lang="en-US" altLang="en-US" sz="1800" b="1"/>
              <a:t>Limited Data Sharing</a:t>
            </a:r>
          </a:p>
          <a:p>
            <a:r>
              <a:rPr lang="en-US" altLang="en-US" sz="1800" b="1"/>
              <a:t>Low programmer productivity</a:t>
            </a:r>
          </a:p>
          <a:p>
            <a:r>
              <a:rPr lang="en-US" altLang="en-US" sz="1800" b="1"/>
              <a:t>Low enforcement of Data Standards</a:t>
            </a:r>
          </a:p>
          <a:p>
            <a:pPr lvl="1" algn="just" eaLnBrk="1" hangingPunct="1"/>
            <a:r>
              <a:rPr lang="en-US" altLang="en-US" sz="1800"/>
              <a:t>Problems of low data standard</a:t>
            </a:r>
          </a:p>
          <a:p>
            <a:pPr lvl="2" algn="just" eaLnBrk="1" hangingPunct="1"/>
            <a:r>
              <a:rPr lang="en-US" altLang="en-US" sz="1600"/>
              <a:t>Synonym</a:t>
            </a:r>
          </a:p>
          <a:p>
            <a:pPr lvl="2" algn="just" eaLnBrk="1" hangingPunct="1"/>
            <a:r>
              <a:rPr lang="en-US" altLang="en-US" sz="1600"/>
              <a:t>Homonym</a:t>
            </a:r>
          </a:p>
          <a:p>
            <a:r>
              <a:rPr lang="en-US" altLang="en-US" sz="1800" b="1"/>
              <a:t>Excessive program maintenance</a:t>
            </a:r>
          </a:p>
        </p:txBody>
      </p:sp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C8488F6C-8975-745B-29C2-7B5BFE4D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0CE3247C-66D3-7F6D-98A2-AF72ED0E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0613C-4DA6-4B3C-A494-E0DC9A6ADE84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C24E28E8-06D3-F420-3DEF-53BA0A23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E8C0CB82-42BF-5068-2D68-51D610B7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24E4C-C2C1-4F26-BC43-8C1E999FEBEC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5364" name="AutoShape 2">
            <a:extLst>
              <a:ext uri="{FF2B5EF4-FFF2-40B4-BE49-F238E27FC236}">
                <a16:creationId xmlns:a16="http://schemas.microsoft.com/office/drawing/2014/main" id="{E615DF74-144D-DA1F-AC6F-5E0FB77F4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Base Approach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80AB0B9-4540-9723-45AA-1DC69624F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/>
              <a:t>A database is a shared collection of logically related data, and a description of this data, designed to meet the requirements of different users of an organization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3E9739C3-4659-6D14-52C4-D18A5804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6ACA097F-7090-F683-EAB2-33CB2E24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D1B20-B53F-4DDD-AABF-2514BBE1935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6388" name="AutoShape 2">
            <a:extLst>
              <a:ext uri="{FF2B5EF4-FFF2-40B4-BE49-F238E27FC236}">
                <a16:creationId xmlns:a16="http://schemas.microsoft.com/office/drawing/2014/main" id="{777BFADF-F775-5EEE-ED4E-9931CDDBF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Advantages of Data Base Approach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98C82AE-DC37-1BE1-62A1-CDDA7B040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Program Data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The separation of data descriptions from the application programs that uses the data is called data independence.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Planned Data Redundancy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Improved Data Consistency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Improved Data Sharing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Increased programmer productivity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Enhanced enforcement of data standards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Improved data Quality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By using integrity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/>
              <a:t>Reduced program maintenance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37BF2E8B-6272-684F-33D3-5DCF23E8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F4D9942-489C-35E2-573A-14D8C515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F417EC-62C1-486C-93C0-5251055B6D91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7412" name="AutoShape 2">
            <a:extLst>
              <a:ext uri="{FF2B5EF4-FFF2-40B4-BE49-F238E27FC236}">
                <a16:creationId xmlns:a16="http://schemas.microsoft.com/office/drawing/2014/main" id="{852CC912-33EE-79FE-3383-9D7A35B5C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Components of the Data Base Environment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CB237E5-8FFF-110F-AF59-8EF42674E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Base</a:t>
            </a:r>
          </a:p>
          <a:p>
            <a:pPr eaLnBrk="1" hangingPunct="1"/>
            <a:r>
              <a:rPr lang="en-US" altLang="en-US"/>
              <a:t>DBMS</a:t>
            </a:r>
          </a:p>
          <a:p>
            <a:pPr eaLnBrk="1" hangingPunct="1"/>
            <a:r>
              <a:rPr lang="en-US" altLang="en-US"/>
              <a:t>Repository</a:t>
            </a:r>
          </a:p>
          <a:p>
            <a:pPr eaLnBrk="1" hangingPunct="1"/>
            <a:r>
              <a:rPr lang="en-US" altLang="en-US"/>
              <a:t>Application Programmer</a:t>
            </a:r>
          </a:p>
          <a:p>
            <a:pPr eaLnBrk="1" hangingPunct="1"/>
            <a:r>
              <a:rPr lang="en-US" altLang="en-US"/>
              <a:t>Data Base Administrator</a:t>
            </a:r>
          </a:p>
          <a:p>
            <a:pPr eaLnBrk="1" hangingPunct="1"/>
            <a:r>
              <a:rPr lang="en-US" altLang="en-US"/>
              <a:t>End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86733FBC-E410-44EF-A27E-62A3EB9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A39F77B-0EA8-7B19-4021-692110F5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67FB0-2DAF-42A8-AA27-36A530C0DFED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8436" name="AutoShape 2">
            <a:extLst>
              <a:ext uri="{FF2B5EF4-FFF2-40B4-BE49-F238E27FC236}">
                <a16:creationId xmlns:a16="http://schemas.microsoft.com/office/drawing/2014/main" id="{F8588527-6C11-BA37-6036-91E81C808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Schema Architecture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E2C852A-E015-5F55-80F2-616042D1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693025" cy="3724275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The three schemas are as follows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External Schema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Conceptual Schema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Internal Schema</a:t>
            </a:r>
          </a:p>
          <a:p>
            <a:pPr marL="1295400" lvl="2" indent="-3810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Logical Schema</a:t>
            </a:r>
          </a:p>
          <a:p>
            <a:pPr marL="1295400" lvl="2" indent="-3810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Physical Schema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3A51649D-F45B-A4F5-70FF-7882FF0A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874DB7A2-6E88-0ECE-0D63-62B6B933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291186-3AB6-40FB-B76E-7AB0F6E3066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9460" name="AutoShape 2">
            <a:extLst>
              <a:ext uri="{FF2B5EF4-FFF2-40B4-BE49-F238E27FC236}">
                <a16:creationId xmlns:a16="http://schemas.microsoft.com/office/drawing/2014/main" id="{ED184D73-CE4E-2839-CE3C-8146DC3DB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External Schema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07CB8D5-B519-6FDD-560A-396B69D6B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/>
              <a:t>A logical description of some portion of the database that is required by a user to perform some task.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/>
              <a:t>E.g.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/>
              <a:t>User view1---</a:t>
            </a:r>
            <a:r>
              <a:rPr lang="en-US" altLang="en-US" sz="1800" b="1">
                <a:sym typeface="Wingdings" panose="05000000000000000000" pitchFamily="2" charset="2"/>
              </a:rPr>
              <a:t>Report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/>
              <a:t>User view2---</a:t>
            </a:r>
            <a:r>
              <a:rPr lang="en-US" altLang="en-US" sz="1800" b="1">
                <a:sym typeface="Wingdings" panose="05000000000000000000" pitchFamily="2" charset="2"/>
              </a:rPr>
              <a:t>screen display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/>
              <a:t>User view3---</a:t>
            </a:r>
            <a:r>
              <a:rPr lang="en-US" altLang="en-US" sz="1800" b="1">
                <a:sym typeface="Wingdings" panose="05000000000000000000" pitchFamily="2" charset="2"/>
              </a:rPr>
              <a:t>order form</a:t>
            </a:r>
            <a:endParaRPr lang="en-US" altLang="en-US" sz="1800" b="1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/>
              <a:t>A view (or views) of the users of the database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/>
              <a:t>E.g.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/>
              <a:t>Managers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/>
              <a:t>Other employees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11237256-33B8-433F-1A35-4322765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ADAE0AC8-BEA7-97E5-B482-2ED6E114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1CBFF6-D766-4DD9-84E7-3687BC65D4F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0484" name="AutoShape 2">
            <a:extLst>
              <a:ext uri="{FF2B5EF4-FFF2-40B4-BE49-F238E27FC236}">
                <a16:creationId xmlns:a16="http://schemas.microsoft.com/office/drawing/2014/main" id="{AB86795C-FC1F-1584-518A-A96E5387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Schema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884E9E1-137D-C82C-B0E5-4D52C119D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b="1"/>
              <a:t>A detailed technology independent specification of the overall structure of the organizational data</a:t>
            </a:r>
          </a:p>
          <a:p>
            <a:pPr algn="just" eaLnBrk="1" hangingPunct="1"/>
            <a:r>
              <a:rPr lang="en-US" altLang="en-US" sz="2200" b="1"/>
              <a:t>Conceptual schema combines different external views into a single, coherent definition of the enterprise data.</a:t>
            </a:r>
          </a:p>
          <a:p>
            <a:pPr algn="just" eaLnBrk="1" hangingPunct="1"/>
            <a:r>
              <a:rPr lang="en-US" altLang="en-US" sz="2200" b="1"/>
              <a:t>It represent the view of the data architect or data administrator</a:t>
            </a:r>
          </a:p>
          <a:p>
            <a:pPr algn="just" eaLnBrk="1" hangingPunct="1"/>
            <a:r>
              <a:rPr lang="en-US" altLang="en-US" sz="2200" b="1"/>
              <a:t>Usually depicted in the graphical format using E-R modeling or Object modeling</a:t>
            </a:r>
          </a:p>
          <a:p>
            <a:pPr algn="just" eaLnBrk="1" hangingPunct="1"/>
            <a:r>
              <a:rPr lang="en-US" altLang="en-US" sz="2200" b="1"/>
              <a:t>Specification for the conceptual schema are stored as meta data in a repository or data dictionary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2BB791E0-3557-4EF2-2DB6-F05790E5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3B3AE93-4229-82EC-8A02-0877F39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93E7AE-5AFD-451B-B659-DFC3E490AE62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1508" name="AutoShape 2">
            <a:extLst>
              <a:ext uri="{FF2B5EF4-FFF2-40B4-BE49-F238E27FC236}">
                <a16:creationId xmlns:a16="http://schemas.microsoft.com/office/drawing/2014/main" id="{3B8DBEEA-971B-7E11-7779-92AEC6623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Schema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6EF8FFB-D9F0-1618-8AC9-665EEF51C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 eaLnBrk="1" hangingPunct="1"/>
            <a:r>
              <a:rPr lang="en-US" altLang="en-US" b="1"/>
              <a:t>The goals of the conceptual schema are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altLang="en-US" sz="2000" b="1"/>
              <a:t>Scope in the entire organization or at least in a major business area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altLang="en-US" sz="2000" b="1"/>
              <a:t>All entity types are included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altLang="en-US" sz="2000" b="1"/>
              <a:t>All relationships are documented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altLang="en-US" sz="2000" b="1"/>
              <a:t>All attributes, primary keys and secondary keys are included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altLang="en-US" sz="2000" b="1"/>
              <a:t>Meta data and business rules are specified and stored in the repository</a:t>
            </a:r>
          </a:p>
          <a:p>
            <a:pPr marL="914400" lvl="1" indent="-457200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15DE5195-A414-5E5D-8E7B-3CF48536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C6323B32-F80C-8C6D-61C6-3F8BB70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3C94D-73B6-4733-AB62-21B2DA6D3E15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2532" name="AutoShape 2">
            <a:extLst>
              <a:ext uri="{FF2B5EF4-FFF2-40B4-BE49-F238E27FC236}">
                <a16:creationId xmlns:a16="http://schemas.microsoft.com/office/drawing/2014/main" id="{D29C92F5-B695-52D9-8C5E-D13FB858F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Schema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2C582D5C-6F5D-F8B7-26D9-69E5F64B9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Internal schema is divided into two types as follows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Logical schema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/>
              <a:t>The representation of the data base for a particular data management technology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/>
              <a:t>E.g.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Relational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Objected oriented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Network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Hierarchical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/>
              <a:t>For example in a relational database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Tables are made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Keys are identified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/>
              <a:t>Relations are normalized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4471A9F0-D399-F809-0849-C669E96A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A6976BCA-BD76-EE7C-DD73-09A54798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C0D31-07E5-4E2B-BCC0-BECCCC07DB50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3556" name="AutoShape 2">
            <a:extLst>
              <a:ext uri="{FF2B5EF4-FFF2-40B4-BE49-F238E27FC236}">
                <a16:creationId xmlns:a16="http://schemas.microsoft.com/office/drawing/2014/main" id="{0DE2C745-392C-0974-187B-07843D0E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Schema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9C44B03-79CF-615F-E1F2-C7B39EFE1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581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3200" b="1"/>
              <a:t>Physical schema</a:t>
            </a:r>
          </a:p>
          <a:p>
            <a:pPr lvl="2" algn="just" eaLnBrk="1" hangingPunct="1">
              <a:lnSpc>
                <a:spcPct val="160000"/>
              </a:lnSpc>
            </a:pPr>
            <a:r>
              <a:rPr lang="en-US" altLang="en-US" b="1"/>
              <a:t>Specification for how data from a logical schema are stored in a computer secondary memory by a database management system</a:t>
            </a:r>
          </a:p>
          <a:p>
            <a:pPr lvl="2" algn="just" eaLnBrk="1" hangingPunct="1">
              <a:lnSpc>
                <a:spcPct val="160000"/>
              </a:lnSpc>
            </a:pPr>
            <a:r>
              <a:rPr lang="en-US" altLang="en-US" b="1"/>
              <a:t>The physical schema describes the organization of physical records, the choice of file organization, the uses of indexes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b="1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FB70AC6B-DE50-158D-34E5-213300EA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ADA77BA2-23E6-CE0E-2591-4E6711B8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B1C6F-B91F-420D-B8B8-20665B40F79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6148" name="AutoShape 2">
            <a:extLst>
              <a:ext uri="{FF2B5EF4-FFF2-40B4-BE49-F238E27FC236}">
                <a16:creationId xmlns:a16="http://schemas.microsoft.com/office/drawing/2014/main" id="{87699FE2-BD14-4948-179D-9D81E4950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703C7F0-84B2-9A9B-DCC9-23D7EED9A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/>
              <a:t>Data</a:t>
            </a:r>
          </a:p>
          <a:p>
            <a:pPr lvl="1" algn="just" eaLnBrk="1" hangingPunct="1"/>
            <a:r>
              <a:rPr lang="en-US" altLang="en-US"/>
              <a:t>Collection of facts and figures concerning an object or event</a:t>
            </a:r>
          </a:p>
          <a:p>
            <a:pPr lvl="1" algn="just" eaLnBrk="1" hangingPunct="1"/>
            <a:r>
              <a:rPr lang="en-US" altLang="en-US"/>
              <a:t>Stored representation of objects and events that have meaning and importance in the user’s environment</a:t>
            </a:r>
          </a:p>
          <a:p>
            <a:pPr lvl="1" algn="just" eaLnBrk="1" hangingPunct="1"/>
            <a:r>
              <a:rPr lang="en-US" altLang="en-US"/>
              <a:t>It is always in </a:t>
            </a:r>
            <a:r>
              <a:rPr lang="en-US" altLang="en-US" sz="3600" b="1"/>
              <a:t>raw</a:t>
            </a:r>
            <a:r>
              <a:rPr lang="en-US" altLang="en-US"/>
              <a:t> 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F681C3BE-D069-6C36-AEC8-5A6CF6B6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EC1EB387-D728-DB51-C4AC-FDA608B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A048B-EABD-45B0-90C8-6459DB10BF73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4580" name="AutoShape 2">
            <a:extLst>
              <a:ext uri="{FF2B5EF4-FFF2-40B4-BE49-F238E27FC236}">
                <a16:creationId xmlns:a16="http://schemas.microsoft.com/office/drawing/2014/main" id="{0E3D0F64-33D2-377A-A050-586A60658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 entities and attributes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B0D32C0-3D1A-72A1-52FA-8CCAFC874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200" b="1"/>
              <a:t>Entity: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 a person, place, object or event in the user environment about which an organization wishes to maintain data.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 b="1"/>
              <a:t>Entity Type:</a:t>
            </a:r>
            <a:r>
              <a:rPr lang="en-US" altLang="en-US" sz="240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A collection of entities that shares common properties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 b="1"/>
              <a:t>Entity Instance: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/>
              <a:t>A single occurrence of an entity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EEC3789E-3C60-8519-0DE1-F990C98A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2109BF04-3FB3-099E-BAEC-45FA3AAF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3E3D6A-FCC1-4F67-BF7D-27E67CC3AA14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6628" name="AutoShape 2">
            <a:extLst>
              <a:ext uri="{FF2B5EF4-FFF2-40B4-BE49-F238E27FC236}">
                <a16:creationId xmlns:a16="http://schemas.microsoft.com/office/drawing/2014/main" id="{13FC19EC-D026-F6A6-E303-64FE37761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Modeling entities and attributes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5F91D4C-4FEE-148B-E939-D807D251D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Entity types 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Strong entity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/>
              <a:t>An entity type that exists independently of other entity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/>
              <a:t>The strong entity type is called the identifying owner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Weak entity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/>
              <a:t>An entity type whose existence depends on another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Identifying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relationship between a weak entity type and its owner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8EAA6543-572B-3F65-E949-CC1CF305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6DAF7D20-E7C2-EB9E-0C60-AFF9865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60E7A0-28E7-4F1C-9089-4F672891FEA1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7652" name="AutoShape 2">
            <a:extLst>
              <a:ext uri="{FF2B5EF4-FFF2-40B4-BE49-F238E27FC236}">
                <a16:creationId xmlns:a16="http://schemas.microsoft.com/office/drawing/2014/main" id="{1F83E951-ABDE-0FA6-9407-FF48A1761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2A6D647-6724-8C5B-AE21-054956DE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property or characteristic of an entity or relationship type that is of interest to the organization. </a:t>
            </a:r>
          </a:p>
          <a:p>
            <a:pPr lvl="1" eaLnBrk="1" hangingPunct="1"/>
            <a:r>
              <a:rPr lang="en-US" altLang="en-US"/>
              <a:t>Required VS Optional attributes</a:t>
            </a:r>
          </a:p>
          <a:p>
            <a:pPr lvl="1" eaLnBrk="1" hangingPunct="1"/>
            <a:r>
              <a:rPr lang="en-US" altLang="en-US"/>
              <a:t>Simple VS Composite Attributes</a:t>
            </a:r>
          </a:p>
          <a:p>
            <a:pPr lvl="1" eaLnBrk="1" hangingPunct="1"/>
            <a:r>
              <a:rPr lang="en-US" altLang="en-US"/>
              <a:t>Single Valued VS Multi Valued Attributes</a:t>
            </a:r>
          </a:p>
          <a:p>
            <a:pPr lvl="1" eaLnBrk="1" hangingPunct="1"/>
            <a:r>
              <a:rPr lang="en-US" altLang="en-US"/>
              <a:t>Stored VS Derived 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23B71F26-1C1E-2F68-FF98-E036889E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52772813-61A2-C375-9AED-60B5E6D8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0BA612-6298-4813-837D-B32F4E034CD0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8676" name="AutoShape 2">
            <a:extLst>
              <a:ext uri="{FF2B5EF4-FFF2-40B4-BE49-F238E27FC236}">
                <a16:creationId xmlns:a16="http://schemas.microsoft.com/office/drawing/2014/main" id="{7F8BE3B0-1F9E-E00B-7AF4-7B0010F3B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00A66A3-4AB4-6122-9B1A-7E7BB34EB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Association between instances of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Degree of Relationship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/>
              <a:t>The Number of entity types that participates in the relationship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Unary Relationship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Binary Relationship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Ternary Relationship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Cardinality of Relationship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b="1"/>
              <a:t>The number of instances of one entity type that must be associated with each instance of another entity type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One-to-One Relationship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One-to-Many Relationship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/>
              <a:t>Many-to-Many Relationship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0668463C-AEA4-9492-B6B3-B27192BD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D3DE446C-4D87-0936-4956-1F65127D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31C7F-2CBA-4C51-BDAD-5042EFD8142D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29700" name="AutoShape 2">
            <a:extLst>
              <a:ext uri="{FF2B5EF4-FFF2-40B4-BE49-F238E27FC236}">
                <a16:creationId xmlns:a16="http://schemas.microsoft.com/office/drawing/2014/main" id="{FCA7FDBE-7E38-8AEC-7B5E-1AC5A8C71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Base Design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6259603-993B-605C-8D62-4C1B7B01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a) Relational Data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b) Hierarchical Data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c) Network Data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d) Object Oriented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3C3F8D1C-49C7-DFCB-478D-9149954C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1A247FA-C807-2584-17E7-5F050B5D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8EDC4-F51E-44BC-A045-0C05F0F55D2D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0724" name="AutoShape 2">
            <a:extLst>
              <a:ext uri="{FF2B5EF4-FFF2-40B4-BE49-F238E27FC236}">
                <a16:creationId xmlns:a16="http://schemas.microsoft.com/office/drawing/2014/main" id="{56E90006-F930-8AE9-A92E-5EC62E415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CA1DCDB-80BD-784D-0736-DAC42692D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a) Relational Data Model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►First developed by E.F Codd in 1970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►Represents data in the form of table.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►Consists of the following three 			    components.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▪   Data Structure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▪   Data Manipulation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▪   Data Integrity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31047F7E-497C-8C3D-A0B2-61F229C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6D9112B9-71AA-3B37-D1DA-36DFD81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93822-BDE5-4201-ADAC-0B582889EB75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1748" name="AutoShape 2">
            <a:extLst>
              <a:ext uri="{FF2B5EF4-FFF2-40B4-BE49-F238E27FC236}">
                <a16:creationId xmlns:a16="http://schemas.microsoft.com/office/drawing/2014/main" id="{6FAFBDA8-1AB5-B2F5-C99D-C5463BEDD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8F7C75B-7259-8166-A59C-28691BD5F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/>
              <a:t>Components of Relational Data Model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Data Structure : Data are organized in the form table with rows and columns.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Data Manipulation : Powerful operations are used to manipulate date stored in the relations.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Data integrity : By integrity we means completeness, accuracy and consistency of data. So facilities are included to specify business rules that maintains the integrity of data when it is manipulated.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6B3CE8B8-C4D4-B3CC-854F-538BDCDF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983C211D-C466-7075-C8D7-E1A84DEB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F39B4-D08E-4376-B341-D5E11EC004B3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2772" name="AutoShape 2">
            <a:extLst>
              <a:ext uri="{FF2B5EF4-FFF2-40B4-BE49-F238E27FC236}">
                <a16:creationId xmlns:a16="http://schemas.microsoft.com/office/drawing/2014/main" id="{DE5E3801-BA26-C25F-C931-2BB10C09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0ECF664-7B07-2ED6-7E0C-1CC4AABDE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Domain integrity constraint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Entity integrity constraint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Referential integrity constraint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Action assertions constraint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59C00CB7-CDC9-26A1-E77A-4331142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DFE545F6-1F75-53CF-23FC-ADABCE2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36DFDC-625C-44C1-8D44-BCA793D802B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3796" name="AutoShape 2">
            <a:extLst>
              <a:ext uri="{FF2B5EF4-FFF2-40B4-BE49-F238E27FC236}">
                <a16:creationId xmlns:a16="http://schemas.microsoft.com/office/drawing/2014/main" id="{893F34B4-1E20-E2B0-41A4-6AD60FB5E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90B04C24-2965-3B99-89CD-1BDEAE85D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Domain integrity constraint</a:t>
            </a:r>
          </a:p>
          <a:p>
            <a:pPr lvl="1" algn="just" eaLnBrk="1" hangingPunct="1"/>
            <a:r>
              <a:rPr lang="en-US" altLang="en-US"/>
              <a:t>Domain : set of values that may be assigned to an attribute</a:t>
            </a:r>
          </a:p>
          <a:p>
            <a:pPr lvl="1" algn="just" eaLnBrk="1" hangingPunct="1"/>
            <a:r>
              <a:rPr lang="en-US" altLang="en-US"/>
              <a:t>All of the values that appears in a column of a relation must be taken from the same domain.</a:t>
            </a:r>
          </a:p>
          <a:p>
            <a:pPr lvl="1"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Entity integrity constraint</a:t>
            </a:r>
          </a:p>
          <a:p>
            <a:pPr lvl="1" algn="just" eaLnBrk="1" hangingPunct="1"/>
            <a:r>
              <a:rPr lang="en-US" altLang="en-US"/>
              <a:t>Primary key values can neither be duplicated nor be null.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4D3FB665-8303-44E2-3F81-4E1A2CDD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6DE9A46F-BFA1-F456-3348-4B8CB90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74220-80D4-49EA-BBE8-A6DB656A1BD7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4820" name="AutoShape 2">
            <a:extLst>
              <a:ext uri="{FF2B5EF4-FFF2-40B4-BE49-F238E27FC236}">
                <a16:creationId xmlns:a16="http://schemas.microsoft.com/office/drawing/2014/main" id="{5078B209-818D-106E-492D-32EB7D0F2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98FB412-5B84-CE6C-6AEB-A3815769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Referential integrity constraint</a:t>
            </a:r>
          </a:p>
          <a:p>
            <a:pPr lvl="1" eaLnBrk="1" hangingPunct="1"/>
            <a:r>
              <a:rPr lang="en-US" altLang="en-US"/>
              <a:t>Association between tables are defined through the use of foreign keys.</a:t>
            </a:r>
          </a:p>
          <a:p>
            <a:pPr lvl="1" eaLnBrk="1" hangingPunct="1"/>
            <a:r>
              <a:rPr lang="en-US" altLang="en-US"/>
              <a:t>A rule that states that each foreign key value must match a primary key value in another relation or the foreign key value must be null.</a:t>
            </a:r>
          </a:p>
          <a:p>
            <a:pPr lvl="1" eaLnBrk="1" hangingPunct="1"/>
            <a:r>
              <a:rPr lang="en-US" altLang="en-US"/>
              <a:t>Foreign key value can be null in optional relation whereas must not be null in mandatory relation.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61AD1B08-C4A8-CE50-6C96-800391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78888638-3E4E-8C5D-144A-6A768479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D00D4-6D85-480B-B112-7F1E6DE62E07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7172" name="AutoShape 2">
            <a:extLst>
              <a:ext uri="{FF2B5EF4-FFF2-40B4-BE49-F238E27FC236}">
                <a16:creationId xmlns:a16="http://schemas.microsoft.com/office/drawing/2014/main" id="{13BD899A-EBEB-0A0B-C39D-E8DD2115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93535A5-F0E3-B094-8565-6EA26A467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/>
              <a:t>Information</a:t>
            </a:r>
          </a:p>
          <a:p>
            <a:pPr lvl="1" algn="just" eaLnBrk="1" hangingPunct="1"/>
            <a:r>
              <a:rPr lang="en-US" altLang="en-US"/>
              <a:t>Meaningful form of data</a:t>
            </a:r>
          </a:p>
          <a:p>
            <a:pPr lvl="1" algn="just" eaLnBrk="1" hangingPunct="1"/>
            <a:r>
              <a:rPr lang="en-US" altLang="en-US"/>
              <a:t>Processed form of data that can be used for decision making</a:t>
            </a:r>
          </a:p>
          <a:p>
            <a:pPr lvl="1" algn="just" eaLnBrk="1" hangingPunct="1"/>
            <a:r>
              <a:rPr lang="en-US" altLang="en-US"/>
              <a:t>Data that have been processed in such a way as to increase the knowledge of the person who uses the data</a:t>
            </a:r>
          </a:p>
          <a:p>
            <a:pPr lvl="1"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BDEC1022-F973-3B57-E389-DC1C965C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8C79C9C-B726-6B78-E45A-2227A3FD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B41B5-9007-497E-AEB2-4D25BA6DD44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5844" name="AutoShape 2">
            <a:extLst>
              <a:ext uri="{FF2B5EF4-FFF2-40B4-BE49-F238E27FC236}">
                <a16:creationId xmlns:a16="http://schemas.microsoft.com/office/drawing/2014/main" id="{D5ED53B1-78FE-5956-D813-A4A820A0C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Integrity Constraints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33F0125-080F-18DF-2B26-D7504817F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 Assertion Constraint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A statement of a constraint or control on the actions of an organization.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/>
              <a:t>e.g.  majoring a subject and its pre requisite course.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B8FE617D-25C4-99C0-2BE9-705426F9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46925A26-8FF8-CB12-FF1F-68577933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CFA6AD-CFF8-403C-9EAE-C0FC67B418C6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6868" name="AutoShape 2">
            <a:extLst>
              <a:ext uri="{FF2B5EF4-FFF2-40B4-BE49-F238E27FC236}">
                <a16:creationId xmlns:a16="http://schemas.microsoft.com/office/drawing/2014/main" id="{5A808CEE-40DC-8794-AD72-305D470B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5F88E7E-F8D1-1AD7-8607-11BF1BFB0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 : A named two dimensional table of data.</a:t>
            </a:r>
          </a:p>
          <a:p>
            <a:pPr eaLnBrk="1" hangingPunct="1"/>
            <a:r>
              <a:rPr lang="en-US" altLang="en-US"/>
              <a:t>Each relation consists of a set of named columns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/>
              <a:t>And</a:t>
            </a:r>
          </a:p>
          <a:p>
            <a:pPr eaLnBrk="1" hangingPunct="1"/>
            <a:r>
              <a:rPr lang="en-US" altLang="en-US"/>
              <a:t>An arbitrary number of un-named rows.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A70F1531-138F-1A78-CD0E-437F8297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C8DA1E57-43CE-ED25-15ED-81C9BE73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BBB54-6857-4D6B-81B4-EC9EE0C4E084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7892" name="AutoShape 2">
            <a:extLst>
              <a:ext uri="{FF2B5EF4-FFF2-40B4-BE49-F238E27FC236}">
                <a16:creationId xmlns:a16="http://schemas.microsoft.com/office/drawing/2014/main" id="{8CD37AAB-1101-D609-F5AC-0E5F0460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5916C5E-B219-F9D4-7E23-47860C612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Properties of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Have a unique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An entry at the intersection of each row and column is atomic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Each row is unique – no two rows in a relation are identical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Each attribute (or column ) in a relation has a unique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Sequence of columns is insignificant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/>
              <a:t>Sequence of rows is insignificant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9BCAEA7D-42C7-DB3E-616A-47D66CA1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EFBE4A71-F6AA-8F9D-3892-0F93D582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2B1F91-80F4-4704-86B9-47C655CF6485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8916" name="AutoShape 2">
            <a:extLst>
              <a:ext uri="{FF2B5EF4-FFF2-40B4-BE49-F238E27FC236}">
                <a16:creationId xmlns:a16="http://schemas.microsoft.com/office/drawing/2014/main" id="{FDDA9115-EC29-8060-63C3-DC2573093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61E08B59-151F-E214-8F84-AD136A2ED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438400"/>
            <a:ext cx="80470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1842974C-98FD-6D14-71C3-4D6DDAC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F1E05ADF-36B2-8761-D7F3-BE9912B7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A2F504-1DDB-4A1E-A372-AD5499F4634A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39940" name="AutoShape 2">
            <a:extLst>
              <a:ext uri="{FF2B5EF4-FFF2-40B4-BE49-F238E27FC236}">
                <a16:creationId xmlns:a16="http://schemas.microsoft.com/office/drawing/2014/main" id="{BBA3D683-CB90-084B-C98F-ABF80FBC6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 Model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23A2E1D-8150-BD3D-52EE-D363940FB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9624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Relational Keys</a:t>
            </a:r>
          </a:p>
          <a:p>
            <a:pPr lvl="1" eaLnBrk="1" hangingPunct="1"/>
            <a:r>
              <a:rPr lang="en-US" altLang="en-US" sz="2000" b="1"/>
              <a:t>Attribute (s) in a relation used to identify records.</a:t>
            </a:r>
          </a:p>
          <a:p>
            <a:pPr lvl="2" eaLnBrk="1" hangingPunct="1"/>
            <a:r>
              <a:rPr lang="en-US" altLang="en-US" sz="1800" b="1"/>
              <a:t>Candidate key</a:t>
            </a:r>
          </a:p>
          <a:p>
            <a:pPr lvl="3" eaLnBrk="1" hangingPunct="1"/>
            <a:r>
              <a:rPr lang="en-US" altLang="en-US" sz="1600" b="1"/>
              <a:t>Primary key</a:t>
            </a:r>
          </a:p>
          <a:p>
            <a:pPr lvl="3" eaLnBrk="1" hangingPunct="1"/>
            <a:r>
              <a:rPr lang="en-US" altLang="en-US" sz="1600" b="1"/>
              <a:t>Alternate key</a:t>
            </a:r>
          </a:p>
          <a:p>
            <a:pPr lvl="2" eaLnBrk="1" hangingPunct="1"/>
            <a:r>
              <a:rPr lang="en-US" altLang="en-US" sz="1800" b="1"/>
              <a:t>Simple key</a:t>
            </a:r>
          </a:p>
          <a:p>
            <a:pPr lvl="2" eaLnBrk="1" hangingPunct="1"/>
            <a:r>
              <a:rPr lang="en-US" altLang="en-US" sz="1800" b="1"/>
              <a:t>Composite key</a:t>
            </a:r>
          </a:p>
          <a:p>
            <a:pPr lvl="2" eaLnBrk="1" hangingPunct="1"/>
            <a:r>
              <a:rPr lang="en-US" altLang="en-US" sz="1800" b="1"/>
              <a:t>Secondary Key</a:t>
            </a:r>
          </a:p>
          <a:p>
            <a:pPr lvl="2" eaLnBrk="1" hangingPunct="1"/>
            <a:r>
              <a:rPr lang="en-US" altLang="en-US" sz="1800" b="1"/>
              <a:t>Foreign key : an attribute in a relation of data base that serves as a primary key of another relation in the same data base.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>
            <a:extLst>
              <a:ext uri="{FF2B5EF4-FFF2-40B4-BE49-F238E27FC236}">
                <a16:creationId xmlns:a16="http://schemas.microsoft.com/office/drawing/2014/main" id="{2443C7B0-A0AC-8655-6054-05E3878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2A9583CC-743F-24B7-6240-5ACF632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DE498C-8251-41CB-BB15-F96A8A3EC93C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0964" name="AutoShape 2">
            <a:extLst>
              <a:ext uri="{FF2B5EF4-FFF2-40B4-BE49-F238E27FC236}">
                <a16:creationId xmlns:a16="http://schemas.microsoft.com/office/drawing/2014/main" id="{7F8439DA-6683-53D6-60C1-772F84CEF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5F68A259-944B-8616-CE50-07D97EAE2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/>
              <a:t>The process of decomposing relations with anomalies to produce smaller , well structured relations.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/>
              <a:t>The analysis of functional dependencies is called normalization.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B1CC352D-B3C9-9266-13CF-44E4F2C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419E0067-C7DB-2445-E727-CF515BD3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C151E-2447-490D-984E-0E0287245A10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1988" name="AutoShape 2">
            <a:extLst>
              <a:ext uri="{FF2B5EF4-FFF2-40B4-BE49-F238E27FC236}">
                <a16:creationId xmlns:a16="http://schemas.microsoft.com/office/drawing/2014/main" id="{99D95117-20B9-4F78-CEA5-7193865DC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dependency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2C055635-74C6-A62A-D64D-36F72BD53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constraint between two attributes in which the value of one attribute is determined by the value of another attribute. i.e.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for any relation R, attribute B is functionally dependent on attribute A, if for every valid instance of A, that value of A uniquely determines the value of B and is represented 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DF0B0A7A-25D7-13F4-C229-B9EB842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0086CF16-6C29-7C15-1B0D-25D6583B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25FB3-88AF-407B-9358-6EE5318E01E8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3012" name="AutoShape 2">
            <a:extLst>
              <a:ext uri="{FF2B5EF4-FFF2-40B4-BE49-F238E27FC236}">
                <a16:creationId xmlns:a16="http://schemas.microsoft.com/office/drawing/2014/main" id="{FB2CFD26-0CD9-A6F6-D1C2-1DE4EA344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dependency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3B0192B-6769-3321-6898-508C40593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constraint between two attributes in which the value of one attribute is determined by the value of another attribute. i.e.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for any relation R, attribute B is functionally dependent on attribute A, if for every valid instance of A, that value of A uniquely determines the value of B and is represented as  A        B</a:t>
            </a:r>
          </a:p>
        </p:txBody>
      </p:sp>
      <p:sp>
        <p:nvSpPr>
          <p:cNvPr id="43014" name="Line 4">
            <a:extLst>
              <a:ext uri="{FF2B5EF4-FFF2-40B4-BE49-F238E27FC236}">
                <a16:creationId xmlns:a16="http://schemas.microsoft.com/office/drawing/2014/main" id="{1999671D-D2A8-1A04-593B-15DDF3A40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71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04CF453F-1A39-9702-FE34-F0C3ED52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98DFF8B6-733C-D4DB-CB47-92277EA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681003-B329-41FE-8E69-15DEE7E2524B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4036" name="AutoShape 2">
            <a:extLst>
              <a:ext uri="{FF2B5EF4-FFF2-40B4-BE49-F238E27FC236}">
                <a16:creationId xmlns:a16="http://schemas.microsoft.com/office/drawing/2014/main" id="{E27D6008-6776-DE6A-43FD-F866B619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Dependencies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1D33E67-81D1-DFDF-AAD4-8DA12CE7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An attribute may be functionally dependent on a single attribute or a collection of attributes as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Std_id , Course_Title           Date Completed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Comma serves as a logical AND operator.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Other example.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SSN           Name , address , DOB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VIN             Make , Model , Color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ISBN          Title , Author , Publisher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44038" name="Line 4">
            <a:extLst>
              <a:ext uri="{FF2B5EF4-FFF2-40B4-BE49-F238E27FC236}">
                <a16:creationId xmlns:a16="http://schemas.microsoft.com/office/drawing/2014/main" id="{FFD4117A-4C54-A19B-0480-18ED6BF5A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33956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7A492994-F8B2-9CFD-DFF9-21D1DDDF6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>
            <a:extLst>
              <a:ext uri="{FF2B5EF4-FFF2-40B4-BE49-F238E27FC236}">
                <a16:creationId xmlns:a16="http://schemas.microsoft.com/office/drawing/2014/main" id="{3A5A8550-BA73-3E38-E0CE-38D60CB7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0">
            <a:extLst>
              <a:ext uri="{FF2B5EF4-FFF2-40B4-BE49-F238E27FC236}">
                <a16:creationId xmlns:a16="http://schemas.microsoft.com/office/drawing/2014/main" id="{A7D29C98-93EE-BD45-6F2E-CABAA0291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0230C2D3-D29D-BC99-FD58-3F2CF78B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3B9ADE49-51B0-8FCF-09B6-49A2EBC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FE8CC-F9D3-4293-A01E-45C3B048018B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5060" name="AutoShape 2">
            <a:extLst>
              <a:ext uri="{FF2B5EF4-FFF2-40B4-BE49-F238E27FC236}">
                <a16:creationId xmlns:a16="http://schemas.microsoft.com/office/drawing/2014/main" id="{BEDD81B5-7F5A-563B-1594-76A58E8C4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Dependency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D90FD756-7A86-6C74-58A9-DC869A28A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/>
              <a:t>Determinant :</a:t>
            </a:r>
            <a:r>
              <a:rPr lang="en-US" altLang="en-US" sz="2400"/>
              <a:t> An attribute in a relation that uniquely determine the value of another attribute.</a:t>
            </a:r>
          </a:p>
          <a:p>
            <a:pPr eaLnBrk="1" hangingPunct="1"/>
            <a:r>
              <a:rPr lang="en-US" altLang="en-US" sz="2400"/>
              <a:t>The attribute</a:t>
            </a:r>
            <a:r>
              <a:rPr lang="en-US" altLang="en-US" sz="1800"/>
              <a:t>(s) </a:t>
            </a:r>
            <a:r>
              <a:rPr lang="en-US" altLang="en-US" sz="2400"/>
              <a:t>on the left hand side of the arrow is/are called determinant.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e.g.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  Std_id , Course_Title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  SSN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  VIN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  ISBN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BFF61616-2A89-1082-FB56-057F9C67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103472F1-CEA1-B6EB-E6BB-7148ACF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FB2CF2-8F6B-4D7C-ADAB-BBF60F2BE0E8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8196" name="AutoShape 2">
            <a:extLst>
              <a:ext uri="{FF2B5EF4-FFF2-40B4-BE49-F238E27FC236}">
                <a16:creationId xmlns:a16="http://schemas.microsoft.com/office/drawing/2014/main" id="{9AA8BA65-C754-4B35-2F1E-3B1085C40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39BEFCF-9008-FF89-A83B-C81BD3CEE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altLang="en-US" b="1"/>
              <a:t>Meta Data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Data about data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Data that describe the properties or characteristics of end user data, and the context of that data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DB8FC88E-3A42-FBE1-8DEB-0500449B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16221504-A4E9-DB81-7CB1-BE36CFC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8CFF61-6434-4635-A01A-27328863F3D7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6084" name="AutoShape 2">
            <a:extLst>
              <a:ext uri="{FF2B5EF4-FFF2-40B4-BE49-F238E27FC236}">
                <a16:creationId xmlns:a16="http://schemas.microsoft.com/office/drawing/2014/main" id="{37EF6B99-7105-2CA2-AF56-C3C2330A8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dependencies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83F2F90B-BFC9-B75B-E0D7-9CEB47C5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1. Full functional dependency :</a:t>
            </a:r>
            <a:r>
              <a:rPr lang="en-US" altLang="en-US" sz="2400"/>
              <a:t> A dependency in which the non key attributes are fully functionally dependent on the primary key.</a:t>
            </a:r>
          </a:p>
          <a:p>
            <a:pPr eaLnBrk="1" hangingPunct="1"/>
            <a:r>
              <a:rPr lang="en-US" altLang="en-US" sz="2400" u="sng"/>
              <a:t>2. Partial dependency :</a:t>
            </a:r>
            <a:r>
              <a:rPr lang="en-US" altLang="en-US" sz="2400"/>
              <a:t> a functional dependency in which one or more non key attributes are functionally dependent on part (but not all ) of the primary key.</a:t>
            </a:r>
          </a:p>
          <a:p>
            <a:pPr eaLnBrk="1" hangingPunct="1"/>
            <a:r>
              <a:rPr lang="en-US" altLang="en-US" sz="2400" u="sng"/>
              <a:t>3. Transitive dependency:</a:t>
            </a:r>
            <a:r>
              <a:rPr lang="en-US" altLang="en-US" sz="2400"/>
              <a:t> A functional dependency in which one attribute functionally determines a second, which functionally determines a third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96D410DA-CDBD-93A3-51EE-31A01925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BFE4FDF8-481E-0F6D-64EB-1BDB6D11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16C207-594C-4D3A-A122-5BF91047FBFC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7108" name="AutoShape 2">
            <a:extLst>
              <a:ext uri="{FF2B5EF4-FFF2-40B4-BE49-F238E27FC236}">
                <a16:creationId xmlns:a16="http://schemas.microsoft.com/office/drawing/2014/main" id="{AFBEBB9A-5322-E1B8-E989-0A7A6634B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146011BE-D63F-1F85-A71E-F2D2636C6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in normalization.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Normalization is accomplished in stages, each of which corresponds to a normal form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b="1" u="sng"/>
              <a:t>Normal form :</a:t>
            </a:r>
            <a:r>
              <a:rPr lang="en-US" altLang="en-US"/>
              <a:t> a state of a relation that results from applying simple rules regarding functional dependencies for relationship between attributes to that relation.</a:t>
            </a:r>
            <a:endParaRPr lang="en-US" altLang="en-US" b="1" u="sng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C0ECFC99-E397-A8D9-134E-AFEE8036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589091A4-81ED-6F0E-2286-1291FB33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A515B8-41D3-4D05-8EAC-4F1B2833DE88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132" name="AutoShape 2">
            <a:extLst>
              <a:ext uri="{FF2B5EF4-FFF2-40B4-BE49-F238E27FC236}">
                <a16:creationId xmlns:a16="http://schemas.microsoft.com/office/drawing/2014/main" id="{1C029D0C-3295-8F3F-6E97-E9A5D07D5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Well Structured Relation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F714D8D1-003F-C722-EFBA-206F06CA3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relation that contains minimal redundancy and allows the users to insert , modify , and delete rows in a table without errors or anomalies (inconsistencies).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Minimize data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 storage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Avoid data inconsistencies (anomalies) when insert, delete, and update rows.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>
            <a:extLst>
              <a:ext uri="{FF2B5EF4-FFF2-40B4-BE49-F238E27FC236}">
                <a16:creationId xmlns:a16="http://schemas.microsoft.com/office/drawing/2014/main" id="{4F79C74F-6678-429B-06DA-B304C93D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49155" name="Slide Number Placeholder 6">
            <a:extLst>
              <a:ext uri="{FF2B5EF4-FFF2-40B4-BE49-F238E27FC236}">
                <a16:creationId xmlns:a16="http://schemas.microsoft.com/office/drawing/2014/main" id="{94411D0A-266E-94E9-5C06-B2EF8B5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ECDB3-96AE-4B9A-8078-7C8A8F09BEFD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156" name="AutoShape 2">
            <a:extLst>
              <a:ext uri="{FF2B5EF4-FFF2-40B4-BE49-F238E27FC236}">
                <a16:creationId xmlns:a16="http://schemas.microsoft.com/office/drawing/2014/main" id="{FB64AB4E-9FB3-D1E5-A956-A64FDE25C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Anomalies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3D60708D-4ED5-A292-1D28-6B00141622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239000" cy="3724275"/>
          </a:xfrm>
        </p:spPr>
        <p:txBody>
          <a:bodyPr/>
          <a:lstStyle/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Definition : an error or inconsistency that may result when a user attempts to manipulate a table that contain redundant data. The three types of anomalies are</a:t>
            </a:r>
          </a:p>
          <a:p>
            <a:pPr lvl="3" algn="just" eaLnBrk="1" hangingPunct="1"/>
            <a:r>
              <a:rPr lang="en-US" altLang="en-US" sz="1600" b="1">
                <a:solidFill>
                  <a:schemeClr val="accent1"/>
                </a:solidFill>
              </a:rPr>
              <a:t>Insertion Anomaly</a:t>
            </a:r>
            <a:r>
              <a:rPr lang="en-US" altLang="en-US" sz="1600"/>
              <a:t> – as the primary key is the combination of both the emp_id and Course_Title, so to add a new employee, course information should be added.</a:t>
            </a:r>
          </a:p>
          <a:p>
            <a:pPr lvl="3" algn="just" eaLnBrk="1" hangingPunct="1">
              <a:buFontTx/>
              <a:buNone/>
            </a:pPr>
            <a:r>
              <a:rPr lang="en-US" altLang="en-US" sz="1600"/>
              <a:t> </a:t>
            </a:r>
          </a:p>
          <a:p>
            <a:pPr lvl="3" algn="just" eaLnBrk="1" hangingPunct="1"/>
            <a:endParaRPr lang="en-US" altLang="en-US" sz="1600" b="1">
              <a:solidFill>
                <a:schemeClr val="accent1"/>
              </a:solidFill>
            </a:endParaRPr>
          </a:p>
          <a:p>
            <a:pPr lvl="3" algn="just" eaLnBrk="1" hangingPunct="1"/>
            <a:r>
              <a:rPr lang="en-US" altLang="en-US" sz="1600" b="1">
                <a:solidFill>
                  <a:schemeClr val="accent1"/>
                </a:solidFill>
              </a:rPr>
              <a:t>Deletion Anomaly</a:t>
            </a:r>
            <a:r>
              <a:rPr lang="en-US" altLang="en-US" sz="1600"/>
              <a:t> – deleting rows may cause a loss of data that would be needed for other future rows</a:t>
            </a:r>
          </a:p>
          <a:p>
            <a:pPr lvl="3" algn="just" eaLnBrk="1" hangingPunct="1">
              <a:buFontTx/>
              <a:buNone/>
            </a:pPr>
            <a:r>
              <a:rPr lang="en-US" altLang="en-US" sz="1600" b="1">
                <a:solidFill>
                  <a:schemeClr val="accent1"/>
                </a:solidFill>
              </a:rPr>
              <a:t>Modification Anomaly</a:t>
            </a:r>
            <a:r>
              <a:rPr lang="en-US" altLang="en-US" sz="1600"/>
              <a:t> – changing data in a row forces changes to other rows because of duplication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24597" name="Group 21">
            <a:extLst>
              <a:ext uri="{FF2B5EF4-FFF2-40B4-BE49-F238E27FC236}">
                <a16:creationId xmlns:a16="http://schemas.microsoft.com/office/drawing/2014/main" id="{C504F83B-EDA7-B2F6-FD4B-8F1518377A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14600" y="4375150"/>
          <a:ext cx="4724400" cy="334963"/>
        </p:xfrm>
        <a:graphic>
          <a:graphicData uri="http://schemas.openxmlformats.org/drawingml/2006/table">
            <a:tbl>
              <a:tblPr/>
              <a:tblGrid>
                <a:gridCol w="10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Emp_id</a:t>
                      </a:r>
                    </a:p>
                  </a:txBody>
                  <a:tcPr marT="45585" marB="455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Course_Title</a:t>
                      </a:r>
                    </a:p>
                  </a:txBody>
                  <a:tcPr marT="45585" marB="455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Date_Completed</a:t>
                      </a:r>
                    </a:p>
                  </a:txBody>
                  <a:tcPr marT="45585" marB="455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5094ADC2-96B1-F015-702E-DF7E3CF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3DDB6436-0479-5644-0834-C96DD151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23789-4CDF-45B2-84FE-41D1F5DFAE9A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180" name="AutoShape 2">
            <a:extLst>
              <a:ext uri="{FF2B5EF4-FFF2-40B4-BE49-F238E27FC236}">
                <a16:creationId xmlns:a16="http://schemas.microsoft.com/office/drawing/2014/main" id="{9C04C960-9374-7895-D506-32145FBF6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2800"/>
              <a:t>Example</a:t>
            </a:r>
          </a:p>
        </p:txBody>
      </p:sp>
      <p:pic>
        <p:nvPicPr>
          <p:cNvPr id="50181" name="Picture 3" descr="FIG5-2B">
            <a:extLst>
              <a:ext uri="{FF2B5EF4-FFF2-40B4-BE49-F238E27FC236}">
                <a16:creationId xmlns:a16="http://schemas.microsoft.com/office/drawing/2014/main" id="{C3B7FEFC-2CB7-0531-717C-23713ABC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8077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4">
            <a:extLst>
              <a:ext uri="{FF2B5EF4-FFF2-40B4-BE49-F238E27FC236}">
                <a16:creationId xmlns:a16="http://schemas.microsoft.com/office/drawing/2014/main" id="{16619488-5C09-7E9C-F8C7-1552DB39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7391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Insertion</a:t>
            </a:r>
            <a:r>
              <a:rPr lang="en-US" altLang="en-US" sz="1800">
                <a:cs typeface="Arial" panose="020B0604020202020204" pitchFamily="34" charset="0"/>
              </a:rPr>
              <a:t> – can’t enter a new employee without having the employee take a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Deletion</a:t>
            </a:r>
            <a:r>
              <a:rPr lang="en-US" altLang="en-US" sz="1800">
                <a:cs typeface="Arial" panose="020B0604020202020204" pitchFamily="34" charset="0"/>
              </a:rPr>
              <a:t> – if we remove employee 140, we lose information about the existence of a Tax Acc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Modification</a:t>
            </a:r>
            <a:r>
              <a:rPr lang="en-US" altLang="en-US" sz="1800">
                <a:cs typeface="Arial" panose="020B0604020202020204" pitchFamily="34" charset="0"/>
              </a:rPr>
              <a:t> – giving a salary increase to employee 100 forces us to update multiple records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9900"/>
                </a:solidFill>
                <a:cs typeface="Arial" panose="020B0604020202020204" pitchFamily="34" charset="0"/>
              </a:rPr>
              <a:t>Why do these anomalies exist?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9900"/>
                </a:solidFill>
                <a:cs typeface="Arial" panose="020B0604020202020204" pitchFamily="34" charset="0"/>
              </a:rPr>
              <a:t>Because we’ve combined two entity types into one relation. This results in duplication, and an unnecessary dependency between the entities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173967A0-F70C-1C85-7FE1-974A024F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C6A48555-64FC-EDCD-FC71-B7CC99DA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132AB-3A54-4764-8055-675E7B489BB9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2228" name="Picture 2" descr="06_22">
            <a:extLst>
              <a:ext uri="{FF2B5EF4-FFF2-40B4-BE49-F238E27FC236}">
                <a16:creationId xmlns:a16="http://schemas.microsoft.com/office/drawing/2014/main" id="{71C7D792-BD92-0291-8966-CFAD41C3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838200"/>
            <a:ext cx="5715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3">
            <a:extLst>
              <a:ext uri="{FF2B5EF4-FFF2-40B4-BE49-F238E27FC236}">
                <a16:creationId xmlns:a16="http://schemas.microsoft.com/office/drawing/2014/main" id="{305309F4-7300-8745-19BE-C4AADAC9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524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Steps in normalization</a:t>
            </a:r>
          </a:p>
        </p:txBody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id="{D3A21322-6A1C-43CB-A405-488C3B9D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438400"/>
            <a:ext cx="22145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Normal form is a </a:t>
            </a:r>
            <a:r>
              <a:rPr lang="en-US" altLang="en-US" sz="1600" b="1" i="1" u="sng">
                <a:solidFill>
                  <a:schemeClr val="hlink"/>
                </a:solidFill>
                <a:cs typeface="Arial" panose="020B0604020202020204" pitchFamily="34" charset="0"/>
              </a:rPr>
              <a:t>state</a:t>
            </a:r>
            <a:r>
              <a:rPr lang="en-US" altLang="en-US" sz="1600" b="1">
                <a:solidFill>
                  <a:schemeClr val="hlink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b="1">
                <a:cs typeface="Arial" panose="020B0604020202020204" pitchFamily="34" charset="0"/>
              </a:rPr>
              <a:t>of a particular relation regarding functional dependencies.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6">
            <a:extLst>
              <a:ext uri="{FF2B5EF4-FFF2-40B4-BE49-F238E27FC236}">
                <a16:creationId xmlns:a16="http://schemas.microsoft.com/office/drawing/2014/main" id="{EC23321E-A401-5612-9CBE-2EE89ACA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54275" name="Slide Number Placeholder 7">
            <a:extLst>
              <a:ext uri="{FF2B5EF4-FFF2-40B4-BE49-F238E27FC236}">
                <a16:creationId xmlns:a16="http://schemas.microsoft.com/office/drawing/2014/main" id="{FAD1B962-63E5-EE4B-7364-F2A36F4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9E5F5-5D37-4A62-9CAF-B75A34D342B8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4276" name="AutoShape 2">
            <a:extLst>
              <a:ext uri="{FF2B5EF4-FFF2-40B4-BE49-F238E27FC236}">
                <a16:creationId xmlns:a16="http://schemas.microsoft.com/office/drawing/2014/main" id="{FA24A676-3B0B-2531-E2B4-671896E1D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First Normal Form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3E4EF6E-B410-F5BB-4E3C-2ED2D897F9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62200"/>
            <a:ext cx="3810000" cy="3429000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No multivalued attributes</a:t>
            </a:r>
          </a:p>
          <a:p>
            <a:pPr algn="just" eaLnBrk="1" hangingPunct="1"/>
            <a:r>
              <a:rPr lang="en-US" altLang="en-US" sz="2000"/>
              <a:t>Every attribute value is atomic</a:t>
            </a:r>
          </a:p>
          <a:p>
            <a:pPr algn="just" eaLnBrk="1" hangingPunct="1"/>
            <a:r>
              <a:rPr lang="en-US" altLang="en-US" sz="2000" i="1"/>
              <a:t>Table 1is not</a:t>
            </a:r>
            <a:r>
              <a:rPr lang="en-US" altLang="en-US" sz="2000"/>
              <a:t> in 1</a:t>
            </a:r>
            <a:r>
              <a:rPr lang="en-US" altLang="en-US" sz="2000" baseline="30000"/>
              <a:t>st</a:t>
            </a:r>
            <a:r>
              <a:rPr lang="en-US" altLang="en-US" sz="2000"/>
              <a:t> Normal Form (multivalued attributes) </a:t>
            </a:r>
            <a:r>
              <a:rPr lang="en-US" altLang="en-US" sz="2000">
                <a:sym typeface="Wingdings" panose="05000000000000000000" pitchFamily="2" charset="2"/>
              </a:rPr>
              <a:t> it is not a relation</a:t>
            </a:r>
          </a:p>
          <a:p>
            <a:pPr algn="just" eaLnBrk="1" hangingPunct="1"/>
            <a:endParaRPr lang="en-US" altLang="en-US" sz="2000"/>
          </a:p>
          <a:p>
            <a:pPr algn="just" eaLnBrk="1" hangingPunct="1"/>
            <a:r>
              <a:rPr lang="en-US" altLang="en-US" sz="2000"/>
              <a:t>Table 2 </a:t>
            </a:r>
            <a:r>
              <a:rPr lang="en-US" altLang="en-US" sz="2000" i="1"/>
              <a:t>is</a:t>
            </a:r>
            <a:r>
              <a:rPr lang="en-US" altLang="en-US" sz="2000"/>
              <a:t> in 1</a:t>
            </a:r>
            <a:r>
              <a:rPr lang="en-US" altLang="en-US" sz="2000" baseline="30000"/>
              <a:t>st</a:t>
            </a:r>
            <a:r>
              <a:rPr lang="en-US" altLang="en-US" sz="2000"/>
              <a:t> Normal form</a:t>
            </a:r>
          </a:p>
          <a:p>
            <a:pPr algn="just" eaLnBrk="1" hangingPunct="1"/>
            <a:r>
              <a:rPr lang="en-US" altLang="en-US" sz="2000" b="1" i="1"/>
              <a:t>All relations</a:t>
            </a:r>
            <a:r>
              <a:rPr lang="en-US" altLang="en-US" sz="2000" b="1"/>
              <a:t> are in 1</a:t>
            </a:r>
            <a:r>
              <a:rPr lang="en-US" altLang="en-US" sz="2000" b="1" baseline="30000"/>
              <a:t>st</a:t>
            </a:r>
            <a:r>
              <a:rPr lang="en-US" altLang="en-US" sz="2000" b="1"/>
              <a:t> Normal Form</a:t>
            </a:r>
          </a:p>
        </p:txBody>
      </p:sp>
      <p:graphicFrame>
        <p:nvGraphicFramePr>
          <p:cNvPr id="54278" name="Object 4">
            <a:extLst>
              <a:ext uri="{FF2B5EF4-FFF2-40B4-BE49-F238E27FC236}">
                <a16:creationId xmlns:a16="http://schemas.microsoft.com/office/drawing/2014/main" id="{34620CD2-D343-64C8-A7E9-9BFD31E8389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95800" y="1295400"/>
          <a:ext cx="42672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4" imgW="0" imgH="0" progId="MSPhotoEd.3">
                  <p:embed/>
                </p:oleObj>
              </mc:Choice>
              <mc:Fallback>
                <p:oleObj name="Photo Editor Photo" r:id="rId4" imgW="0" imgH="0" progId="MSPhotoEd.3">
                  <p:embed/>
                  <p:pic>
                    <p:nvPicPr>
                      <p:cNvPr id="54278" name="Object 4">
                        <a:extLst>
                          <a:ext uri="{FF2B5EF4-FFF2-40B4-BE49-F238E27FC236}">
                            <a16:creationId xmlns:a16="http://schemas.microsoft.com/office/drawing/2014/main" id="{34620CD2-D343-64C8-A7E9-9BFD31E83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2672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Picture 5" descr="FIG5-2B">
            <a:extLst>
              <a:ext uri="{FF2B5EF4-FFF2-40B4-BE49-F238E27FC236}">
                <a16:creationId xmlns:a16="http://schemas.microsoft.com/office/drawing/2014/main" id="{6FE1C137-5380-E847-F3EF-5E51E275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441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>
            <a:extLst>
              <a:ext uri="{FF2B5EF4-FFF2-40B4-BE49-F238E27FC236}">
                <a16:creationId xmlns:a16="http://schemas.microsoft.com/office/drawing/2014/main" id="{7E7EE68B-1B96-5E4A-97AB-70CB6B3B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56323" name="Slide Number Placeholder 6">
            <a:extLst>
              <a:ext uri="{FF2B5EF4-FFF2-40B4-BE49-F238E27FC236}">
                <a16:creationId xmlns:a16="http://schemas.microsoft.com/office/drawing/2014/main" id="{5280318A-BEAF-5A24-C18A-4BBEC394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508F8-442E-4AE6-BD4E-280CA1B1C7E1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6324" name="AutoShape 2">
            <a:extLst>
              <a:ext uri="{FF2B5EF4-FFF2-40B4-BE49-F238E27FC236}">
                <a16:creationId xmlns:a16="http://schemas.microsoft.com/office/drawing/2014/main" id="{9D9E4482-5BB5-3301-54D5-C36C4221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33413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/>
              <a:t>Second Normal Form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EBD7CEF-CE5C-C9E5-35B2-E1E9C24BC5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1NF </a:t>
            </a:r>
            <a:r>
              <a:rPr lang="en-US" altLang="en-US" sz="2000" b="1" i="1">
                <a:solidFill>
                  <a:schemeClr val="bg1"/>
                </a:solidFill>
              </a:rPr>
              <a:t>plus</a:t>
            </a:r>
            <a:r>
              <a:rPr lang="en-US" altLang="en-US" sz="2000" b="1">
                <a:solidFill>
                  <a:schemeClr val="bg1"/>
                </a:solidFill>
              </a:rPr>
              <a:t> </a:t>
            </a:r>
            <a:r>
              <a:rPr lang="en-US" altLang="en-US" sz="2100" b="1">
                <a:solidFill>
                  <a:schemeClr val="bg1"/>
                </a:solidFill>
              </a:rPr>
              <a:t>No partial functional dependencies</a:t>
            </a:r>
          </a:p>
          <a:p>
            <a:pPr lvl="1" eaLnBrk="1" hangingPunct="1"/>
            <a:r>
              <a:rPr lang="en-US" altLang="en-US" sz="1500" b="1"/>
              <a:t>Every non-key attribute must be defined by (</a:t>
            </a:r>
            <a:r>
              <a:rPr lang="en-US" altLang="en-US" sz="1600" b="1"/>
              <a:t>fully functionally dependent on) </a:t>
            </a:r>
            <a:r>
              <a:rPr lang="en-US" altLang="en-US" sz="1500" b="1"/>
              <a:t>the entire key, not by only 	part of the key</a:t>
            </a:r>
            <a:endParaRPr lang="en-US" altLang="en-US" sz="1700" b="1"/>
          </a:p>
          <a:p>
            <a:pPr eaLnBrk="1" hangingPunct="1"/>
            <a:r>
              <a:rPr lang="en-US" altLang="en-US" sz="1800" b="1"/>
              <a:t>EMPLOYEE2 is NOT in 2</a:t>
            </a:r>
            <a:r>
              <a:rPr lang="en-US" altLang="en-US" sz="1800" b="1" baseline="30000"/>
              <a:t>nd</a:t>
            </a:r>
            <a:r>
              <a:rPr lang="en-US" altLang="en-US" sz="1800" b="1"/>
              <a:t> Normal Form (salary is only dependent on Emp_id)</a:t>
            </a:r>
          </a:p>
        </p:txBody>
      </p:sp>
      <p:graphicFrame>
        <p:nvGraphicFramePr>
          <p:cNvPr id="56326" name="Object 4">
            <a:extLst>
              <a:ext uri="{FF2B5EF4-FFF2-40B4-BE49-F238E27FC236}">
                <a16:creationId xmlns:a16="http://schemas.microsoft.com/office/drawing/2014/main" id="{27D99932-BED4-9D23-411C-5A337E8AA24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581400"/>
          <a:ext cx="7315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4" imgW="0" imgH="0" progId="MSPhotoEd.3">
                  <p:embed/>
                </p:oleObj>
              </mc:Choice>
              <mc:Fallback>
                <p:oleObj name="Photo Editor Photo" r:id="rId4" imgW="0" imgH="0" progId="MSPhotoEd.3">
                  <p:embed/>
                  <p:pic>
                    <p:nvPicPr>
                      <p:cNvPr id="56326" name="Object 4">
                        <a:extLst>
                          <a:ext uri="{FF2B5EF4-FFF2-40B4-BE49-F238E27FC236}">
                            <a16:creationId xmlns:a16="http://schemas.microsoft.com/office/drawing/2014/main" id="{27D99932-BED4-9D23-411C-5A337E8AA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152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C1D1A492-416E-0CB7-065D-7DA8405B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1C87B172-A4B2-0DAA-206C-67E4D2B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2CAE3-8A48-490F-9647-F98D1AF22E41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8372" name="AutoShape 2">
            <a:extLst>
              <a:ext uri="{FF2B5EF4-FFF2-40B4-BE49-F238E27FC236}">
                <a16:creationId xmlns:a16="http://schemas.microsoft.com/office/drawing/2014/main" id="{2EA69439-DC1F-86B8-D575-63669D58D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Functional Dependencies in EMPLOYEE2</a:t>
            </a:r>
          </a:p>
        </p:txBody>
      </p:sp>
      <p:grpSp>
        <p:nvGrpSpPr>
          <p:cNvPr id="58373" name="Group 3">
            <a:extLst>
              <a:ext uri="{FF2B5EF4-FFF2-40B4-BE49-F238E27FC236}">
                <a16:creationId xmlns:a16="http://schemas.microsoft.com/office/drawing/2014/main" id="{F3CC4364-2F9A-6E35-45F0-BC2BC076EB71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1260475"/>
            <a:ext cx="8839200" cy="2971800"/>
            <a:chOff x="52" y="1584"/>
            <a:chExt cx="5568" cy="1872"/>
          </a:xfrm>
        </p:grpSpPr>
        <p:sp>
          <p:nvSpPr>
            <p:cNvPr id="58388" name="Rectangle 4">
              <a:extLst>
                <a:ext uri="{FF2B5EF4-FFF2-40B4-BE49-F238E27FC236}">
                  <a16:creationId xmlns:a16="http://schemas.microsoft.com/office/drawing/2014/main" id="{959C8FD3-C2B3-52DC-56B9-017C39818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1584"/>
              <a:ext cx="5568" cy="18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cs typeface="Arial" panose="020B0604020202020204" pitchFamily="34" charset="0"/>
              </a:endParaRPr>
            </a:p>
          </p:txBody>
        </p:sp>
        <p:grpSp>
          <p:nvGrpSpPr>
            <p:cNvPr id="58389" name="Group 5">
              <a:extLst>
                <a:ext uri="{FF2B5EF4-FFF2-40B4-BE49-F238E27FC236}">
                  <a16:creationId xmlns:a16="http://schemas.microsoft.com/office/drawing/2014/main" id="{D744FD6A-538F-6A69-B8AA-E61957907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0"/>
              <a:ext cx="5040" cy="275"/>
              <a:chOff x="0" y="2064"/>
              <a:chExt cx="5040" cy="275"/>
            </a:xfrm>
          </p:grpSpPr>
          <p:sp>
            <p:nvSpPr>
              <p:cNvPr id="58390" name="Text Box 6">
                <a:extLst>
                  <a:ext uri="{FF2B5EF4-FFF2-40B4-BE49-F238E27FC236}">
                    <a16:creationId xmlns:a16="http://schemas.microsoft.com/office/drawing/2014/main" id="{19946376-6AB9-F1E2-4F3E-62FEE4D32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064"/>
                <a:ext cx="720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 u="sng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EmpID</a:t>
                </a:r>
              </a:p>
            </p:txBody>
          </p:sp>
          <p:sp>
            <p:nvSpPr>
              <p:cNvPr id="58391" name="Text Box 7">
                <a:extLst>
                  <a:ext uri="{FF2B5EF4-FFF2-40B4-BE49-F238E27FC236}">
                    <a16:creationId xmlns:a16="http://schemas.microsoft.com/office/drawing/2014/main" id="{8C69F843-3D1E-1359-3F6E-C97EC22CB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064"/>
                <a:ext cx="100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 u="sng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CourseTitle</a:t>
                </a:r>
              </a:p>
            </p:txBody>
          </p:sp>
          <p:sp>
            <p:nvSpPr>
              <p:cNvPr id="58392" name="Text Box 8">
                <a:extLst>
                  <a:ext uri="{FF2B5EF4-FFF2-40B4-BE49-F238E27FC236}">
                    <a16:creationId xmlns:a16="http://schemas.microsoft.com/office/drawing/2014/main" id="{38660E5E-632D-B6FF-5FA2-AAA77CEF7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4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DateCompleted</a:t>
                </a:r>
              </a:p>
            </p:txBody>
          </p:sp>
          <p:sp>
            <p:nvSpPr>
              <p:cNvPr id="58393" name="Text Box 9">
                <a:extLst>
                  <a:ext uri="{FF2B5EF4-FFF2-40B4-BE49-F238E27FC236}">
                    <a16:creationId xmlns:a16="http://schemas.microsoft.com/office/drawing/2014/main" id="{A657DFF3-DDAD-651D-DA4E-BE6F8B63B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Salary</a:t>
                </a:r>
              </a:p>
            </p:txBody>
          </p:sp>
          <p:sp>
            <p:nvSpPr>
              <p:cNvPr id="58394" name="Text Box 10">
                <a:extLst>
                  <a:ext uri="{FF2B5EF4-FFF2-40B4-BE49-F238E27FC236}">
                    <a16:creationId xmlns:a16="http://schemas.microsoft.com/office/drawing/2014/main" id="{4C63DD46-BAA2-BA0B-3940-62A72800D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912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DeptName</a:t>
                </a:r>
              </a:p>
            </p:txBody>
          </p:sp>
          <p:sp>
            <p:nvSpPr>
              <p:cNvPr id="58395" name="Text Box 11">
                <a:extLst>
                  <a:ext uri="{FF2B5EF4-FFF2-40B4-BE49-F238E27FC236}">
                    <a16:creationId xmlns:a16="http://schemas.microsoft.com/office/drawing/2014/main" id="{DA841A4C-3C90-5CBC-655E-9BB5200D2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bg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Name</a:t>
                </a:r>
              </a:p>
            </p:txBody>
          </p:sp>
        </p:grpSp>
      </p:grpSp>
      <p:sp>
        <p:nvSpPr>
          <p:cNvPr id="36876" name="Text Box 12">
            <a:extLst>
              <a:ext uri="{FF2B5EF4-FFF2-40B4-BE49-F238E27FC236}">
                <a16:creationId xmlns:a16="http://schemas.microsoft.com/office/drawing/2014/main" id="{12572219-7392-6AA6-62BC-16E88236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1657350"/>
            <a:ext cx="4764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Dependency on entire primary key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D458FACC-D869-AC3F-1F0D-5D28947A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775075"/>
            <a:ext cx="49498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Dependency on only </a:t>
            </a:r>
            <a:r>
              <a:rPr lang="en-US" altLang="en-US" sz="2600" i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part</a:t>
            </a:r>
            <a:r>
              <a:rPr lang="en-US" altLang="en-US" sz="26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of the key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2F2CE954-F40B-037A-3DB5-BD44C6AEF6B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90800"/>
            <a:ext cx="7245350" cy="2428875"/>
            <a:chOff x="192" y="1610"/>
            <a:chExt cx="4564" cy="1530"/>
          </a:xfrm>
        </p:grpSpPr>
        <p:grpSp>
          <p:nvGrpSpPr>
            <p:cNvPr id="58384" name="Group 15">
              <a:extLst>
                <a:ext uri="{FF2B5EF4-FFF2-40B4-BE49-F238E27FC236}">
                  <a16:creationId xmlns:a16="http://schemas.microsoft.com/office/drawing/2014/main" id="{69371EBB-2291-67B8-1DFE-F7EF5242D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1610"/>
              <a:ext cx="4056" cy="1"/>
              <a:chOff x="648" y="2400"/>
              <a:chExt cx="4056" cy="1"/>
            </a:xfrm>
          </p:grpSpPr>
          <p:cxnSp>
            <p:nvCxnSpPr>
              <p:cNvPr id="58386" name="AutoShape 16">
                <a:extLst>
                  <a:ext uri="{FF2B5EF4-FFF2-40B4-BE49-F238E27FC236}">
                    <a16:creationId xmlns:a16="http://schemas.microsoft.com/office/drawing/2014/main" id="{E850AF32-9309-3E62-3F96-28F37164AC34}"/>
                  </a:ext>
                </a:extLst>
              </p:cNvPr>
              <p:cNvCxnSpPr>
                <a:cxnSpLocks noChangeShapeType="1"/>
                <a:stCxn id="58390" idx="0"/>
                <a:endCxn id="58392" idx="0"/>
              </p:cNvCxnSpPr>
              <p:nvPr/>
            </p:nvCxnSpPr>
            <p:spPr bwMode="auto">
              <a:xfrm rot="5400000" flipV="1">
                <a:off x="2675" y="373"/>
                <a:ext cx="1" cy="4056"/>
              </a:xfrm>
              <a:prstGeom prst="bentConnector3">
                <a:avLst>
                  <a:gd name="adj1" fmla="val -62900014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7" name="AutoShape 17">
                <a:extLst>
                  <a:ext uri="{FF2B5EF4-FFF2-40B4-BE49-F238E27FC236}">
                    <a16:creationId xmlns:a16="http://schemas.microsoft.com/office/drawing/2014/main" id="{3AF41648-0E68-F900-A3DF-D085C09599AE}"/>
                  </a:ext>
                </a:extLst>
              </p:cNvPr>
              <p:cNvCxnSpPr>
                <a:cxnSpLocks noChangeShapeType="1"/>
                <a:stCxn id="58391" idx="0"/>
                <a:endCxn id="58392" idx="0"/>
              </p:cNvCxnSpPr>
              <p:nvPr/>
            </p:nvCxnSpPr>
            <p:spPr bwMode="auto">
              <a:xfrm rot="5400000" flipV="1">
                <a:off x="3107" y="805"/>
                <a:ext cx="1" cy="3192"/>
              </a:xfrm>
              <a:prstGeom prst="bentConnector3">
                <a:avLst>
                  <a:gd name="adj1" fmla="val -61500014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8385" name="Text Box 18">
              <a:extLst>
                <a:ext uri="{FF2B5EF4-FFF2-40B4-BE49-F238E27FC236}">
                  <a16:creationId xmlns:a16="http://schemas.microsoft.com/office/drawing/2014/main" id="{80684575-387E-087D-3420-D7E1B7128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32"/>
              <a:ext cx="36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</a:rPr>
                <a:t>EmpID, CourseTitle </a:t>
              </a: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 DateCompleted</a:t>
              </a:r>
              <a:endParaRPr lang="en-US" altLang="en-US" sz="26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CA765BE1-F0AF-8111-CCBA-698BB928792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992438"/>
            <a:ext cx="5645150" cy="2525712"/>
            <a:chOff x="288" y="1885"/>
            <a:chExt cx="3556" cy="1591"/>
          </a:xfrm>
        </p:grpSpPr>
        <p:grpSp>
          <p:nvGrpSpPr>
            <p:cNvPr id="58379" name="Group 20">
              <a:extLst>
                <a:ext uri="{FF2B5EF4-FFF2-40B4-BE49-F238E27FC236}">
                  <a16:creationId xmlns:a16="http://schemas.microsoft.com/office/drawing/2014/main" id="{E0C0D4C6-790B-9271-14FD-3FDC8387D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1885"/>
              <a:ext cx="3144" cy="1"/>
              <a:chOff x="648" y="2675"/>
              <a:chExt cx="3144" cy="1"/>
            </a:xfrm>
          </p:grpSpPr>
          <p:cxnSp>
            <p:nvCxnSpPr>
              <p:cNvPr id="58381" name="AutoShape 21">
                <a:extLst>
                  <a:ext uri="{FF2B5EF4-FFF2-40B4-BE49-F238E27FC236}">
                    <a16:creationId xmlns:a16="http://schemas.microsoft.com/office/drawing/2014/main" id="{D08FF2B8-2218-05D2-E83F-C342D6C6BD15}"/>
                  </a:ext>
                </a:extLst>
              </p:cNvPr>
              <p:cNvCxnSpPr>
                <a:cxnSpLocks noChangeShapeType="1"/>
                <a:stCxn id="58390" idx="2"/>
                <a:endCxn id="58395" idx="2"/>
              </p:cNvCxnSpPr>
              <p:nvPr/>
            </p:nvCxnSpPr>
            <p:spPr bwMode="auto">
              <a:xfrm rot="16200000" flipH="1">
                <a:off x="1475" y="1848"/>
                <a:ext cx="1" cy="1656"/>
              </a:xfrm>
              <a:prstGeom prst="bentConnector3">
                <a:avLst>
                  <a:gd name="adj1" fmla="val 534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2" name="AutoShape 22">
                <a:extLst>
                  <a:ext uri="{FF2B5EF4-FFF2-40B4-BE49-F238E27FC236}">
                    <a16:creationId xmlns:a16="http://schemas.microsoft.com/office/drawing/2014/main" id="{193C2AB9-E8A0-C60E-FF41-582967486176}"/>
                  </a:ext>
                </a:extLst>
              </p:cNvPr>
              <p:cNvCxnSpPr>
                <a:cxnSpLocks noChangeShapeType="1"/>
                <a:stCxn id="58390" idx="2"/>
                <a:endCxn id="58394" idx="2"/>
              </p:cNvCxnSpPr>
              <p:nvPr/>
            </p:nvCxnSpPr>
            <p:spPr bwMode="auto">
              <a:xfrm rot="16200000" flipH="1">
                <a:off x="1847" y="1476"/>
                <a:ext cx="1" cy="2400"/>
              </a:xfrm>
              <a:prstGeom prst="bentConnector3">
                <a:avLst>
                  <a:gd name="adj1" fmla="val 547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3" name="AutoShape 23">
                <a:extLst>
                  <a:ext uri="{FF2B5EF4-FFF2-40B4-BE49-F238E27FC236}">
                    <a16:creationId xmlns:a16="http://schemas.microsoft.com/office/drawing/2014/main" id="{BE4172A6-2D04-FC04-ABC8-1CBC7D0F6EB3}"/>
                  </a:ext>
                </a:extLst>
              </p:cNvPr>
              <p:cNvCxnSpPr>
                <a:cxnSpLocks noChangeShapeType="1"/>
                <a:stCxn id="58390" idx="2"/>
                <a:endCxn id="58393" idx="2"/>
              </p:cNvCxnSpPr>
              <p:nvPr/>
            </p:nvCxnSpPr>
            <p:spPr bwMode="auto">
              <a:xfrm rot="16200000" flipH="1">
                <a:off x="2219" y="1104"/>
                <a:ext cx="1" cy="3144"/>
              </a:xfrm>
              <a:prstGeom prst="bentConnector3">
                <a:avLst>
                  <a:gd name="adj1" fmla="val 561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8380" name="Text Box 24">
              <a:extLst>
                <a:ext uri="{FF2B5EF4-FFF2-40B4-BE49-F238E27FC236}">
                  <a16:creationId xmlns:a16="http://schemas.microsoft.com/office/drawing/2014/main" id="{320EC732-64E2-B600-49E7-F4B4C703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168"/>
              <a:ext cx="3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</a:rPr>
                <a:t>EmpID </a:t>
              </a: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 Name, DeptName, Salary</a:t>
              </a:r>
              <a:endParaRPr lang="en-US" altLang="en-US" sz="26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6889" name="Text Box 25">
            <a:extLst>
              <a:ext uri="{FF2B5EF4-FFF2-40B4-BE49-F238E27FC236}">
                <a16:creationId xmlns:a16="http://schemas.microsoft.com/office/drawing/2014/main" id="{61BE49EE-8755-9EF0-870E-36C6F309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418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Therefore, NOT in 2</a:t>
            </a:r>
            <a:r>
              <a:rPr lang="en-US" altLang="en-US" sz="3000" b="1" baseline="30000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nd</a:t>
            </a:r>
            <a:r>
              <a:rPr lang="en-US" altLang="en-US" sz="3000" b="1">
                <a:solidFill>
                  <a:srgbClr val="FF99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Normal Form!!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3688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>
            <a:extLst>
              <a:ext uri="{FF2B5EF4-FFF2-40B4-BE49-F238E27FC236}">
                <a16:creationId xmlns:a16="http://schemas.microsoft.com/office/drawing/2014/main" id="{48906728-F65A-4BBB-F446-69218C18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C2E7C576-BBF7-D4D6-37C5-3F8B5866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BF7422-B00E-4A56-A8C8-F47BFF423DFE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0420" name="AutoShape 2">
            <a:extLst>
              <a:ext uri="{FF2B5EF4-FFF2-40B4-BE49-F238E27FC236}">
                <a16:creationId xmlns:a16="http://schemas.microsoft.com/office/drawing/2014/main" id="{566BB959-1FF6-864F-D92B-C5E500810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Getting it into 2</a:t>
            </a:r>
            <a:r>
              <a:rPr lang="en-US" altLang="en-US" sz="3200" baseline="30000"/>
              <a:t>nd</a:t>
            </a:r>
            <a:r>
              <a:rPr lang="en-US" altLang="en-US" sz="3200"/>
              <a:t> Normal Form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19B6ED71-8DF8-6461-BD0A-1C47DFD9B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decomposed into two separate relations</a:t>
            </a:r>
          </a:p>
        </p:txBody>
      </p:sp>
      <p:sp>
        <p:nvSpPr>
          <p:cNvPr id="60422" name="Rectangle 4">
            <a:extLst>
              <a:ext uri="{FF2B5EF4-FFF2-40B4-BE49-F238E27FC236}">
                <a16:creationId xmlns:a16="http://schemas.microsoft.com/office/drawing/2014/main" id="{965F6DA5-9638-6F6E-BA6B-9BE7D4042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8458200" cy="3733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0423" name="Group 5">
            <a:extLst>
              <a:ext uri="{FF2B5EF4-FFF2-40B4-BE49-F238E27FC236}">
                <a16:creationId xmlns:a16="http://schemas.microsoft.com/office/drawing/2014/main" id="{1E83A361-0E60-17A0-14BC-D789814E82F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86200"/>
            <a:ext cx="4419600" cy="436563"/>
            <a:chOff x="576" y="2448"/>
            <a:chExt cx="2784" cy="275"/>
          </a:xfrm>
        </p:grpSpPr>
        <p:sp>
          <p:nvSpPr>
            <p:cNvPr id="60437" name="Text Box 6">
              <a:extLst>
                <a:ext uri="{FF2B5EF4-FFF2-40B4-BE49-F238E27FC236}">
                  <a16:creationId xmlns:a16="http://schemas.microsoft.com/office/drawing/2014/main" id="{D0CECAEE-0A49-C860-67A2-2264B437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48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u="sng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EmpID</a:t>
              </a:r>
            </a:p>
          </p:txBody>
        </p:sp>
        <p:sp>
          <p:nvSpPr>
            <p:cNvPr id="60438" name="Text Box 7">
              <a:extLst>
                <a:ext uri="{FF2B5EF4-FFF2-40B4-BE49-F238E27FC236}">
                  <a16:creationId xmlns:a16="http://schemas.microsoft.com/office/drawing/2014/main" id="{C8D4E332-7836-9B88-E247-32FECFBFA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Salary</a:t>
              </a:r>
            </a:p>
          </p:txBody>
        </p:sp>
        <p:sp>
          <p:nvSpPr>
            <p:cNvPr id="60439" name="Text Box 8">
              <a:extLst>
                <a:ext uri="{FF2B5EF4-FFF2-40B4-BE49-F238E27FC236}">
                  <a16:creationId xmlns:a16="http://schemas.microsoft.com/office/drawing/2014/main" id="{79FDFFAE-9AE7-2023-FF1A-69C8A9F2B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48"/>
              <a:ext cx="912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DeptName</a:t>
              </a:r>
            </a:p>
          </p:txBody>
        </p:sp>
        <p:sp>
          <p:nvSpPr>
            <p:cNvPr id="60440" name="Text Box 9">
              <a:extLst>
                <a:ext uri="{FF2B5EF4-FFF2-40B4-BE49-F238E27FC236}">
                  <a16:creationId xmlns:a16="http://schemas.microsoft.com/office/drawing/2014/main" id="{2B5B6812-B8B0-EDC9-EFD5-17CE3D9C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Name</a:t>
              </a:r>
            </a:p>
          </p:txBody>
        </p:sp>
      </p:grpSp>
      <p:grpSp>
        <p:nvGrpSpPr>
          <p:cNvPr id="60424" name="Group 10">
            <a:extLst>
              <a:ext uri="{FF2B5EF4-FFF2-40B4-BE49-F238E27FC236}">
                <a16:creationId xmlns:a16="http://schemas.microsoft.com/office/drawing/2014/main" id="{9A4F24DB-8B4A-2849-4D96-9917172AC0D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105400"/>
            <a:ext cx="4724400" cy="436563"/>
            <a:chOff x="528" y="3360"/>
            <a:chExt cx="2976" cy="275"/>
          </a:xfrm>
        </p:grpSpPr>
        <p:sp>
          <p:nvSpPr>
            <p:cNvPr id="60434" name="Text Box 11">
              <a:extLst>
                <a:ext uri="{FF2B5EF4-FFF2-40B4-BE49-F238E27FC236}">
                  <a16:creationId xmlns:a16="http://schemas.microsoft.com/office/drawing/2014/main" id="{068BD1F2-4CB3-0721-C08E-A7F8F87FF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0"/>
              <a:ext cx="100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u="sng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CourseTitle</a:t>
              </a:r>
            </a:p>
          </p:txBody>
        </p:sp>
        <p:sp>
          <p:nvSpPr>
            <p:cNvPr id="60435" name="Text Box 12">
              <a:extLst>
                <a:ext uri="{FF2B5EF4-FFF2-40B4-BE49-F238E27FC236}">
                  <a16:creationId xmlns:a16="http://schemas.microsoft.com/office/drawing/2014/main" id="{A1E0F167-2ECA-5BAB-0DF4-4B962B007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0"/>
              <a:ext cx="124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DateCompleted</a:t>
              </a:r>
            </a:p>
          </p:txBody>
        </p:sp>
        <p:sp>
          <p:nvSpPr>
            <p:cNvPr id="60436" name="Text Box 13">
              <a:extLst>
                <a:ext uri="{FF2B5EF4-FFF2-40B4-BE49-F238E27FC236}">
                  <a16:creationId xmlns:a16="http://schemas.microsoft.com/office/drawing/2014/main" id="{6C564787-8113-1A3D-0DC6-DF4C397BC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0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u="sng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EmpID</a:t>
              </a:r>
            </a:p>
          </p:txBody>
        </p:sp>
      </p:grpSp>
      <p:cxnSp>
        <p:nvCxnSpPr>
          <p:cNvPr id="60425" name="AutoShape 14">
            <a:extLst>
              <a:ext uri="{FF2B5EF4-FFF2-40B4-BE49-F238E27FC236}">
                <a16:creationId xmlns:a16="http://schemas.microsoft.com/office/drawing/2014/main" id="{1FC2D791-7404-DB5C-678E-D1B37B2FBFD7}"/>
              </a:ext>
            </a:extLst>
          </p:cNvPr>
          <p:cNvCxnSpPr>
            <a:cxnSpLocks noChangeShapeType="1"/>
            <a:stCxn id="60436" idx="0"/>
            <a:endCxn id="60437" idx="2"/>
          </p:cNvCxnSpPr>
          <p:nvPr/>
        </p:nvCxnSpPr>
        <p:spPr bwMode="auto">
          <a:xfrm rot="5400000" flipH="1">
            <a:off x="2466181" y="4180682"/>
            <a:ext cx="782637" cy="1066800"/>
          </a:xfrm>
          <a:prstGeom prst="curvedConnector3">
            <a:avLst>
              <a:gd name="adj1" fmla="val 49898"/>
            </a:avLst>
          </a:prstGeom>
          <a:noFill/>
          <a:ln w="3175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>
            <a:extLst>
              <a:ext uri="{FF2B5EF4-FFF2-40B4-BE49-F238E27FC236}">
                <a16:creationId xmlns:a16="http://schemas.microsoft.com/office/drawing/2014/main" id="{6E888F32-39DB-1161-FAE8-B39B9573CEE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3429000" cy="1588"/>
            <a:chOff x="912" y="2448"/>
            <a:chExt cx="2160" cy="1"/>
          </a:xfrm>
        </p:grpSpPr>
        <p:cxnSp>
          <p:nvCxnSpPr>
            <p:cNvPr id="60431" name="AutoShape 16">
              <a:extLst>
                <a:ext uri="{FF2B5EF4-FFF2-40B4-BE49-F238E27FC236}">
                  <a16:creationId xmlns:a16="http://schemas.microsoft.com/office/drawing/2014/main" id="{836B4BD9-F31C-70E1-1896-8F274D6C11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235" y="2125"/>
              <a:ext cx="1" cy="648"/>
            </a:xfrm>
            <a:prstGeom prst="bentConnector3">
              <a:avLst>
                <a:gd name="adj1" fmla="val -484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2" name="AutoShape 17">
              <a:extLst>
                <a:ext uri="{FF2B5EF4-FFF2-40B4-BE49-F238E27FC236}">
                  <a16:creationId xmlns:a16="http://schemas.microsoft.com/office/drawing/2014/main" id="{69826B9E-7AA7-4185-C229-0239D6B90493}"/>
                </a:ext>
              </a:extLst>
            </p:cNvPr>
            <p:cNvCxnSpPr>
              <a:cxnSpLocks noChangeShapeType="1"/>
              <a:stCxn id="60437" idx="0"/>
              <a:endCxn id="60439" idx="0"/>
            </p:cNvCxnSpPr>
            <p:nvPr/>
          </p:nvCxnSpPr>
          <p:spPr bwMode="auto">
            <a:xfrm rot="5400000" flipV="1">
              <a:off x="1631" y="1753"/>
              <a:ext cx="1" cy="1392"/>
            </a:xfrm>
            <a:prstGeom prst="bentConnector3">
              <a:avLst>
                <a:gd name="adj1" fmla="val -473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3" name="AutoShape 18">
              <a:extLst>
                <a:ext uri="{FF2B5EF4-FFF2-40B4-BE49-F238E27FC236}">
                  <a16:creationId xmlns:a16="http://schemas.microsoft.com/office/drawing/2014/main" id="{B8315D31-D57B-3159-E636-8CA28CD71333}"/>
                </a:ext>
              </a:extLst>
            </p:cNvPr>
            <p:cNvCxnSpPr>
              <a:cxnSpLocks noChangeShapeType="1"/>
              <a:stCxn id="60437" idx="0"/>
              <a:endCxn id="60438" idx="0"/>
            </p:cNvCxnSpPr>
            <p:nvPr/>
          </p:nvCxnSpPr>
          <p:spPr bwMode="auto">
            <a:xfrm rot="5400000" flipV="1">
              <a:off x="2003" y="1381"/>
              <a:ext cx="1" cy="2136"/>
            </a:xfrm>
            <a:prstGeom prst="bentConnector3">
              <a:avLst>
                <a:gd name="adj1" fmla="val -471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144FBF90-81A1-C602-7D6E-47F7530D8B51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5541963"/>
            <a:ext cx="3162300" cy="1587"/>
            <a:chOff x="1560" y="3491"/>
            <a:chExt cx="1992" cy="1"/>
          </a:xfrm>
        </p:grpSpPr>
        <p:cxnSp>
          <p:nvCxnSpPr>
            <p:cNvPr id="60429" name="AutoShape 20">
              <a:extLst>
                <a:ext uri="{FF2B5EF4-FFF2-40B4-BE49-F238E27FC236}">
                  <a16:creationId xmlns:a16="http://schemas.microsoft.com/office/drawing/2014/main" id="{AE3E29EC-7976-E49A-06A1-855D6D26B1CD}"/>
                </a:ext>
              </a:extLst>
            </p:cNvPr>
            <p:cNvCxnSpPr>
              <a:cxnSpLocks noChangeShapeType="1"/>
              <a:stCxn id="60436" idx="2"/>
              <a:endCxn id="60435" idx="2"/>
            </p:cNvCxnSpPr>
            <p:nvPr/>
          </p:nvCxnSpPr>
          <p:spPr bwMode="auto">
            <a:xfrm rot="16200000" flipH="1">
              <a:off x="2555" y="2496"/>
              <a:ext cx="1" cy="1992"/>
            </a:xfrm>
            <a:prstGeom prst="bentConnector3">
              <a:avLst>
                <a:gd name="adj1" fmla="val 326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0" name="AutoShape 21">
              <a:extLst>
                <a:ext uri="{FF2B5EF4-FFF2-40B4-BE49-F238E27FC236}">
                  <a16:creationId xmlns:a16="http://schemas.microsoft.com/office/drawing/2014/main" id="{9F8DD156-2E17-83C1-715E-AEFF4BEAABFA}"/>
                </a:ext>
              </a:extLst>
            </p:cNvPr>
            <p:cNvCxnSpPr>
              <a:cxnSpLocks noChangeShapeType="1"/>
              <a:stCxn id="60434" idx="2"/>
              <a:endCxn id="60435" idx="2"/>
            </p:cNvCxnSpPr>
            <p:nvPr/>
          </p:nvCxnSpPr>
          <p:spPr bwMode="auto">
            <a:xfrm rot="16200000" flipH="1">
              <a:off x="2987" y="2928"/>
              <a:ext cx="1" cy="1128"/>
            </a:xfrm>
            <a:prstGeom prst="bentConnector3">
              <a:avLst>
                <a:gd name="adj1" fmla="val 325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34" name="Text Box 22">
            <a:extLst>
              <a:ext uri="{FF2B5EF4-FFF2-40B4-BE49-F238E27FC236}">
                <a16:creationId xmlns:a16="http://schemas.microsoft.com/office/drawing/2014/main" id="{082CD314-A90A-BB14-B673-F64985A6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2209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Both are full functional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BECF1854-D40F-57B8-9984-397601B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A53753BE-8918-E7FA-7AD1-53F13FFA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C8D8E-D619-42F1-97F8-C961CDA2B2A9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9220" name="AutoShape 2">
            <a:extLst>
              <a:ext uri="{FF2B5EF4-FFF2-40B4-BE49-F238E27FC236}">
                <a16:creationId xmlns:a16="http://schemas.microsoft.com/office/drawing/2014/main" id="{86D7D9CA-6028-FFF8-DD59-A1FEE31D5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4274AF4-2AB2-BB38-D2EA-F6AE10214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50520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n-US" altLang="en-US" b="1"/>
              <a:t>Data Base</a:t>
            </a:r>
          </a:p>
          <a:p>
            <a:pPr lvl="1" algn="just" eaLnBrk="1" hangingPunct="1">
              <a:spcBef>
                <a:spcPct val="30000"/>
              </a:spcBef>
              <a:spcAft>
                <a:spcPct val="100000"/>
              </a:spcAft>
            </a:pPr>
            <a:r>
              <a:rPr lang="en-US" altLang="en-US"/>
              <a:t>An organized collection of logically related data.</a:t>
            </a:r>
          </a:p>
          <a:p>
            <a:pPr lvl="1" algn="just" eaLnBrk="1" hangingPunct="1">
              <a:spcBef>
                <a:spcPct val="30000"/>
              </a:spcBef>
              <a:spcAft>
                <a:spcPct val="100000"/>
              </a:spcAft>
            </a:pPr>
            <a:r>
              <a:rPr lang="en-US" altLang="en-US"/>
              <a:t>A database is a shared collection of logically related data, and a description of this data, designed to meet the requirements of different users of an organization.</a:t>
            </a:r>
          </a:p>
          <a:p>
            <a:pPr lvl="1" algn="just" eaLnBrk="1" hangingPunct="1"/>
            <a:endParaRPr lang="en-US" altLang="en-US" sz="2000" b="1"/>
          </a:p>
          <a:p>
            <a:pPr lvl="1" algn="just" eaLnBrk="1" hangingPunct="1"/>
            <a:endParaRPr lang="en-US" alt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>
            <a:extLst>
              <a:ext uri="{FF2B5EF4-FFF2-40B4-BE49-F238E27FC236}">
                <a16:creationId xmlns:a16="http://schemas.microsoft.com/office/drawing/2014/main" id="{B2DC7343-629F-CABC-C3E2-45ECE582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468D6B91-E58C-986D-B8E7-6F96786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BE6E2-B751-4324-A9CA-3EC6D636F5D0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2468" name="AutoShape 2">
            <a:extLst>
              <a:ext uri="{FF2B5EF4-FFF2-40B4-BE49-F238E27FC236}">
                <a16:creationId xmlns:a16="http://schemas.microsoft.com/office/drawing/2014/main" id="{AE28464B-BB8C-C14F-EAD9-1E24FCB0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 Normal Form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F4CF4F4-57AD-4899-74F3-BC4F63D27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1600" b="1"/>
              <a:t>2NF PLUS </a:t>
            </a:r>
            <a:r>
              <a:rPr lang="en-US" altLang="en-US" sz="1800" b="1" i="1">
                <a:solidFill>
                  <a:srgbClr val="CC3300"/>
                </a:solidFill>
              </a:rPr>
              <a:t>no transitive dependencies</a:t>
            </a:r>
            <a:r>
              <a:rPr lang="en-US" altLang="en-US" sz="1600" b="1">
                <a:solidFill>
                  <a:srgbClr val="CC3300"/>
                </a:solidFill>
              </a:rPr>
              <a:t> </a:t>
            </a:r>
          </a:p>
          <a:p>
            <a:pPr lvl="1" eaLnBrk="1" hangingPunct="1"/>
            <a:r>
              <a:rPr lang="en-US" altLang="en-US" sz="1400" b="1"/>
              <a:t>one attribute functionally determines a second, which functionally determines a third)</a:t>
            </a:r>
          </a:p>
          <a:p>
            <a:pPr eaLnBrk="1" hangingPunct="1"/>
            <a:r>
              <a:rPr lang="en-US" altLang="en-US" sz="1600" b="1"/>
              <a:t>Sales is NOT in 3</a:t>
            </a:r>
            <a:r>
              <a:rPr lang="en-US" altLang="en-US" sz="1600" b="1" baseline="30000"/>
              <a:t>nd</a:t>
            </a:r>
            <a:r>
              <a:rPr lang="en-US" altLang="en-US" sz="1600" b="1"/>
              <a:t> Normal Form (Region is depend on Salesperson)</a:t>
            </a:r>
          </a:p>
          <a:p>
            <a:pPr lvl="1" eaLnBrk="1" hangingPunct="1"/>
            <a:endParaRPr lang="en-US" altLang="en-US" sz="1200" b="1"/>
          </a:p>
        </p:txBody>
      </p:sp>
      <p:pic>
        <p:nvPicPr>
          <p:cNvPr id="62470" name="Picture 4" descr="06_24a">
            <a:extLst>
              <a:ext uri="{FF2B5EF4-FFF2-40B4-BE49-F238E27FC236}">
                <a16:creationId xmlns:a16="http://schemas.microsoft.com/office/drawing/2014/main" id="{35925B22-6477-DAFE-C8C8-738BBA3A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553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>
            <a:extLst>
              <a:ext uri="{FF2B5EF4-FFF2-40B4-BE49-F238E27FC236}">
                <a16:creationId xmlns:a16="http://schemas.microsoft.com/office/drawing/2014/main" id="{F57FEB08-F043-9097-2E28-662D8DB3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E7F81A7D-5661-37EB-A5B6-04D08AA5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6C2E68-9C70-49A0-B893-9F3B131409F0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06B0A956-CD22-16A6-10BF-DBBA9A30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304800"/>
            <a:ext cx="498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Relation with transitive dependency</a:t>
            </a:r>
          </a:p>
        </p:txBody>
      </p:sp>
      <p:pic>
        <p:nvPicPr>
          <p:cNvPr id="64517" name="Picture 3" descr="06_24b">
            <a:extLst>
              <a:ext uri="{FF2B5EF4-FFF2-40B4-BE49-F238E27FC236}">
                <a16:creationId xmlns:a16="http://schemas.microsoft.com/office/drawing/2014/main" id="{D0CEC5D8-E904-0DDA-2FBE-CB0F5A72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9625"/>
            <a:ext cx="8131175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4">
            <a:extLst>
              <a:ext uri="{FF2B5EF4-FFF2-40B4-BE49-F238E27FC236}">
                <a16:creationId xmlns:a16="http://schemas.microsoft.com/office/drawing/2014/main" id="{D08CA902-71B1-5584-A4C9-16838F29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65600"/>
            <a:ext cx="28765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</a:rPr>
              <a:t>CustID </a:t>
            </a: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CustID  Salesperson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CustID  Region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1">
              <a:latin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All this is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(2</a:t>
            </a:r>
            <a:r>
              <a:rPr lang="en-US" altLang="en-US" sz="2200" b="1" baseline="3000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nd</a:t>
            </a:r>
            <a:r>
              <a:rPr lang="en-US" altLang="en-US" sz="2200" b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NF)</a:t>
            </a:r>
            <a:endParaRPr lang="en-US" altLang="en-US" sz="22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B6895EA-6244-961A-89B7-D0519883B96B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4495800"/>
            <a:ext cx="4849812" cy="1892300"/>
            <a:chOff x="2640" y="2976"/>
            <a:chExt cx="3055" cy="1192"/>
          </a:xfrm>
        </p:grpSpPr>
        <p:sp>
          <p:nvSpPr>
            <p:cNvPr id="64520" name="Text Box 6">
              <a:extLst>
                <a:ext uri="{FF2B5EF4-FFF2-40B4-BE49-F238E27FC236}">
                  <a16:creationId xmlns:a16="http://schemas.microsoft.com/office/drawing/2014/main" id="{8D21BA17-FC8B-BD20-7BA1-51D4C78EE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76"/>
              <a:ext cx="5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b="1">
                  <a:solidFill>
                    <a:schemeClr val="accent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BUT</a:t>
              </a:r>
            </a:p>
          </p:txBody>
        </p:sp>
        <p:sp>
          <p:nvSpPr>
            <p:cNvPr id="64521" name="Text Box 7">
              <a:extLst>
                <a:ext uri="{FF2B5EF4-FFF2-40B4-BE49-F238E27FC236}">
                  <a16:creationId xmlns:a16="http://schemas.microsoft.com/office/drawing/2014/main" id="{452A404A-34BA-F3C2-75F9-610F5D41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12"/>
              <a:ext cx="305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</a:rPr>
                <a:t>CustID </a:t>
              </a:r>
              <a:r>
                <a:rPr lang="en-US" altLang="en-US" sz="2600" b="1">
                  <a:latin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 Salesperson  Region</a:t>
              </a:r>
              <a:endParaRPr lang="en-US" altLang="en-US" sz="26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522" name="Text Box 8">
              <a:extLst>
                <a:ext uri="{FF2B5EF4-FFF2-40B4-BE49-F238E27FC236}">
                  <a16:creationId xmlns:a16="http://schemas.microsoft.com/office/drawing/2014/main" id="{CA14BC14-1F06-E148-973D-D10FE43E5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610"/>
              <a:ext cx="2122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i="1">
                  <a:latin typeface="Times New Roman" panose="02020603050405020304" pitchFamily="18" charset="0"/>
                  <a:cs typeface="Arial" panose="020B0604020202020204" pitchFamily="34" charset="0"/>
                </a:rPr>
                <a:t>Transitive dependency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00" i="1">
                  <a:latin typeface="Times New Roman" panose="02020603050405020304" pitchFamily="18" charset="0"/>
                  <a:cs typeface="Arial" panose="020B0604020202020204" pitchFamily="34" charset="0"/>
                </a:rPr>
                <a:t>(not 3</a:t>
              </a:r>
              <a:r>
                <a:rPr lang="en-US" altLang="en-US" sz="2600" i="1" baseline="30000">
                  <a:latin typeface="Times New Roman" panose="02020603050405020304" pitchFamily="18" charset="0"/>
                  <a:cs typeface="Arial" panose="020B0604020202020204" pitchFamily="34" charset="0"/>
                </a:rPr>
                <a:t>rd</a:t>
              </a:r>
              <a:r>
                <a:rPr lang="en-US" altLang="en-US" sz="2600" i="1">
                  <a:latin typeface="Times New Roman" panose="02020603050405020304" pitchFamily="18" charset="0"/>
                  <a:cs typeface="Arial" panose="020B0604020202020204" pitchFamily="34" charset="0"/>
                </a:rPr>
                <a:t> NF)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>
            <a:extLst>
              <a:ext uri="{FF2B5EF4-FFF2-40B4-BE49-F238E27FC236}">
                <a16:creationId xmlns:a16="http://schemas.microsoft.com/office/drawing/2014/main" id="{2A1C3B10-E5A2-5484-4700-6797F841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FFFDA371-52CA-F814-AE30-F0F0F997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9A68A-2ABA-43DD-ABF2-C4D959A3F0CA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A8D55246-2803-5D03-C627-25464621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486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Removing a transitive dependency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9418AAC8-42CE-76C0-D805-4AF881444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838200"/>
            <a:ext cx="471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Decomposing the SALES relation</a:t>
            </a:r>
          </a:p>
        </p:txBody>
      </p:sp>
      <p:pic>
        <p:nvPicPr>
          <p:cNvPr id="66566" name="Picture 4" descr="06_25a">
            <a:extLst>
              <a:ext uri="{FF2B5EF4-FFF2-40B4-BE49-F238E27FC236}">
                <a16:creationId xmlns:a16="http://schemas.microsoft.com/office/drawing/2014/main" id="{E844874E-23AF-5426-0B03-285D86C8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5240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9CEF0E0A-A0F3-D1D5-A932-2217BC3A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AC833F32-BE20-5A1F-2EA5-6F5492A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EB7F6-B568-484D-882A-D9E201E56773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8612" name="Picture 2" descr="06_25b">
            <a:extLst>
              <a:ext uri="{FF2B5EF4-FFF2-40B4-BE49-F238E27FC236}">
                <a16:creationId xmlns:a16="http://schemas.microsoft.com/office/drawing/2014/main" id="{8AA43E04-67BD-A11D-52EB-27C70ABB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31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3">
            <a:extLst>
              <a:ext uri="{FF2B5EF4-FFF2-40B4-BE49-F238E27FC236}">
                <a16:creationId xmlns:a16="http://schemas.microsoft.com/office/drawing/2014/main" id="{82A2FA81-37C4-24B8-D93C-09F26A70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04800"/>
            <a:ext cx="243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Relations in 3NF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973034B3-2967-85BA-E43F-25C7BD14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63992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Now, there are no transitive dependencies…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Both relations are in 3</a:t>
            </a:r>
            <a:r>
              <a:rPr lang="en-US" altLang="en-US" sz="2600" b="1" baseline="300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rd</a:t>
            </a:r>
            <a:r>
              <a:rPr lang="en-US" altLang="en-US" sz="2600" b="1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NF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8C17BE5-EE82-0C37-C1A6-4F804CEA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35052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Arial" panose="020B0604020202020204" pitchFamily="34" charset="0"/>
              </a:rPr>
              <a:t>CustID </a:t>
            </a:r>
            <a:r>
              <a:rPr lang="en-US" altLang="en-US" sz="260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Name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CustID  Salesperson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12F86A6B-C1F4-0309-4ED8-B5E2EF8E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524000"/>
            <a:ext cx="2505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Salesperson 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>
            <a:extLst>
              <a:ext uri="{FF2B5EF4-FFF2-40B4-BE49-F238E27FC236}">
                <a16:creationId xmlns:a16="http://schemas.microsoft.com/office/drawing/2014/main" id="{BF1E03B6-16B3-F102-3991-0580697D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70659" name="Slide Number Placeholder 6">
            <a:extLst>
              <a:ext uri="{FF2B5EF4-FFF2-40B4-BE49-F238E27FC236}">
                <a16:creationId xmlns:a16="http://schemas.microsoft.com/office/drawing/2014/main" id="{25C6CED1-87D6-0751-B57A-144380E6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874937-1748-4B59-B0C6-13C2B1A7F7F6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0660" name="AutoShape 2">
            <a:extLst>
              <a:ext uri="{FF2B5EF4-FFF2-40B4-BE49-F238E27FC236}">
                <a16:creationId xmlns:a16="http://schemas.microsoft.com/office/drawing/2014/main" id="{54CDD26D-8E28-7E15-C6A8-AD3AA8759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Boyce Codd Normal Form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CE5E9FD4-5B3E-C843-4961-A5989ED61D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relation is said to be in BCNF if and only every determinant is candidate key.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49178" name="Group 26">
            <a:extLst>
              <a:ext uri="{FF2B5EF4-FFF2-40B4-BE49-F238E27FC236}">
                <a16:creationId xmlns:a16="http://schemas.microsoft.com/office/drawing/2014/main" id="{9ADF1DE4-1689-1B0E-300E-B6C8BD738AF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371600" y="4038600"/>
          <a:ext cx="7543800" cy="2200275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Arshad 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6">
            <a:extLst>
              <a:ext uri="{FF2B5EF4-FFF2-40B4-BE49-F238E27FC236}">
                <a16:creationId xmlns:a16="http://schemas.microsoft.com/office/drawing/2014/main" id="{E9D292D6-FA93-B01B-9EF3-88B50F20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cs typeface="Arial" panose="020B0604020202020204" pitchFamily="34" charset="0"/>
              </a:rPr>
              <a:t>DDB</a:t>
            </a:r>
          </a:p>
        </p:txBody>
      </p:sp>
      <p:sp>
        <p:nvSpPr>
          <p:cNvPr id="71683" name="Slide Number Placeholder 7">
            <a:extLst>
              <a:ext uri="{FF2B5EF4-FFF2-40B4-BE49-F238E27FC236}">
                <a16:creationId xmlns:a16="http://schemas.microsoft.com/office/drawing/2014/main" id="{86326B76-1E3B-E7BA-9671-A8B6000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16153-E167-4F36-95FF-1E0E146C8837}" type="slidenum">
              <a:rPr lang="en-US" altLang="en-US" sz="2600">
                <a:solidFill>
                  <a:schemeClr val="bg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1684" name="AutoShape 4">
            <a:extLst>
              <a:ext uri="{FF2B5EF4-FFF2-40B4-BE49-F238E27FC236}">
                <a16:creationId xmlns:a16="http://schemas.microsoft.com/office/drawing/2014/main" id="{274EA22D-215F-43EF-83F6-FAA9F201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Boyce Codd Normal Form</a:t>
            </a:r>
          </a:p>
        </p:txBody>
      </p:sp>
      <p:graphicFrame>
        <p:nvGraphicFramePr>
          <p:cNvPr id="51254" name="Group 54">
            <a:extLst>
              <a:ext uri="{FF2B5EF4-FFF2-40B4-BE49-F238E27FC236}">
                <a16:creationId xmlns:a16="http://schemas.microsoft.com/office/drawing/2014/main" id="{C4573017-7A40-F66C-5DDF-EF6F4C1F235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62200"/>
          <a:ext cx="7239000" cy="60960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239" name="Group 39">
            <a:extLst>
              <a:ext uri="{FF2B5EF4-FFF2-40B4-BE49-F238E27FC236}">
                <a16:creationId xmlns:a16="http://schemas.microsoft.com/office/drawing/2014/main" id="{D75FD137-00DE-7EA7-E909-E1A576F10B4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838200" y="3657600"/>
          <a:ext cx="7239000" cy="609600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07" name="Text Box 28">
            <a:extLst>
              <a:ext uri="{FF2B5EF4-FFF2-40B4-BE49-F238E27FC236}">
                <a16:creationId xmlns:a16="http://schemas.microsoft.com/office/drawing/2014/main" id="{E7E927F3-186D-7BBF-B358-3B127948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But here partial dependency occurs between major and advisor</a:t>
            </a:r>
          </a:p>
        </p:txBody>
      </p:sp>
      <p:graphicFrame>
        <p:nvGraphicFramePr>
          <p:cNvPr id="51251" name="Group 51">
            <a:extLst>
              <a:ext uri="{FF2B5EF4-FFF2-40B4-BE49-F238E27FC236}">
                <a16:creationId xmlns:a16="http://schemas.microsoft.com/office/drawing/2014/main" id="{97245680-40A5-D75D-0D71-8791A882B5E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990600" y="4953000"/>
          <a:ext cx="7010400" cy="500063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FFB02BD5-E71E-6A78-6BE8-3BA9844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38126CD8-491E-13A1-9625-315E9D21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0EA350-0558-41FB-B64E-91530347CA72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0244" name="AutoShape 2">
            <a:extLst>
              <a:ext uri="{FF2B5EF4-FFF2-40B4-BE49-F238E27FC236}">
                <a16:creationId xmlns:a16="http://schemas.microsoft.com/office/drawing/2014/main" id="{EC24E854-8C5C-979D-8B8C-29DEF9336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6445EE8-9DB0-A734-3AD7-0ADA9CFD2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Data Base Management System (DBMS)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/>
              <a:t>A software system that is used to create, maintain, and provide controlled access to user bases.</a:t>
            </a:r>
          </a:p>
          <a:p>
            <a:pPr lvl="1" algn="just" eaLnBrk="1" hangingPunct="1">
              <a:spcBef>
                <a:spcPct val="70000"/>
              </a:spcBef>
            </a:pPr>
            <a:r>
              <a:rPr lang="en-US" altLang="en-US"/>
              <a:t>A software system that acts as an interface between the </a:t>
            </a:r>
            <a:r>
              <a:rPr lang="en-US" altLang="en-US" sz="3200"/>
              <a:t>Database</a:t>
            </a:r>
            <a:r>
              <a:rPr lang="en-US" altLang="en-US"/>
              <a:t> and user of the </a:t>
            </a:r>
            <a:r>
              <a:rPr lang="en-US" altLang="en-US" sz="3200"/>
              <a:t>Database 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/>
              <a:t>A software system that acts as a shield to protect data base from direct unauthorized  access.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1885A624-4E9A-0126-2615-73ED44FD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982502B-3A35-20E3-5968-6C9DBE8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D2280-4274-4508-8A0A-927F5FBF0997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1268" name="AutoShape 2">
            <a:extLst>
              <a:ext uri="{FF2B5EF4-FFF2-40B4-BE49-F238E27FC236}">
                <a16:creationId xmlns:a16="http://schemas.microsoft.com/office/drawing/2014/main" id="{7D46E8C4-72EF-94F5-5EAF-1423D4C82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AEA215B-4D8C-AF31-B025-68C6C4F59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/>
              <a:t>Data Model</a:t>
            </a:r>
          </a:p>
          <a:p>
            <a:pPr lvl="1" algn="just" eaLnBrk="1" hangingPunct="1"/>
            <a:r>
              <a:rPr lang="en-US" altLang="en-US"/>
              <a:t>Graphical systems used to capture the nature and relationships among data</a:t>
            </a:r>
          </a:p>
          <a:p>
            <a:pPr algn="just" eaLnBrk="1" hangingPunct="1"/>
            <a:r>
              <a:rPr lang="en-US" altLang="en-US" b="1"/>
              <a:t>Enterprise Data Model</a:t>
            </a:r>
          </a:p>
          <a:p>
            <a:pPr lvl="1" algn="just" eaLnBrk="1" hangingPunct="1"/>
            <a:r>
              <a:rPr lang="en-US" altLang="en-US"/>
              <a:t>A graphical model that shows the high-level entities for an organization and the relationship among those entities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62270F4E-77E4-FB08-6D04-FCE75463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A2651D5E-AFD7-351F-3B00-3D0BB4FF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A1E28-B943-4637-A7D8-23C2078699BD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2292" name="AutoShape 2">
            <a:extLst>
              <a:ext uri="{FF2B5EF4-FFF2-40B4-BE49-F238E27FC236}">
                <a16:creationId xmlns:a16="http://schemas.microsoft.com/office/drawing/2014/main" id="{16C4DF3F-0C4D-51EF-5D0E-A7084B2D5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 and Definitions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F6AC0BCF-4CDD-2E67-76EF-B69D86B7B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/>
              <a:t>Entities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A person, place, object or event in the user environment about which the organization wishes to maintain data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/>
              <a:t>Relationship	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Association between data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/>
              <a:t>Relation</a:t>
            </a:r>
            <a:r>
              <a:rPr lang="en-US" altLang="en-US" sz="2000"/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A named two dimensional table of data.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Each relation consists of a set of named columns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			And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An arbitrary number of un-named rows</a:t>
            </a:r>
            <a:r>
              <a:rPr lang="en-US" altLang="en-US" sz="1800" b="1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/>
              <a:t>Relational Database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/>
              <a:t>A database that represents data as a collection of tables in which the relationships are represented by common fields in the related tables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sz="1800"/>
          </a:p>
          <a:p>
            <a:pPr lvl="1" algn="just" eaLnBrk="1" hangingPunct="1">
              <a:lnSpc>
                <a:spcPct val="80000"/>
              </a:lnSpc>
            </a:pPr>
            <a:endParaRPr lang="en-US" altLang="en-US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E48E992A-2234-0596-4518-049BB53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DDB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B99173AE-BC5F-2E8E-F64D-7A84BB9C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69FC83-0993-490A-AE23-450CDF419B65}" type="slidenum">
              <a:rPr lang="en-US" altLang="en-US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2600">
              <a:solidFill>
                <a:schemeClr val="bg1"/>
              </a:solidFill>
            </a:endParaRPr>
          </a:p>
        </p:txBody>
      </p:sp>
      <p:sp>
        <p:nvSpPr>
          <p:cNvPr id="13316" name="AutoShape 2">
            <a:extLst>
              <a:ext uri="{FF2B5EF4-FFF2-40B4-BE49-F238E27FC236}">
                <a16:creationId xmlns:a16="http://schemas.microsoft.com/office/drawing/2014/main" id="{0C81B79F-5EDB-AB4F-CEC0-0EF557665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Traditional File Processing System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5FFAB58-C07B-C5C4-EEC9-FBDB2865F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en-US" b="1"/>
              <a:t>A collection of application programs that perform services for the end-users such as the production of reports. Each program defines and manages its own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2451</TotalTime>
  <Words>2261</Words>
  <Application>Microsoft Office PowerPoint</Application>
  <PresentationFormat>On-screen Show (4:3)</PresentationFormat>
  <Paragraphs>488</Paragraphs>
  <Slides>55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Capsules</vt:lpstr>
      <vt:lpstr>Distributed Database Systems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Traditional File Processing System</vt:lpstr>
      <vt:lpstr>Disadvantages of T.F.P.System</vt:lpstr>
      <vt:lpstr>Data Base Approach</vt:lpstr>
      <vt:lpstr>Advantages of Data Base Approach</vt:lpstr>
      <vt:lpstr>Components of the Data Base Environment</vt:lpstr>
      <vt:lpstr>Three Schema Architecture</vt:lpstr>
      <vt:lpstr>External Schema</vt:lpstr>
      <vt:lpstr>Conceptual Schema</vt:lpstr>
      <vt:lpstr>Conceptual Schema</vt:lpstr>
      <vt:lpstr>Internal Schema</vt:lpstr>
      <vt:lpstr>Internal Schema</vt:lpstr>
      <vt:lpstr>Modeling entities and attributes</vt:lpstr>
      <vt:lpstr>Modeling entities and attributes</vt:lpstr>
      <vt:lpstr>Attributes</vt:lpstr>
      <vt:lpstr>Relationship</vt:lpstr>
      <vt:lpstr>Data Base Design</vt:lpstr>
      <vt:lpstr>Relational Data Model</vt:lpstr>
      <vt:lpstr>Relational Data Model</vt:lpstr>
      <vt:lpstr>Integrity Constraints</vt:lpstr>
      <vt:lpstr>Integrity Constraints</vt:lpstr>
      <vt:lpstr>Integrity Constraints</vt:lpstr>
      <vt:lpstr>Integrity Constraints</vt:lpstr>
      <vt:lpstr>Relational Data Model</vt:lpstr>
      <vt:lpstr>Relational Data Model</vt:lpstr>
      <vt:lpstr>Relational Data Model</vt:lpstr>
      <vt:lpstr>Relational Data Model</vt:lpstr>
      <vt:lpstr>Normalization</vt:lpstr>
      <vt:lpstr>Functional dependency</vt:lpstr>
      <vt:lpstr>Functional dependency</vt:lpstr>
      <vt:lpstr>Functional Dependencies</vt:lpstr>
      <vt:lpstr>Functional Dependency</vt:lpstr>
      <vt:lpstr>Functional dependencies</vt:lpstr>
      <vt:lpstr>Normalization</vt:lpstr>
      <vt:lpstr>Well Structured Relation</vt:lpstr>
      <vt:lpstr>Anomalies</vt:lpstr>
      <vt:lpstr>Example</vt:lpstr>
      <vt:lpstr>PowerPoint Presentation</vt:lpstr>
      <vt:lpstr>First Normal Form</vt:lpstr>
      <vt:lpstr>Second Normal Form</vt:lpstr>
      <vt:lpstr>Functional Dependencies in EMPLOYEE2</vt:lpstr>
      <vt:lpstr>Getting it into 2nd Normal Form</vt:lpstr>
      <vt:lpstr>Third Normal Form</vt:lpstr>
      <vt:lpstr>PowerPoint Presentation</vt:lpstr>
      <vt:lpstr>PowerPoint Presentation</vt:lpstr>
      <vt:lpstr>PowerPoint Presentation</vt:lpstr>
      <vt:lpstr>Boyce Codd Normal Form</vt:lpstr>
      <vt:lpstr>Boyce Codd Normal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</dc:creator>
  <cp:lastModifiedBy>Guest User</cp:lastModifiedBy>
  <cp:revision>48</cp:revision>
  <dcterms:created xsi:type="dcterms:W3CDTF">1601-01-01T00:00:00Z</dcterms:created>
  <dcterms:modified xsi:type="dcterms:W3CDTF">2023-09-12T05:31:20Z</dcterms:modified>
</cp:coreProperties>
</file>