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702" y="1447104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/>
              <a:t>SYSTEM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Lecturer </a:t>
            </a:r>
            <a:r>
              <a:rPr lang="en-US" b="1" dirty="0" err="1" smtClean="0">
                <a:solidFill>
                  <a:srgbClr val="7030A0"/>
                </a:solidFill>
              </a:rPr>
              <a:t>Izazullah</a:t>
            </a:r>
            <a:endParaRPr lang="en-US" b="1" dirty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GPGC </a:t>
            </a:r>
            <a:r>
              <a:rPr lang="en-US" b="1" dirty="0" err="1" smtClean="0">
                <a:solidFill>
                  <a:srgbClr val="7030A0"/>
                </a:solidFill>
              </a:rPr>
              <a:t>Charsadda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9" y="200809"/>
            <a:ext cx="8596668" cy="638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70" y="1106339"/>
            <a:ext cx="11295928" cy="575166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Allocating  </a:t>
            </a:r>
            <a:r>
              <a:rPr lang="en-US" sz="2400" b="1" dirty="0">
                <a:solidFill>
                  <a:srgbClr val="FF0000"/>
                </a:solidFill>
              </a:rPr>
              <a:t>a Disk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 smtClean="0"/>
              <a:t>Although </a:t>
            </a:r>
            <a:r>
              <a:rPr lang="en-US" sz="2400" dirty="0"/>
              <a:t>the </a:t>
            </a:r>
            <a:r>
              <a:rPr lang="en-US" sz="2400" dirty="0" err="1"/>
              <a:t>register_blkdev</a:t>
            </a:r>
            <a:r>
              <a:rPr lang="en-US" sz="2400" dirty="0"/>
              <a:t>() function obtains a major, it does not provide a device (disk) to the system. For creating and using block devices (disks), a specialized interface defined in </a:t>
            </a:r>
            <a:r>
              <a:rPr lang="en-US" sz="2400" dirty="0" err="1"/>
              <a:t>linux</a:t>
            </a:r>
            <a:r>
              <a:rPr lang="en-US" sz="2400" dirty="0"/>
              <a:t>/</a:t>
            </a:r>
            <a:r>
              <a:rPr lang="en-US" sz="2400" dirty="0" err="1"/>
              <a:t>genhd.h</a:t>
            </a:r>
            <a:r>
              <a:rPr lang="en-US" sz="2400" dirty="0"/>
              <a:t> is </a:t>
            </a:r>
            <a:r>
              <a:rPr lang="en-US" sz="2400" dirty="0" smtClean="0"/>
              <a:t>used.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useful functions defined in </a:t>
            </a:r>
            <a:r>
              <a:rPr lang="en-US" sz="2400" dirty="0" err="1"/>
              <a:t>linux</a:t>
            </a:r>
            <a:r>
              <a:rPr lang="en-US" sz="2400" dirty="0"/>
              <a:t>/</a:t>
            </a:r>
            <a:r>
              <a:rPr lang="en-US" sz="2400" dirty="0" err="1"/>
              <a:t>genhd.h</a:t>
            </a:r>
            <a:r>
              <a:rPr lang="en-US" sz="2400" dirty="0"/>
              <a:t> are to register /allocate a disk, add it to the system, and de-register /unmount the </a:t>
            </a:r>
            <a:r>
              <a:rPr lang="en-US" sz="2400" dirty="0" smtClean="0"/>
              <a:t>disk.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alloc_disk</a:t>
            </a:r>
            <a:r>
              <a:rPr lang="en-US" sz="2400" dirty="0"/>
              <a:t>() function is used to allocate a disk, and the </a:t>
            </a:r>
            <a:r>
              <a:rPr lang="en-US" sz="2400" dirty="0" err="1"/>
              <a:t>del_gendisk</a:t>
            </a:r>
            <a:r>
              <a:rPr lang="en-US" sz="2400" dirty="0"/>
              <a:t>() function is used to deallocate </a:t>
            </a:r>
            <a:r>
              <a:rPr lang="en-US" sz="2400" dirty="0" smtClean="0"/>
              <a:t>it.</a:t>
            </a:r>
            <a:endParaRPr lang="en-US" sz="2400" dirty="0"/>
          </a:p>
          <a:p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8" y="147021"/>
            <a:ext cx="8596668" cy="724348"/>
          </a:xfrm>
        </p:spPr>
        <p:txBody>
          <a:bodyPr/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27" y="1031036"/>
            <a:ext cx="11306685" cy="561719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alloc_disk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is used to allocate memory for a </a:t>
            </a:r>
            <a:r>
              <a:rPr lang="en-US" sz="2400" dirty="0" err="1"/>
              <a:t>gendisk</a:t>
            </a:r>
            <a:r>
              <a:rPr lang="en-US" sz="2400" dirty="0"/>
              <a:t> structure, which represents a generic block device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struct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gendisk</a:t>
            </a:r>
            <a:r>
              <a:rPr lang="en-US" sz="2400" b="1" dirty="0">
                <a:solidFill>
                  <a:srgbClr val="7030A0"/>
                </a:solidFill>
              </a:rPr>
              <a:t> *</a:t>
            </a:r>
            <a:r>
              <a:rPr lang="en-US" sz="2400" b="1" dirty="0" err="1">
                <a:solidFill>
                  <a:srgbClr val="7030A0"/>
                </a:solidFill>
              </a:rPr>
              <a:t>alloc_disk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minors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algn="ctr"/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The number of minor numbers associated with the block device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gendisk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structure is essential for managing and interacting with the block device.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889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3" y="93233"/>
            <a:ext cx="8596668" cy="552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93" y="783611"/>
            <a:ext cx="10790318" cy="5832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Adding a Disk: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err="1">
                <a:solidFill>
                  <a:srgbClr val="FF0000"/>
                </a:solidFill>
              </a:rPr>
              <a:t>add_disk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is used to add a </a:t>
            </a:r>
            <a:r>
              <a:rPr lang="en-US" sz="2400" dirty="0" err="1"/>
              <a:t>gendisk</a:t>
            </a:r>
            <a:r>
              <a:rPr lang="en-US" sz="2400" dirty="0"/>
              <a:t> structure to the kernel, making the block device operational.</a:t>
            </a:r>
          </a:p>
          <a:p>
            <a:r>
              <a:rPr lang="en-US" sz="2400" dirty="0"/>
              <a:t>After allocating and configuring a </a:t>
            </a:r>
            <a:r>
              <a:rPr lang="en-US" sz="2400" dirty="0" err="1"/>
              <a:t>gendisk</a:t>
            </a:r>
            <a:r>
              <a:rPr lang="en-US" sz="2400" dirty="0"/>
              <a:t> structure, this function is called to make the block device </a:t>
            </a:r>
            <a:r>
              <a:rPr lang="en-US" sz="2400" dirty="0" smtClean="0"/>
              <a:t>accessible.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void </a:t>
            </a:r>
            <a:r>
              <a:rPr lang="en-US" sz="2400" dirty="0" err="1">
                <a:solidFill>
                  <a:srgbClr val="7030A0"/>
                </a:solidFill>
              </a:rPr>
              <a:t>add_disk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gendisk</a:t>
            </a:r>
            <a:r>
              <a:rPr lang="en-US" sz="2400" dirty="0">
                <a:solidFill>
                  <a:srgbClr val="7030A0"/>
                </a:solidFill>
              </a:rPr>
              <a:t> *</a:t>
            </a:r>
            <a:r>
              <a:rPr lang="en-US" sz="2400" dirty="0" err="1">
                <a:solidFill>
                  <a:srgbClr val="7030A0"/>
                </a:solidFill>
              </a:rPr>
              <a:t>gd</a:t>
            </a:r>
            <a:r>
              <a:rPr lang="en-US" sz="2400" dirty="0" smtClean="0">
                <a:solidFill>
                  <a:srgbClr val="7030A0"/>
                </a:solidFill>
              </a:rPr>
              <a:t>);</a:t>
            </a:r>
          </a:p>
          <a:p>
            <a:pPr marL="0" indent="0" algn="ctr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/>
              <a:t>after calling the </a:t>
            </a:r>
            <a:r>
              <a:rPr lang="en-US" sz="2400" dirty="0" err="1"/>
              <a:t>add_disk</a:t>
            </a:r>
            <a:r>
              <a:rPr lang="en-US" sz="2400" dirty="0"/>
              <a:t>() function (actually even during the call), the disk is active and its methods can be called at any </a:t>
            </a:r>
            <a:r>
              <a:rPr lang="en-US" sz="2400" dirty="0" smtClean="0"/>
              <a:t>time.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It </a:t>
            </a:r>
            <a:r>
              <a:rPr lang="en-US" sz="2400" dirty="0">
                <a:solidFill>
                  <a:srgbClr val="FF0000"/>
                </a:solidFill>
              </a:rPr>
              <a:t>can be noticed that the basic structure in working with block devices (disks) is the </a:t>
            </a:r>
            <a:r>
              <a:rPr lang="en-US" sz="2400" dirty="0" err="1">
                <a:solidFill>
                  <a:srgbClr val="FF0000"/>
                </a:solidFill>
              </a:rPr>
              <a:t>struct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gendisk</a:t>
            </a:r>
            <a:r>
              <a:rPr lang="en-US" sz="2400" dirty="0">
                <a:solidFill>
                  <a:srgbClr val="FF0000"/>
                </a:solidFill>
              </a:rPr>
              <a:t> structure.</a:t>
            </a:r>
          </a:p>
        </p:txBody>
      </p:sp>
    </p:spTree>
    <p:extLst>
      <p:ext uri="{BB962C8B-B14F-4D97-AF65-F5344CB8AC3E}">
        <p14:creationId xmlns:p14="http://schemas.microsoft.com/office/powerpoint/2010/main" val="167649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702" y="1343008"/>
            <a:ext cx="8596668" cy="434778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7030A0"/>
                </a:solidFill>
              </a:rPr>
              <a:t>THANK YOU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0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8" y="147021"/>
            <a:ext cx="8596668" cy="584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Devices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28" y="944975"/>
            <a:ext cx="11650930" cy="5714009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What are Block Devices?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2400" dirty="0"/>
              <a:t>In Linux, a block device is a type of storage device that is capable of reading and writing data in fixed-size blocks or sectors.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devices are characterized by their ability to perform random access operations, allowing data to be read from or written to any block on the device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Block devices are a fundamental part of the storage subsystem in the Linux kernel and play a crucial role in managing data storage.</a:t>
            </a:r>
          </a:p>
        </p:txBody>
      </p:sp>
    </p:spTree>
    <p:extLst>
      <p:ext uri="{BB962C8B-B14F-4D97-AF65-F5344CB8AC3E}">
        <p14:creationId xmlns:p14="http://schemas.microsoft.com/office/powerpoint/2010/main" val="206944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98" y="125507"/>
            <a:ext cx="8596668" cy="670560"/>
          </a:xfrm>
        </p:spPr>
        <p:txBody>
          <a:bodyPr/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" y="912702"/>
            <a:ext cx="12192000" cy="5810827"/>
          </a:xfrm>
        </p:spPr>
        <p:txBody>
          <a:bodyPr>
            <a:noAutofit/>
          </a:bodyPr>
          <a:lstStyle/>
          <a:p>
            <a:r>
              <a:rPr lang="en-US" sz="2400" dirty="0"/>
              <a:t>Working with block devices is therefore more complicated than working with character devices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Character devices have a single current position, while block devices must be able to move to any position in the device to provide random access to data.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simplify work with block devices, the Linux kernel provides an entire subsystem called the block I/O (or block layer) subsystem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From the kernel perspective, the smallest logical unit of addressing is the block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Although the physical device can be addressed at sector level, the kernel performs all disk operations using blocks.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/>
              <a:t>the smallest unit of physical addressing is the sector, the size of the block must be a multiple of the size of the sector. Additionally, the block size must be a power of 2 and can not exceed the size of a page.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size of the block may vary depending on the file system </a:t>
            </a:r>
            <a:r>
              <a:rPr lang="en-US" sz="2400" dirty="0" smtClean="0"/>
              <a:t>used.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1" y="168536"/>
            <a:ext cx="8596668" cy="692076"/>
          </a:xfrm>
        </p:spPr>
        <p:txBody>
          <a:bodyPr/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1" y="860612"/>
            <a:ext cx="11607899" cy="5852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Key Features of Block Devices: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Fixed-Size </a:t>
            </a:r>
            <a:r>
              <a:rPr lang="en-US" sz="2400" b="1" dirty="0" smtClean="0">
                <a:solidFill>
                  <a:srgbClr val="7030A0"/>
                </a:solidFill>
              </a:rPr>
              <a:t>Blocks:</a:t>
            </a:r>
          </a:p>
          <a:p>
            <a:r>
              <a:rPr lang="en-US" sz="2400" dirty="0" smtClean="0"/>
              <a:t>Block </a:t>
            </a:r>
            <a:r>
              <a:rPr lang="en-US" sz="2400" dirty="0"/>
              <a:t>devices operate on fixed-size blocks or sectors. Common block sizes are 512 bytes, 1 KB, 2 KB, or 4 KB.</a:t>
            </a:r>
          </a:p>
          <a:p>
            <a:r>
              <a:rPr lang="en-US" sz="2400" dirty="0"/>
              <a:t>The block size is determined by the hardware characteristics of the storage </a:t>
            </a:r>
            <a:r>
              <a:rPr lang="en-US" sz="2400" dirty="0" smtClean="0"/>
              <a:t>device.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Random </a:t>
            </a:r>
            <a:r>
              <a:rPr lang="en-US" sz="2400" b="1" dirty="0" smtClean="0">
                <a:solidFill>
                  <a:srgbClr val="7030A0"/>
                </a:solidFill>
              </a:rPr>
              <a:t>Access:</a:t>
            </a:r>
          </a:p>
          <a:p>
            <a:r>
              <a:rPr lang="en-US" sz="2400" dirty="0" smtClean="0"/>
              <a:t>Block </a:t>
            </a:r>
            <a:r>
              <a:rPr lang="en-US" sz="2400" dirty="0"/>
              <a:t>devices support random access, meaning that any block on the device can be accessed directly without the need to sequentially read through preceding blocks.</a:t>
            </a:r>
          </a:p>
          <a:p>
            <a:r>
              <a:rPr lang="en-US" sz="2400" dirty="0"/>
              <a:t>This is in contrast to character devices, which operate on a stream of characters and are typically sequential in nature.</a:t>
            </a:r>
          </a:p>
        </p:txBody>
      </p:sp>
    </p:spTree>
    <p:extLst>
      <p:ext uri="{BB962C8B-B14F-4D97-AF65-F5344CB8AC3E}">
        <p14:creationId xmlns:p14="http://schemas.microsoft.com/office/powerpoint/2010/main" val="9138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52" y="103991"/>
            <a:ext cx="8596668" cy="745863"/>
          </a:xfrm>
        </p:spPr>
        <p:txBody>
          <a:bodyPr/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12" y="849854"/>
            <a:ext cx="11844568" cy="5733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Filesystem</a:t>
            </a:r>
            <a:r>
              <a:rPr lang="en-US" sz="2400" b="1" dirty="0">
                <a:solidFill>
                  <a:srgbClr val="7030A0"/>
                </a:solidFill>
              </a:rPr>
              <a:t> Interaction:</a:t>
            </a:r>
          </a:p>
          <a:p>
            <a:r>
              <a:rPr lang="en-US" sz="2400" dirty="0"/>
              <a:t>Block devices are often used to store </a:t>
            </a:r>
            <a:r>
              <a:rPr lang="en-US" sz="2400" dirty="0" err="1"/>
              <a:t>filesystems</a:t>
            </a:r>
            <a:r>
              <a:rPr lang="en-US" sz="2400" dirty="0"/>
              <a:t>. A </a:t>
            </a:r>
            <a:r>
              <a:rPr lang="en-US" sz="2400" dirty="0" err="1"/>
              <a:t>filesystem</a:t>
            </a:r>
            <a:r>
              <a:rPr lang="en-US" sz="2400" dirty="0"/>
              <a:t> is a hierarchical organization of data on a storage device, allowing files and directories to be stored and retrieved.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rgbClr val="7030A0"/>
                </a:solidFill>
              </a:rPr>
              <a:t>Major and Minor Numbers:</a:t>
            </a:r>
          </a:p>
          <a:p>
            <a:r>
              <a:rPr lang="en-US" sz="2400" dirty="0"/>
              <a:t>Each block device is associated with a major number that identifies the block device driver and a minor number that identifies a specific device instance managed by the driver.</a:t>
            </a:r>
          </a:p>
          <a:p>
            <a:r>
              <a:rPr lang="en-US" sz="2400" dirty="0"/>
              <a:t>Device files in the /dev directory use major and minor numbers to represent block devices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Device Files:</a:t>
            </a:r>
          </a:p>
          <a:p>
            <a:r>
              <a:rPr lang="en-US" sz="2400" dirty="0"/>
              <a:t>Block devices are accessed through device files in the /dev directory.</a:t>
            </a:r>
          </a:p>
          <a:p>
            <a:r>
              <a:rPr lang="en-US" sz="2400" dirty="0"/>
              <a:t>Examples of device files for block devices include /dev/</a:t>
            </a:r>
            <a:r>
              <a:rPr lang="en-US" sz="2400" dirty="0" err="1"/>
              <a:t>sda</a:t>
            </a:r>
            <a:r>
              <a:rPr lang="en-US" sz="2400" dirty="0"/>
              <a:t>, /dev/nvme0n1,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2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2" y="200809"/>
            <a:ext cx="8596668" cy="649045"/>
          </a:xfrm>
        </p:spPr>
        <p:txBody>
          <a:bodyPr/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19" y="1181644"/>
            <a:ext cx="11815881" cy="553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I/O Scheduling</a:t>
            </a:r>
            <a:r>
              <a:rPr lang="en-US" sz="2400" b="1" dirty="0" smtClean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The block layer includes mechanisms for scheduling and optimizing I/O operations on block devices to improve overall system performance.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Partitions: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Block devices can be divided into partitions, each identified by a unique partition number.</a:t>
            </a:r>
          </a:p>
          <a:p>
            <a:r>
              <a:rPr lang="en-US" sz="2400" dirty="0"/>
              <a:t>For example, /dev/sda1 represents the first partition on the block device /dev/</a:t>
            </a:r>
            <a:r>
              <a:rPr lang="en-US" sz="2400" dirty="0" err="1"/>
              <a:t>sda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01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67" y="211567"/>
            <a:ext cx="8596668" cy="713591"/>
          </a:xfrm>
        </p:spPr>
        <p:txBody>
          <a:bodyPr/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089" y="1052550"/>
            <a:ext cx="10435316" cy="5455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Dynamic Reconfiguration:</a:t>
            </a:r>
          </a:p>
          <a:p>
            <a:r>
              <a:rPr lang="en-US" sz="2400" dirty="0"/>
              <a:t>Block devices support dynamic reconfiguration, allowing for the addition or removal of storage devices without requiring a system </a:t>
            </a:r>
            <a:r>
              <a:rPr lang="en-US" sz="2400" dirty="0" smtClean="0"/>
              <a:t>reboot.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Examples of Block Devices: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Hard Disk Drives (HDDs): /dev/</a:t>
            </a:r>
            <a:r>
              <a:rPr lang="en-US" sz="2400" dirty="0" err="1"/>
              <a:t>sda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Solid-State Drives (SSDs): /dev/nvme0n1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USB Drives: /dev/</a:t>
            </a:r>
            <a:r>
              <a:rPr lang="en-US" sz="2400" dirty="0" err="1"/>
              <a:t>sdb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CD/DVD Drives: /dev/sr0</a:t>
            </a:r>
          </a:p>
        </p:txBody>
      </p:sp>
    </p:spTree>
    <p:extLst>
      <p:ext uri="{BB962C8B-B14F-4D97-AF65-F5344CB8AC3E}">
        <p14:creationId xmlns:p14="http://schemas.microsoft.com/office/powerpoint/2010/main" val="137054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09" y="125505"/>
            <a:ext cx="8596668" cy="724349"/>
          </a:xfrm>
        </p:spPr>
        <p:txBody>
          <a:bodyPr/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86" y="1149371"/>
            <a:ext cx="10715014" cy="5509613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Register a block I/O </a:t>
            </a:r>
            <a:r>
              <a:rPr lang="en-US" sz="2400" b="1" dirty="0" smtClean="0">
                <a:solidFill>
                  <a:srgbClr val="FF0000"/>
                </a:solidFill>
              </a:rPr>
              <a:t>device:</a:t>
            </a:r>
          </a:p>
          <a:p>
            <a:endParaRPr lang="en-US" sz="2400" dirty="0" smtClean="0"/>
          </a:p>
          <a:p>
            <a:r>
              <a:rPr lang="en-US" sz="2400" dirty="0"/>
              <a:t>To register a block I/O device, function </a:t>
            </a:r>
            <a:r>
              <a:rPr lang="en-US" sz="2400" b="1" dirty="0" err="1">
                <a:solidFill>
                  <a:srgbClr val="FF0000"/>
                </a:solidFill>
              </a:rPr>
              <a:t>register_blkdev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is used. To deregister a block I/O device, function </a:t>
            </a:r>
            <a:r>
              <a:rPr lang="en-US" sz="2400" b="1" dirty="0" err="1">
                <a:solidFill>
                  <a:srgbClr val="FF0000"/>
                </a:solidFill>
              </a:rPr>
              <a:t>unregister_blkdev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is used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err="1">
                <a:solidFill>
                  <a:srgbClr val="FF0000"/>
                </a:solidFill>
              </a:rPr>
              <a:t>register_blkdev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 obtains a major, it does not provide a device (disk) to the system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major number </a:t>
            </a:r>
            <a:r>
              <a:rPr lang="en-US" sz="2400" dirty="0"/>
              <a:t>uniquely identifies the block device driver in the kernel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9" y="147021"/>
            <a:ext cx="8596668" cy="724348"/>
          </a:xfrm>
        </p:spPr>
        <p:txBody>
          <a:bodyPr/>
          <a:lstStyle/>
          <a:p>
            <a:r>
              <a:rPr lang="en-US" dirty="0" smtClean="0"/>
              <a:t>Block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58" y="871368"/>
            <a:ext cx="11597142" cy="598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#include &lt;</a:t>
            </a:r>
            <a:r>
              <a:rPr lang="en-US" sz="2000" dirty="0" err="1">
                <a:solidFill>
                  <a:srgbClr val="7030A0"/>
                </a:solidFill>
              </a:rPr>
              <a:t>linux</a:t>
            </a:r>
            <a:r>
              <a:rPr lang="en-US" sz="2000" dirty="0">
                <a:solidFill>
                  <a:srgbClr val="7030A0"/>
                </a:solidFill>
              </a:rPr>
              <a:t>/</a:t>
            </a:r>
            <a:r>
              <a:rPr lang="en-US" sz="2000" dirty="0" err="1">
                <a:solidFill>
                  <a:srgbClr val="7030A0"/>
                </a:solidFill>
              </a:rPr>
              <a:t>fs.h</a:t>
            </a:r>
            <a:r>
              <a:rPr lang="en-US" sz="2000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#define MY_BLOCK_MAJOR           240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#define MY_BLKDEV_NAME          "</a:t>
            </a:r>
            <a:r>
              <a:rPr lang="en-US" sz="2000" dirty="0" err="1">
                <a:solidFill>
                  <a:srgbClr val="7030A0"/>
                </a:solidFill>
              </a:rPr>
              <a:t>mybdev</a:t>
            </a:r>
            <a:r>
              <a:rPr lang="en-US" sz="2000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static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my_block_init</a:t>
            </a:r>
            <a:r>
              <a:rPr lang="en-US" sz="2000" dirty="0">
                <a:solidFill>
                  <a:srgbClr val="7030A0"/>
                </a:solidFill>
              </a:rPr>
              <a:t>(void){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status;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status = </a:t>
            </a:r>
            <a:r>
              <a:rPr lang="en-US" sz="2000" dirty="0" err="1">
                <a:solidFill>
                  <a:srgbClr val="7030A0"/>
                </a:solidFill>
              </a:rPr>
              <a:t>register_blkdev</a:t>
            </a:r>
            <a:r>
              <a:rPr lang="en-US" sz="2000" dirty="0">
                <a:solidFill>
                  <a:srgbClr val="7030A0"/>
                </a:solidFill>
              </a:rPr>
              <a:t>(MY_BLOCK_MAJOR, MY_BLKDEV_NAME);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if (status &lt; 0)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 err="1">
                <a:solidFill>
                  <a:srgbClr val="7030A0"/>
                </a:solidFill>
              </a:rPr>
              <a:t>printk</a:t>
            </a:r>
            <a:r>
              <a:rPr lang="en-US" sz="2000" dirty="0">
                <a:solidFill>
                  <a:srgbClr val="7030A0"/>
                </a:solidFill>
              </a:rPr>
              <a:t>(KERN_ERR "unable to register </a:t>
            </a:r>
            <a:r>
              <a:rPr lang="en-US" sz="2000" dirty="0" err="1">
                <a:solidFill>
                  <a:srgbClr val="7030A0"/>
                </a:solidFill>
              </a:rPr>
              <a:t>mybdev</a:t>
            </a:r>
            <a:r>
              <a:rPr lang="en-US" sz="2000" dirty="0">
                <a:solidFill>
                  <a:srgbClr val="7030A0"/>
                </a:solidFill>
              </a:rPr>
              <a:t> block device\n")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return -EBUSY</a:t>
            </a:r>
            <a:r>
              <a:rPr lang="en-US" sz="2000" dirty="0" smtClean="0">
                <a:solidFill>
                  <a:srgbClr val="7030A0"/>
                </a:solidFill>
              </a:rPr>
              <a:t>;}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static void </a:t>
            </a:r>
            <a:r>
              <a:rPr lang="en-US" sz="2000" dirty="0" err="1">
                <a:solidFill>
                  <a:srgbClr val="7030A0"/>
                </a:solidFill>
              </a:rPr>
              <a:t>my_block_exit</a:t>
            </a:r>
            <a:r>
              <a:rPr lang="en-US" sz="2000" dirty="0">
                <a:solidFill>
                  <a:srgbClr val="7030A0"/>
                </a:solidFill>
              </a:rPr>
              <a:t>(void){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</a:rPr>
              <a:t>unregister_blkdev</a:t>
            </a:r>
            <a:r>
              <a:rPr lang="en-US" sz="2000" dirty="0">
                <a:solidFill>
                  <a:srgbClr val="7030A0"/>
                </a:solidFill>
              </a:rPr>
              <a:t>(MY_BLOCK_MAJOR, MY_BLKDEV_NAME);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67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982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SYSTEM PROGRAMMING</vt:lpstr>
      <vt:lpstr>Block Devices </vt:lpstr>
      <vt:lpstr>Block Devices</vt:lpstr>
      <vt:lpstr>Block Devices</vt:lpstr>
      <vt:lpstr>Block Devices</vt:lpstr>
      <vt:lpstr>Block Devices</vt:lpstr>
      <vt:lpstr>Block Devices</vt:lpstr>
      <vt:lpstr>Block Devices</vt:lpstr>
      <vt:lpstr>Block Devices</vt:lpstr>
      <vt:lpstr>Block Devices</vt:lpstr>
      <vt:lpstr>Block Devices</vt:lpstr>
      <vt:lpstr>Block Devices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Izzyy</dc:creator>
  <cp:lastModifiedBy>Izzyy</cp:lastModifiedBy>
  <cp:revision>9</cp:revision>
  <dcterms:created xsi:type="dcterms:W3CDTF">2023-12-12T17:50:32Z</dcterms:created>
  <dcterms:modified xsi:type="dcterms:W3CDTF">2023-12-12T18:51:51Z</dcterms:modified>
</cp:coreProperties>
</file>