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SYSTEM PROGRAMMING </a:t>
            </a:r>
            <a:br>
              <a:rPr lang="en-US" b="1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Lecturer </a:t>
            </a:r>
            <a:r>
              <a:rPr lang="en-US" b="1" dirty="0" err="1" smtClean="0">
                <a:solidFill>
                  <a:srgbClr val="7030A0"/>
                </a:solidFill>
              </a:rPr>
              <a:t>IzazUllah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GPGC </a:t>
            </a:r>
            <a:r>
              <a:rPr lang="en-US" b="1" dirty="0" err="1" smtClean="0">
                <a:solidFill>
                  <a:srgbClr val="7030A0"/>
                </a:solidFill>
              </a:rPr>
              <a:t>Charsadda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7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46" y="147209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endParaRPr lang="en-US" sz="44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1765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157779"/>
            <a:ext cx="8596668" cy="692075"/>
          </a:xfrm>
        </p:spPr>
        <p:txBody>
          <a:bodyPr/>
          <a:lstStyle/>
          <a:p>
            <a:r>
              <a:rPr lang="en-US" dirty="0" smtClean="0"/>
              <a:t>Character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78" y="1063309"/>
            <a:ext cx="11941387" cy="5794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What are  character Devices?</a:t>
            </a:r>
          </a:p>
          <a:p>
            <a:r>
              <a:rPr lang="en-US" sz="2400" dirty="0"/>
              <a:t>In the UNIX world there are two categories of device files and thus device drivers: character and block. This division is done by the speed, volume and way of organizing the data to be transferred from the device to the system and vice versa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character device is a category of device file in Unix-based operating systems that enables interaction between the operating system and devices in a manner where data is transmitted or received character by character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keyboard</a:t>
            </a:r>
            <a:r>
              <a:rPr lang="en-US" sz="2400" dirty="0">
                <a:solidFill>
                  <a:srgbClr val="FF0000"/>
                </a:solidFill>
              </a:rPr>
              <a:t>, mouse, serial ports, sound card, joystick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/>
              <a:t> In general, operations with these devices (read, write) are performed sequentially byte by byte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9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10" y="125506"/>
            <a:ext cx="8596668" cy="60601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28" y="912702"/>
            <a:ext cx="11629414" cy="5789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$ ls -la /dev/</a:t>
            </a:r>
            <a:r>
              <a:rPr lang="en-US" sz="2400" b="1" dirty="0" err="1">
                <a:solidFill>
                  <a:srgbClr val="FF0000"/>
                </a:solidFill>
              </a:rPr>
              <a:t>hda</a:t>
            </a:r>
            <a:r>
              <a:rPr lang="en-US" sz="2400" b="1" dirty="0">
                <a:solidFill>
                  <a:srgbClr val="FF0000"/>
                </a:solidFill>
              </a:rPr>
              <a:t>? /dev/</a:t>
            </a:r>
            <a:r>
              <a:rPr lang="en-US" sz="2400" b="1" dirty="0" err="1">
                <a:solidFill>
                  <a:srgbClr val="FF0000"/>
                </a:solidFill>
              </a:rPr>
              <a:t>ttyS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brw</a:t>
            </a:r>
            <a:r>
              <a:rPr lang="en-US" sz="2400" dirty="0">
                <a:solidFill>
                  <a:srgbClr val="7030A0"/>
                </a:solidFill>
              </a:rPr>
              <a:t>-</a:t>
            </a:r>
            <a:r>
              <a:rPr lang="en-US" sz="2400" dirty="0" err="1">
                <a:solidFill>
                  <a:srgbClr val="7030A0"/>
                </a:solidFill>
              </a:rPr>
              <a:t>rw</a:t>
            </a:r>
            <a:r>
              <a:rPr lang="en-US" sz="2400" dirty="0">
                <a:solidFill>
                  <a:srgbClr val="7030A0"/>
                </a:solidFill>
              </a:rPr>
              <a:t>----  1 root disk    3,  1 2004-09-18 14:51 /dev/hda1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brw</a:t>
            </a:r>
            <a:r>
              <a:rPr lang="en-US" sz="2400" dirty="0">
                <a:solidFill>
                  <a:srgbClr val="7030A0"/>
                </a:solidFill>
              </a:rPr>
              <a:t>-</a:t>
            </a:r>
            <a:r>
              <a:rPr lang="en-US" sz="2400" dirty="0" err="1">
                <a:solidFill>
                  <a:srgbClr val="7030A0"/>
                </a:solidFill>
              </a:rPr>
              <a:t>rw</a:t>
            </a:r>
            <a:r>
              <a:rPr lang="en-US" sz="2400" dirty="0">
                <a:solidFill>
                  <a:srgbClr val="7030A0"/>
                </a:solidFill>
              </a:rPr>
              <a:t>----  1 root disk    3,  2 2004-09-18 14:51 /dev/hda2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crw</a:t>
            </a:r>
            <a:r>
              <a:rPr lang="en-US" sz="2400" dirty="0">
                <a:solidFill>
                  <a:srgbClr val="7030A0"/>
                </a:solidFill>
              </a:rPr>
              <a:t>-</a:t>
            </a:r>
            <a:r>
              <a:rPr lang="en-US" sz="2400" dirty="0" err="1">
                <a:solidFill>
                  <a:srgbClr val="7030A0"/>
                </a:solidFill>
              </a:rPr>
              <a:t>rw</a:t>
            </a:r>
            <a:r>
              <a:rPr lang="en-US" sz="2400" dirty="0">
                <a:solidFill>
                  <a:srgbClr val="7030A0"/>
                </a:solidFill>
              </a:rPr>
              <a:t>----  1 root </a:t>
            </a:r>
            <a:r>
              <a:rPr lang="en-US" sz="2400" dirty="0" err="1">
                <a:solidFill>
                  <a:srgbClr val="7030A0"/>
                </a:solidFill>
              </a:rPr>
              <a:t>dialout</a:t>
            </a:r>
            <a:r>
              <a:rPr lang="en-US" sz="2400" dirty="0">
                <a:solidFill>
                  <a:srgbClr val="7030A0"/>
                </a:solidFill>
              </a:rPr>
              <a:t> 4, 64 2004-09-18 14:52 /dev/ttyS0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crw</a:t>
            </a:r>
            <a:r>
              <a:rPr lang="en-US" sz="2400" dirty="0">
                <a:solidFill>
                  <a:srgbClr val="7030A0"/>
                </a:solidFill>
              </a:rPr>
              <a:t>-</a:t>
            </a:r>
            <a:r>
              <a:rPr lang="en-US" sz="2400" dirty="0" err="1">
                <a:solidFill>
                  <a:srgbClr val="7030A0"/>
                </a:solidFill>
              </a:rPr>
              <a:t>rw</a:t>
            </a:r>
            <a:r>
              <a:rPr lang="en-US" sz="2400" dirty="0">
                <a:solidFill>
                  <a:srgbClr val="7030A0"/>
                </a:solidFill>
              </a:rPr>
              <a:t>----  1 root </a:t>
            </a:r>
            <a:r>
              <a:rPr lang="en-US" sz="2400" dirty="0" err="1">
                <a:solidFill>
                  <a:srgbClr val="7030A0"/>
                </a:solidFill>
              </a:rPr>
              <a:t>dialout</a:t>
            </a:r>
            <a:r>
              <a:rPr lang="en-US" sz="2400" dirty="0">
                <a:solidFill>
                  <a:srgbClr val="7030A0"/>
                </a:solidFill>
              </a:rPr>
              <a:t> 4, 65 2004-09-18 14:52 /</a:t>
            </a:r>
            <a:r>
              <a:rPr lang="en-US" sz="2400" dirty="0" smtClean="0">
                <a:solidFill>
                  <a:srgbClr val="7030A0"/>
                </a:solidFill>
              </a:rPr>
              <a:t>dev/ttyS1</a:t>
            </a:r>
          </a:p>
          <a:p>
            <a:endParaRPr lang="en-US" sz="2400" dirty="0" smtClean="0"/>
          </a:p>
          <a:p>
            <a:r>
              <a:rPr lang="en-US" sz="2400" dirty="0"/>
              <a:t>As can be seen from the example above, device-type information can be found using the ls command. The special character files are identified by the </a:t>
            </a:r>
            <a:r>
              <a:rPr lang="en-US" sz="2400" b="1" dirty="0">
                <a:solidFill>
                  <a:srgbClr val="FF0000"/>
                </a:solidFill>
              </a:rPr>
              <a:t>c character </a:t>
            </a:r>
            <a:r>
              <a:rPr lang="en-US" sz="2400" dirty="0"/>
              <a:t>in the first column of the command output, and the block type </a:t>
            </a:r>
            <a:r>
              <a:rPr lang="en-US" sz="2400" b="1" dirty="0">
                <a:solidFill>
                  <a:srgbClr val="FF0000"/>
                </a:solidFill>
              </a:rPr>
              <a:t>by the character 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columns 5 and 6 of the result you can see the major, respectively the minor for each device.</a:t>
            </a:r>
          </a:p>
        </p:txBody>
      </p:sp>
    </p:spTree>
    <p:extLst>
      <p:ext uri="{BB962C8B-B14F-4D97-AF65-F5344CB8AC3E}">
        <p14:creationId xmlns:p14="http://schemas.microsoft.com/office/powerpoint/2010/main" val="57702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7" y="114748"/>
            <a:ext cx="8596668" cy="562984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67" y="677732"/>
            <a:ext cx="12031033" cy="618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Data structures for a character </a:t>
            </a:r>
            <a:r>
              <a:rPr lang="en-US" sz="2400" b="1" dirty="0" smtClean="0">
                <a:solidFill>
                  <a:srgbClr val="FF0000"/>
                </a:solidFill>
              </a:rPr>
              <a:t>devices: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the kernel, a character-type device is represented by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cdev</a:t>
            </a:r>
            <a:r>
              <a:rPr lang="en-US" sz="2400" dirty="0"/>
              <a:t>, a structure used to register it in the system. Most driver operations use three important structures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file_operations</a:t>
            </a:r>
            <a:r>
              <a:rPr lang="en-US" sz="2400" dirty="0" smtClean="0">
                <a:solidFill>
                  <a:srgbClr val="7030A0"/>
                </a:solidFill>
              </a:rPr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7030A0"/>
                </a:solidFill>
              </a:rPr>
              <a:t>struct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inode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struct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file_operations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character device drivers receive unaltered system calls made by users over device-type files. Consequently, implementation of a character device driver means implementing the system calls specific to files: open, close, read, write, </a:t>
            </a:r>
            <a:r>
              <a:rPr lang="en-US" sz="2400" dirty="0" err="1"/>
              <a:t>lseek</a:t>
            </a:r>
            <a:r>
              <a:rPr lang="en-US" sz="2400" dirty="0"/>
              <a:t>, </a:t>
            </a:r>
            <a:r>
              <a:rPr lang="en-US" sz="2400" dirty="0" err="1"/>
              <a:t>mmap</a:t>
            </a:r>
            <a:r>
              <a:rPr lang="en-US" sz="2400" dirty="0"/>
              <a:t>, etc. These operations are described in the fields of the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file_operations</a:t>
            </a:r>
            <a:r>
              <a:rPr lang="en-US" sz="2400" dirty="0"/>
              <a:t> structure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6053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1" y="136263"/>
            <a:ext cx="8596668" cy="831925"/>
          </a:xfrm>
        </p:spPr>
        <p:txBody>
          <a:bodyPr/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12" y="968188"/>
            <a:ext cx="11511080" cy="5889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struct</a:t>
            </a:r>
            <a:r>
              <a:rPr lang="en-US" sz="2400" b="1" dirty="0">
                <a:solidFill>
                  <a:srgbClr val="FF0000"/>
                </a:solidFill>
              </a:rPr>
              <a:t> file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file structure contains, among many </a:t>
            </a:r>
            <a:r>
              <a:rPr lang="en-US" sz="2400" dirty="0" smtClean="0"/>
              <a:t>fields: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f_mode</a:t>
            </a:r>
            <a:r>
              <a:rPr lang="en-US" sz="2400" dirty="0"/>
              <a:t>, which specifies read (FMODE_READ) or write (FMODE_WRITE);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f_flags</a:t>
            </a:r>
            <a:r>
              <a:rPr lang="en-US" sz="2400" dirty="0"/>
              <a:t>, which specifies the file opening flags (O_RDONLY, O_NONBLOCK, O_SYNC, O_APPEND, O_TRUNC, etc.);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f_op</a:t>
            </a:r>
            <a:r>
              <a:rPr lang="en-US" sz="2400" dirty="0"/>
              <a:t>, which specifies the operations associated with the file (pointer to the </a:t>
            </a:r>
            <a:r>
              <a:rPr lang="en-US" sz="2400" dirty="0" err="1"/>
              <a:t>file_operations</a:t>
            </a:r>
            <a:r>
              <a:rPr lang="en-US" sz="2400" dirty="0"/>
              <a:t> structure 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struct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inode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An </a:t>
            </a:r>
            <a:r>
              <a:rPr lang="en-US" sz="2400" dirty="0" err="1"/>
              <a:t>inode</a:t>
            </a:r>
            <a:r>
              <a:rPr lang="en-US" sz="2400" dirty="0"/>
              <a:t> represents a file from the point of view of the file system. Attributes of an </a:t>
            </a:r>
            <a:r>
              <a:rPr lang="en-US" sz="2400" dirty="0" err="1"/>
              <a:t>inode</a:t>
            </a:r>
            <a:r>
              <a:rPr lang="en-US" sz="2400" dirty="0"/>
              <a:t> are the size, rights, times associated with the file. An </a:t>
            </a:r>
            <a:r>
              <a:rPr lang="en-US" sz="2400" dirty="0" err="1"/>
              <a:t>inode</a:t>
            </a:r>
            <a:r>
              <a:rPr lang="en-US" sz="2400" dirty="0"/>
              <a:t> uniquely identifies a file in a file system.</a:t>
            </a:r>
          </a:p>
        </p:txBody>
      </p:sp>
    </p:spTree>
    <p:extLst>
      <p:ext uri="{BB962C8B-B14F-4D97-AF65-F5344CB8AC3E}">
        <p14:creationId xmlns:p14="http://schemas.microsoft.com/office/powerpoint/2010/main" val="2334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55" y="172815"/>
            <a:ext cx="8596668" cy="623251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55" y="796066"/>
            <a:ext cx="11511080" cy="5905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Registration and </a:t>
            </a:r>
            <a:r>
              <a:rPr lang="en-US" sz="2400" b="1" dirty="0" err="1" smtClean="0">
                <a:solidFill>
                  <a:srgbClr val="FF0000"/>
                </a:solidFill>
              </a:rPr>
              <a:t>unregistration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registration/</a:t>
            </a:r>
            <a:r>
              <a:rPr lang="en-US" sz="2400" dirty="0" err="1"/>
              <a:t>unregistration</a:t>
            </a:r>
            <a:r>
              <a:rPr lang="en-US" sz="2400" dirty="0"/>
              <a:t> of a device is made by specifying the major and minor. The </a:t>
            </a:r>
            <a:r>
              <a:rPr lang="en-US" sz="2400" dirty="0" err="1"/>
              <a:t>dev_t</a:t>
            </a:r>
            <a:r>
              <a:rPr lang="en-US" sz="2400" dirty="0"/>
              <a:t> type is used to keep the identifiers of a device (both major and minor) and can be obtained using the MKDEV macro.</a:t>
            </a:r>
          </a:p>
          <a:p>
            <a:endParaRPr lang="en-US" sz="2400" dirty="0"/>
          </a:p>
          <a:p>
            <a:r>
              <a:rPr lang="en-US" sz="2400" dirty="0"/>
              <a:t>For the static assignment and </a:t>
            </a:r>
            <a:r>
              <a:rPr lang="en-US" sz="2400" dirty="0" err="1"/>
              <a:t>unallocation</a:t>
            </a:r>
            <a:r>
              <a:rPr lang="en-US" sz="2400" dirty="0"/>
              <a:t> of device identifiers, the </a:t>
            </a:r>
            <a:r>
              <a:rPr lang="en-US" sz="2400" dirty="0" err="1"/>
              <a:t>register_chrdev_region</a:t>
            </a:r>
            <a:r>
              <a:rPr lang="en-US" sz="2400" dirty="0"/>
              <a:t> and </a:t>
            </a:r>
            <a:r>
              <a:rPr lang="en-US" sz="2400" dirty="0" err="1"/>
              <a:t>unregister_chrdev_region</a:t>
            </a:r>
            <a:r>
              <a:rPr lang="en-US" sz="2400" dirty="0"/>
              <a:t> functions are used: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#include &lt;</a:t>
            </a:r>
            <a:r>
              <a:rPr lang="en-US" sz="2400" b="1" dirty="0" err="1">
                <a:solidFill>
                  <a:srgbClr val="7030A0"/>
                </a:solidFill>
              </a:rPr>
              <a:t>linux</a:t>
            </a:r>
            <a:r>
              <a:rPr lang="en-US" sz="2400" b="1" dirty="0">
                <a:solidFill>
                  <a:srgbClr val="7030A0"/>
                </a:solidFill>
              </a:rPr>
              <a:t>/</a:t>
            </a:r>
            <a:r>
              <a:rPr lang="en-US" sz="2400" b="1" dirty="0" err="1">
                <a:solidFill>
                  <a:srgbClr val="7030A0"/>
                </a:solidFill>
              </a:rPr>
              <a:t>fs.h</a:t>
            </a:r>
            <a:r>
              <a:rPr lang="en-US" sz="2400" b="1" dirty="0">
                <a:solidFill>
                  <a:srgbClr val="7030A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register_chrdev_region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dev_t</a:t>
            </a:r>
            <a:r>
              <a:rPr lang="en-US" sz="2400" b="1" dirty="0">
                <a:solidFill>
                  <a:srgbClr val="7030A0"/>
                </a:solidFill>
              </a:rPr>
              <a:t> first, unsigned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count, char *name);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</a:rPr>
              <a:t>unregister_chrdev_region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dev_t</a:t>
            </a:r>
            <a:r>
              <a:rPr lang="en-US" sz="2400" b="1" dirty="0">
                <a:solidFill>
                  <a:srgbClr val="7030A0"/>
                </a:solidFill>
              </a:rPr>
              <a:t> first, unsigned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111863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9" y="82475"/>
            <a:ext cx="8596668" cy="659803"/>
          </a:xfrm>
        </p:spPr>
        <p:txBody>
          <a:bodyPr/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08" y="944975"/>
            <a:ext cx="11909113" cy="5531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Open and </a:t>
            </a:r>
            <a:r>
              <a:rPr lang="en-US" sz="2400" b="1" dirty="0" smtClean="0">
                <a:solidFill>
                  <a:srgbClr val="FF0000"/>
                </a:solidFill>
              </a:rPr>
              <a:t>release:</a:t>
            </a:r>
          </a:p>
          <a:p>
            <a:endParaRPr lang="en-US" sz="2400" dirty="0" smtClean="0"/>
          </a:p>
          <a:p>
            <a:r>
              <a:rPr lang="en-US" sz="2400" dirty="0"/>
              <a:t>The open function performs the initialization of a device. In most cases, these operations refer to initializing the device and filling in specific data (if it is the first open call).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release function is about releasing device-specific resources: unlocking specific data and closing the device if the last call is close.</a:t>
            </a:r>
          </a:p>
        </p:txBody>
      </p:sp>
    </p:spTree>
    <p:extLst>
      <p:ext uri="{BB962C8B-B14F-4D97-AF65-F5344CB8AC3E}">
        <p14:creationId xmlns:p14="http://schemas.microsoft.com/office/powerpoint/2010/main" val="163268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40" y="114749"/>
            <a:ext cx="8596668" cy="562983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47" y="848156"/>
            <a:ext cx="10790318" cy="548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Read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write: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/>
              <a:t>The read and write operations are reaching the device driver as a result of an user-space program calling the read or write system calls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/>
              <a:t>The read and write functions transfer data between the device and the user-space: the read function reads the data from the device and transfers it to the user-space, while writing reads the user-space data and writes it to the </a:t>
            </a:r>
            <a:r>
              <a:rPr lang="en-US" sz="2400" dirty="0" smtClean="0"/>
              <a:t>device.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2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2" y="147021"/>
            <a:ext cx="8596668" cy="55222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43" y="858914"/>
            <a:ext cx="11661688" cy="5999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IOCTL (</a:t>
            </a:r>
            <a:r>
              <a:rPr lang="en-US" sz="2400" b="1" dirty="0" err="1">
                <a:solidFill>
                  <a:srgbClr val="FF0000"/>
                </a:solidFill>
              </a:rPr>
              <a:t>Input/Output</a:t>
            </a:r>
            <a:r>
              <a:rPr lang="en-US" sz="2400" b="1" dirty="0">
                <a:solidFill>
                  <a:srgbClr val="FF0000"/>
                </a:solidFill>
              </a:rPr>
              <a:t> Control</a:t>
            </a:r>
            <a:r>
              <a:rPr lang="en-US" sz="2400" b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n-US" sz="2400" dirty="0"/>
              <a:t>In addition to read and write operations, a driver needs the ability to perform certain physical device control tasks. These operations are accomplished by implementing a </a:t>
            </a:r>
            <a:r>
              <a:rPr lang="en-US" sz="2400" dirty="0" err="1"/>
              <a:t>ioctl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provides a generic interface for device drivers to implement device-specific functionalities that may not be covered by standard read and write operations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static long </a:t>
            </a:r>
            <a:r>
              <a:rPr lang="en-US" sz="2400" b="1" dirty="0" err="1">
                <a:solidFill>
                  <a:srgbClr val="7030A0"/>
                </a:solidFill>
              </a:rPr>
              <a:t>my_ioctl</a:t>
            </a:r>
            <a:r>
              <a:rPr lang="en-US" sz="2400" b="1" dirty="0">
                <a:solidFill>
                  <a:srgbClr val="7030A0"/>
                </a:solidFill>
              </a:rPr>
              <a:t> (</a:t>
            </a:r>
            <a:r>
              <a:rPr lang="en-US" sz="2400" b="1" dirty="0" err="1">
                <a:solidFill>
                  <a:srgbClr val="7030A0"/>
                </a:solidFill>
              </a:rPr>
              <a:t>struct</a:t>
            </a:r>
            <a:r>
              <a:rPr lang="en-US" sz="2400" b="1" dirty="0">
                <a:solidFill>
                  <a:srgbClr val="7030A0"/>
                </a:solidFill>
              </a:rPr>
              <a:t> file *file, unsigned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cmd</a:t>
            </a:r>
            <a:r>
              <a:rPr lang="en-US" sz="2400" b="1" dirty="0">
                <a:solidFill>
                  <a:srgbClr val="7030A0"/>
                </a:solidFill>
              </a:rPr>
              <a:t>, unsigned long </a:t>
            </a:r>
            <a:r>
              <a:rPr lang="en-US" sz="2400" b="1" dirty="0" err="1">
                <a:solidFill>
                  <a:srgbClr val="7030A0"/>
                </a:solidFill>
              </a:rPr>
              <a:t>arg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dirty="0" err="1"/>
              <a:t>cmd</a:t>
            </a:r>
            <a:r>
              <a:rPr lang="en-US" sz="2400" dirty="0"/>
              <a:t> is the command sent from user-space. If a value is being sent from the user-space call, it can be accessed directly. If a buffer is fetched, the </a:t>
            </a:r>
            <a:r>
              <a:rPr lang="en-US" sz="2400" dirty="0" err="1"/>
              <a:t>arg</a:t>
            </a:r>
            <a:r>
              <a:rPr lang="en-US" sz="2400" dirty="0"/>
              <a:t> value will be a pointer to it, and must be accessed through the </a:t>
            </a:r>
            <a:r>
              <a:rPr lang="en-US" sz="2400" dirty="0" err="1"/>
              <a:t>copy_to_user</a:t>
            </a:r>
            <a:r>
              <a:rPr lang="en-US" sz="2400" dirty="0"/>
              <a:t> or </a:t>
            </a:r>
            <a:r>
              <a:rPr lang="en-US" sz="2400" dirty="0" err="1"/>
              <a:t>copy_from_user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24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840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SYSTEM PROGRAMMING  </vt:lpstr>
      <vt:lpstr>Character Devices </vt:lpstr>
      <vt:lpstr>Character Devices </vt:lpstr>
      <vt:lpstr>Character Devices </vt:lpstr>
      <vt:lpstr>Character Devices </vt:lpstr>
      <vt:lpstr>Character Devices </vt:lpstr>
      <vt:lpstr>Character Devices </vt:lpstr>
      <vt:lpstr>Character Devices </vt:lpstr>
      <vt:lpstr>Character Devices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Izzyy</dc:creator>
  <cp:lastModifiedBy>Izzyy</cp:lastModifiedBy>
  <cp:revision>9</cp:revision>
  <dcterms:created xsi:type="dcterms:W3CDTF">2023-12-20T16:28:10Z</dcterms:created>
  <dcterms:modified xsi:type="dcterms:W3CDTF">2023-12-20T18:03:08Z</dcterms:modified>
</cp:coreProperties>
</file>