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6611" y="1457861"/>
            <a:ext cx="7766936" cy="1646302"/>
          </a:xfrm>
        </p:spPr>
        <p:txBody>
          <a:bodyPr/>
          <a:lstStyle/>
          <a:p>
            <a:pPr algn="ctr"/>
            <a:r>
              <a:rPr lang="en-US" b="1" dirty="0" smtClean="0"/>
              <a:t>SYSTEM PROGRAMMING LECTURE</a:t>
            </a:r>
            <a:endParaRPr lang="en-US" b="1" dirty="0"/>
          </a:p>
        </p:txBody>
      </p:sp>
      <p:sp>
        <p:nvSpPr>
          <p:cNvPr id="3" name="Subtitle 2"/>
          <p:cNvSpPr>
            <a:spLocks noGrp="1"/>
          </p:cNvSpPr>
          <p:nvPr>
            <p:ph type="subTitle" idx="1"/>
          </p:nvPr>
        </p:nvSpPr>
        <p:spPr/>
        <p:txBody>
          <a:bodyPr/>
          <a:lstStyle/>
          <a:p>
            <a:pPr algn="ctr"/>
            <a:r>
              <a:rPr lang="en-US" b="1" dirty="0" smtClean="0">
                <a:solidFill>
                  <a:srgbClr val="7030A0"/>
                </a:solidFill>
              </a:rPr>
              <a:t>Lecturer </a:t>
            </a:r>
            <a:r>
              <a:rPr lang="en-US" b="1" dirty="0" err="1" smtClean="0">
                <a:solidFill>
                  <a:srgbClr val="7030A0"/>
                </a:solidFill>
              </a:rPr>
              <a:t>Izazullah</a:t>
            </a:r>
            <a:endParaRPr lang="en-US" b="1" dirty="0" smtClean="0">
              <a:solidFill>
                <a:srgbClr val="7030A0"/>
              </a:solidFill>
            </a:endParaRPr>
          </a:p>
          <a:p>
            <a:pPr algn="ctr"/>
            <a:r>
              <a:rPr lang="en-US" b="1" dirty="0" smtClean="0">
                <a:solidFill>
                  <a:srgbClr val="7030A0"/>
                </a:solidFill>
              </a:rPr>
              <a:t>GPGC </a:t>
            </a:r>
            <a:r>
              <a:rPr lang="en-US" b="1" dirty="0" err="1" smtClean="0">
                <a:solidFill>
                  <a:srgbClr val="7030A0"/>
                </a:solidFill>
              </a:rPr>
              <a:t>Charsadda</a:t>
            </a:r>
            <a:endParaRPr lang="en-US" b="1" dirty="0">
              <a:solidFill>
                <a:srgbClr val="7030A0"/>
              </a:solidFill>
            </a:endParaRPr>
          </a:p>
        </p:txBody>
      </p:sp>
    </p:spTree>
    <p:extLst>
      <p:ext uri="{BB962C8B-B14F-4D97-AF65-F5344CB8AC3E}">
        <p14:creationId xmlns:p14="http://schemas.microsoft.com/office/powerpoint/2010/main" val="110086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39" y="340658"/>
            <a:ext cx="8596668" cy="1320800"/>
          </a:xfrm>
        </p:spPr>
        <p:txBody>
          <a:bodyPr/>
          <a:lstStyle/>
          <a:p>
            <a:r>
              <a:rPr lang="en-US" dirty="0" smtClean="0"/>
              <a:t>COFF</a:t>
            </a:r>
            <a:endParaRPr lang="en-US" dirty="0"/>
          </a:p>
        </p:txBody>
      </p:sp>
      <p:sp>
        <p:nvSpPr>
          <p:cNvPr id="3" name="Content Placeholder 2"/>
          <p:cNvSpPr>
            <a:spLocks noGrp="1"/>
          </p:cNvSpPr>
          <p:nvPr>
            <p:ph idx="1"/>
          </p:nvPr>
        </p:nvSpPr>
        <p:spPr>
          <a:xfrm>
            <a:off x="472939" y="1661457"/>
            <a:ext cx="11564868" cy="4825404"/>
          </a:xfrm>
        </p:spPr>
        <p:txBody>
          <a:bodyPr>
            <a:normAutofit/>
          </a:bodyPr>
          <a:lstStyle/>
          <a:p>
            <a:pPr marL="0" indent="0">
              <a:buNone/>
            </a:pPr>
            <a:r>
              <a:rPr lang="en-US" sz="2400" b="1" dirty="0" smtClean="0">
                <a:solidFill>
                  <a:srgbClr val="FF0000"/>
                </a:solidFill>
              </a:rPr>
              <a:t>String Table:</a:t>
            </a:r>
          </a:p>
          <a:p>
            <a:r>
              <a:rPr lang="en-US" sz="2400" dirty="0" smtClean="0">
                <a:solidFill>
                  <a:schemeClr val="tx1"/>
                </a:solidFill>
              </a:rPr>
              <a:t>The </a:t>
            </a:r>
            <a:r>
              <a:rPr lang="en-US" sz="2400" dirty="0">
                <a:solidFill>
                  <a:schemeClr val="tx1"/>
                </a:solidFill>
              </a:rPr>
              <a:t>symbol table often references a string table that contains the names of symbols</a:t>
            </a:r>
            <a:r>
              <a:rPr lang="en-US" sz="2400" dirty="0" smtClean="0">
                <a:solidFill>
                  <a:schemeClr val="tx1"/>
                </a:solidFill>
              </a:rPr>
              <a:t>.</a:t>
            </a:r>
          </a:p>
          <a:p>
            <a:endParaRPr lang="en-US" sz="2400" dirty="0" smtClean="0">
              <a:solidFill>
                <a:schemeClr val="tx1"/>
              </a:solidFill>
            </a:endParaRPr>
          </a:p>
          <a:p>
            <a:r>
              <a:rPr lang="en-US" sz="2400" dirty="0" smtClean="0">
                <a:solidFill>
                  <a:schemeClr val="tx1"/>
                </a:solidFill>
              </a:rPr>
              <a:t> </a:t>
            </a:r>
            <a:r>
              <a:rPr lang="en-US" sz="2400" dirty="0">
                <a:solidFill>
                  <a:schemeClr val="tx1"/>
                </a:solidFill>
              </a:rPr>
              <a:t>Instead of embedding the names directly into the symbol table, which would waste space, the string table holds the names and is referred to by indices from the symbol </a:t>
            </a:r>
            <a:r>
              <a:rPr lang="en-US" sz="2400" dirty="0" smtClean="0">
                <a:solidFill>
                  <a:schemeClr val="tx1"/>
                </a:solidFill>
              </a:rPr>
              <a:t>table.</a:t>
            </a:r>
            <a:endParaRPr lang="en-US" sz="2400" dirty="0">
              <a:solidFill>
                <a:schemeClr val="tx1"/>
              </a:solidFill>
            </a:endParaRPr>
          </a:p>
        </p:txBody>
      </p:sp>
    </p:spTree>
    <p:extLst>
      <p:ext uri="{BB962C8B-B14F-4D97-AF65-F5344CB8AC3E}">
        <p14:creationId xmlns:p14="http://schemas.microsoft.com/office/powerpoint/2010/main" val="236347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938" y="1429069"/>
            <a:ext cx="10026525" cy="4240211"/>
          </a:xfrm>
        </p:spPr>
        <p:txBody>
          <a:bodyPr/>
          <a:lstStyle/>
          <a:p>
            <a:endParaRPr lang="en-US" dirty="0" smtClean="0"/>
          </a:p>
          <a:p>
            <a:endParaRPr lang="en-US" dirty="0"/>
          </a:p>
          <a:p>
            <a:endParaRPr lang="en-US" dirty="0" smtClean="0"/>
          </a:p>
          <a:p>
            <a:pPr marL="0" indent="0" algn="ctr">
              <a:buNone/>
            </a:pPr>
            <a:r>
              <a:rPr lang="en-US" sz="4400" b="1" dirty="0">
                <a:solidFill>
                  <a:srgbClr val="7030A0"/>
                </a:solidFill>
              </a:rPr>
              <a:t> </a:t>
            </a:r>
            <a:r>
              <a:rPr lang="en-US" sz="4400" b="1" dirty="0" smtClean="0">
                <a:solidFill>
                  <a:srgbClr val="7030A0"/>
                </a:solidFill>
              </a:rPr>
              <a:t>   THANK YOU</a:t>
            </a:r>
            <a:endParaRPr lang="en-US" sz="4400" b="1" dirty="0">
              <a:solidFill>
                <a:srgbClr val="7030A0"/>
              </a:solidFill>
            </a:endParaRPr>
          </a:p>
        </p:txBody>
      </p:sp>
    </p:spTree>
    <p:extLst>
      <p:ext uri="{BB962C8B-B14F-4D97-AF65-F5344CB8AC3E}">
        <p14:creationId xmlns:p14="http://schemas.microsoft.com/office/powerpoint/2010/main" val="192170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67" y="157779"/>
            <a:ext cx="8596668" cy="692075"/>
          </a:xfrm>
        </p:spPr>
        <p:txBody>
          <a:bodyPr/>
          <a:lstStyle/>
          <a:p>
            <a:r>
              <a:rPr lang="en-US" dirty="0" smtClean="0"/>
              <a:t>COFF</a:t>
            </a:r>
            <a:endParaRPr lang="en-US" dirty="0"/>
          </a:p>
        </p:txBody>
      </p:sp>
      <p:sp>
        <p:nvSpPr>
          <p:cNvPr id="3" name="Content Placeholder 2"/>
          <p:cNvSpPr>
            <a:spLocks noGrp="1"/>
          </p:cNvSpPr>
          <p:nvPr>
            <p:ph idx="1"/>
          </p:nvPr>
        </p:nvSpPr>
        <p:spPr>
          <a:xfrm>
            <a:off x="290058" y="1117098"/>
            <a:ext cx="11726233" cy="5305217"/>
          </a:xfrm>
        </p:spPr>
        <p:txBody>
          <a:bodyPr>
            <a:normAutofit/>
          </a:bodyPr>
          <a:lstStyle/>
          <a:p>
            <a:pPr marL="0" indent="0">
              <a:buNone/>
            </a:pPr>
            <a:r>
              <a:rPr lang="en-US" sz="2400" b="1" dirty="0" smtClean="0">
                <a:solidFill>
                  <a:srgbClr val="FF0000"/>
                </a:solidFill>
              </a:rPr>
              <a:t>What is COFF?</a:t>
            </a:r>
          </a:p>
          <a:p>
            <a:r>
              <a:rPr lang="en-US" sz="2400" dirty="0"/>
              <a:t>The Common Object File Format (COFF) is a file format used to store executable, object code, and shared library files on Unix systems</a:t>
            </a:r>
            <a:r>
              <a:rPr lang="en-US" sz="2400" dirty="0" smtClean="0"/>
              <a:t>.</a:t>
            </a:r>
          </a:p>
          <a:p>
            <a:r>
              <a:rPr lang="en-US" sz="2400" dirty="0" smtClean="0"/>
              <a:t> </a:t>
            </a:r>
            <a:r>
              <a:rPr lang="en-US" sz="2400" dirty="0"/>
              <a:t>It's a standard format that specifies how information about programs and libraries is organized and stored</a:t>
            </a:r>
            <a:r>
              <a:rPr lang="en-US" sz="2400" dirty="0" smtClean="0"/>
              <a:t>.</a:t>
            </a:r>
          </a:p>
          <a:p>
            <a:r>
              <a:rPr lang="en-US" sz="2400" dirty="0" smtClean="0"/>
              <a:t> </a:t>
            </a:r>
            <a:r>
              <a:rPr lang="en-US" sz="2400" dirty="0"/>
              <a:t>COFF is associated with the Unix System </a:t>
            </a:r>
            <a:r>
              <a:rPr lang="en-US" sz="2400" dirty="0" smtClean="0"/>
              <a:t>v  </a:t>
            </a:r>
            <a:r>
              <a:rPr lang="en-US" sz="2400" dirty="0"/>
              <a:t>operating system and is often used with compilers and linkers on Unix-based </a:t>
            </a:r>
            <a:r>
              <a:rPr lang="en-US" sz="2400" dirty="0" smtClean="0"/>
              <a:t>systems.</a:t>
            </a:r>
          </a:p>
          <a:p>
            <a:r>
              <a:rPr lang="en-US" sz="3600" baseline="30000" dirty="0"/>
              <a:t>The assembler and link step create object files in common object file format (COFF</a:t>
            </a:r>
            <a:r>
              <a:rPr lang="en-US" sz="3600" baseline="30000" dirty="0" smtClean="0"/>
              <a:t>).</a:t>
            </a:r>
          </a:p>
          <a:p>
            <a:r>
              <a:rPr lang="en-US" sz="3600" baseline="30000" dirty="0"/>
              <a:t>This format encourages </a:t>
            </a:r>
            <a:r>
              <a:rPr lang="en-US" sz="3600" baseline="30000" dirty="0">
                <a:solidFill>
                  <a:srgbClr val="FF0000"/>
                </a:solidFill>
              </a:rPr>
              <a:t>modular programming </a:t>
            </a:r>
            <a:r>
              <a:rPr lang="en-US" sz="3600" baseline="30000" dirty="0"/>
              <a:t>and provides powerful and flexible methods for managing code segments and target system memory.</a:t>
            </a:r>
            <a:endParaRPr lang="en-US" sz="3600" dirty="0"/>
          </a:p>
        </p:txBody>
      </p:sp>
    </p:spTree>
    <p:extLst>
      <p:ext uri="{BB962C8B-B14F-4D97-AF65-F5344CB8AC3E}">
        <p14:creationId xmlns:p14="http://schemas.microsoft.com/office/powerpoint/2010/main" val="309634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25" y="93232"/>
            <a:ext cx="8596668" cy="917987"/>
          </a:xfrm>
        </p:spPr>
        <p:txBody>
          <a:bodyPr/>
          <a:lstStyle/>
          <a:p>
            <a:r>
              <a:rPr lang="en-US" dirty="0" smtClean="0"/>
              <a:t>COFF</a:t>
            </a:r>
            <a:endParaRPr lang="en-US" dirty="0"/>
          </a:p>
        </p:txBody>
      </p:sp>
      <p:sp>
        <p:nvSpPr>
          <p:cNvPr id="3" name="Content Placeholder 2"/>
          <p:cNvSpPr>
            <a:spLocks noGrp="1"/>
          </p:cNvSpPr>
          <p:nvPr>
            <p:ph idx="1"/>
          </p:nvPr>
        </p:nvSpPr>
        <p:spPr>
          <a:xfrm>
            <a:off x="171724" y="912703"/>
            <a:ext cx="11661687" cy="5315975"/>
          </a:xfrm>
        </p:spPr>
        <p:txBody>
          <a:bodyPr>
            <a:normAutofit/>
          </a:bodyPr>
          <a:lstStyle/>
          <a:p>
            <a:pPr marL="0" indent="0">
              <a:buNone/>
            </a:pPr>
            <a:r>
              <a:rPr lang="en-US" sz="2400" b="1" dirty="0" smtClean="0">
                <a:solidFill>
                  <a:srgbClr val="FF0000"/>
                </a:solidFill>
              </a:rPr>
              <a:t>COFF File Structure:</a:t>
            </a:r>
          </a:p>
          <a:p>
            <a:r>
              <a:rPr lang="en-US" sz="2400" dirty="0"/>
              <a:t>The elements of a COFF object file describe the file's sections and symbolic debugging information. These elements include: </a:t>
            </a:r>
            <a:endParaRPr lang="en-US" sz="2400" dirty="0" smtClean="0"/>
          </a:p>
          <a:p>
            <a:pPr>
              <a:buFont typeface="Wingdings" panose="05000000000000000000" pitchFamily="2" charset="2"/>
              <a:buChar char="Ø"/>
            </a:pPr>
            <a:r>
              <a:rPr lang="en-US" sz="2400" dirty="0" smtClean="0"/>
              <a:t> </a:t>
            </a:r>
            <a:r>
              <a:rPr lang="en-US" sz="2400" dirty="0">
                <a:solidFill>
                  <a:srgbClr val="7030A0"/>
                </a:solidFill>
              </a:rPr>
              <a:t>A file header </a:t>
            </a:r>
            <a:endParaRPr lang="en-US" sz="2400" dirty="0" smtClean="0">
              <a:solidFill>
                <a:srgbClr val="7030A0"/>
              </a:solidFill>
            </a:endParaRPr>
          </a:p>
          <a:p>
            <a:pPr>
              <a:buFont typeface="Wingdings" panose="05000000000000000000" pitchFamily="2" charset="2"/>
              <a:buChar char="Ø"/>
            </a:pPr>
            <a:r>
              <a:rPr lang="en-US" sz="2400" dirty="0" smtClean="0">
                <a:solidFill>
                  <a:srgbClr val="7030A0"/>
                </a:solidFill>
              </a:rPr>
              <a:t> Optional </a:t>
            </a:r>
            <a:r>
              <a:rPr lang="en-US" sz="2400" dirty="0">
                <a:solidFill>
                  <a:srgbClr val="7030A0"/>
                </a:solidFill>
              </a:rPr>
              <a:t>header information </a:t>
            </a:r>
            <a:endParaRPr lang="en-US" sz="2400" dirty="0" smtClean="0">
              <a:solidFill>
                <a:srgbClr val="7030A0"/>
              </a:solidFill>
            </a:endParaRPr>
          </a:p>
          <a:p>
            <a:pPr>
              <a:buFont typeface="Wingdings" panose="05000000000000000000" pitchFamily="2" charset="2"/>
              <a:buChar char="Ø"/>
            </a:pPr>
            <a:r>
              <a:rPr lang="en-US" sz="2400" dirty="0" smtClean="0">
                <a:solidFill>
                  <a:srgbClr val="7030A0"/>
                </a:solidFill>
              </a:rPr>
              <a:t>A </a:t>
            </a:r>
            <a:r>
              <a:rPr lang="en-US" sz="2400" dirty="0">
                <a:solidFill>
                  <a:srgbClr val="7030A0"/>
                </a:solidFill>
              </a:rPr>
              <a:t>table of section </a:t>
            </a:r>
            <a:r>
              <a:rPr lang="en-US" sz="2400" dirty="0" smtClean="0">
                <a:solidFill>
                  <a:srgbClr val="7030A0"/>
                </a:solidFill>
              </a:rPr>
              <a:t>headers</a:t>
            </a:r>
          </a:p>
          <a:p>
            <a:pPr>
              <a:buFont typeface="Wingdings" panose="05000000000000000000" pitchFamily="2" charset="2"/>
              <a:buChar char="Ø"/>
            </a:pPr>
            <a:r>
              <a:rPr lang="en-US" sz="2400" dirty="0" smtClean="0">
                <a:solidFill>
                  <a:srgbClr val="7030A0"/>
                </a:solidFill>
              </a:rPr>
              <a:t>  </a:t>
            </a:r>
            <a:r>
              <a:rPr lang="en-US" sz="2400" dirty="0">
                <a:solidFill>
                  <a:srgbClr val="7030A0"/>
                </a:solidFill>
              </a:rPr>
              <a:t>Raw data for each initialized </a:t>
            </a:r>
            <a:r>
              <a:rPr lang="en-US" sz="2400" dirty="0" smtClean="0">
                <a:solidFill>
                  <a:srgbClr val="7030A0"/>
                </a:solidFill>
              </a:rPr>
              <a:t>section</a:t>
            </a:r>
          </a:p>
          <a:p>
            <a:pPr>
              <a:buFont typeface="Wingdings" panose="05000000000000000000" pitchFamily="2" charset="2"/>
              <a:buChar char="Ø"/>
            </a:pPr>
            <a:r>
              <a:rPr lang="en-US" sz="2400" dirty="0">
                <a:solidFill>
                  <a:srgbClr val="7030A0"/>
                </a:solidFill>
              </a:rPr>
              <a:t> R</a:t>
            </a:r>
            <a:r>
              <a:rPr lang="en-US" sz="2400" dirty="0" smtClean="0">
                <a:solidFill>
                  <a:srgbClr val="7030A0"/>
                </a:solidFill>
              </a:rPr>
              <a:t>elocation </a:t>
            </a:r>
            <a:r>
              <a:rPr lang="en-US" sz="2400" dirty="0">
                <a:solidFill>
                  <a:srgbClr val="7030A0"/>
                </a:solidFill>
              </a:rPr>
              <a:t>information for each initialized </a:t>
            </a:r>
            <a:r>
              <a:rPr lang="en-US" sz="2400" dirty="0" smtClean="0">
                <a:solidFill>
                  <a:srgbClr val="7030A0"/>
                </a:solidFill>
              </a:rPr>
              <a:t>section</a:t>
            </a:r>
          </a:p>
          <a:p>
            <a:pPr>
              <a:buFont typeface="Wingdings" panose="05000000000000000000" pitchFamily="2" charset="2"/>
              <a:buChar char="Ø"/>
            </a:pPr>
            <a:r>
              <a:rPr lang="en-US" sz="2400" dirty="0" smtClean="0">
                <a:solidFill>
                  <a:srgbClr val="7030A0"/>
                </a:solidFill>
              </a:rPr>
              <a:t>  </a:t>
            </a:r>
            <a:r>
              <a:rPr lang="en-US" sz="2400" dirty="0">
                <a:solidFill>
                  <a:srgbClr val="7030A0"/>
                </a:solidFill>
              </a:rPr>
              <a:t>A symbol </a:t>
            </a:r>
            <a:r>
              <a:rPr lang="en-US" sz="2400" dirty="0" smtClean="0">
                <a:solidFill>
                  <a:srgbClr val="7030A0"/>
                </a:solidFill>
              </a:rPr>
              <a:t>table</a:t>
            </a:r>
          </a:p>
          <a:p>
            <a:pPr>
              <a:buFont typeface="Wingdings" panose="05000000000000000000" pitchFamily="2" charset="2"/>
              <a:buChar char="Ø"/>
            </a:pPr>
            <a:r>
              <a:rPr lang="en-US" sz="2400" dirty="0" smtClean="0">
                <a:solidFill>
                  <a:srgbClr val="7030A0"/>
                </a:solidFill>
              </a:rPr>
              <a:t>  </a:t>
            </a:r>
            <a:r>
              <a:rPr lang="en-US" sz="2400" dirty="0">
                <a:solidFill>
                  <a:srgbClr val="7030A0"/>
                </a:solidFill>
              </a:rPr>
              <a:t>A string table</a:t>
            </a:r>
          </a:p>
        </p:txBody>
      </p:sp>
    </p:spTree>
    <p:extLst>
      <p:ext uri="{BB962C8B-B14F-4D97-AF65-F5344CB8AC3E}">
        <p14:creationId xmlns:p14="http://schemas.microsoft.com/office/powerpoint/2010/main" val="32284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17" y="47854"/>
            <a:ext cx="8596668" cy="683666"/>
          </a:xfrm>
        </p:spPr>
        <p:txBody>
          <a:bodyPr/>
          <a:lstStyle/>
          <a:p>
            <a:r>
              <a:rPr lang="en-US" dirty="0" smtClean="0"/>
              <a:t>COFF</a:t>
            </a:r>
            <a:endParaRPr lang="en-US" dirty="0"/>
          </a:p>
        </p:txBody>
      </p:sp>
      <p:sp>
        <p:nvSpPr>
          <p:cNvPr id="3" name="Content Placeholder 2"/>
          <p:cNvSpPr>
            <a:spLocks noGrp="1"/>
          </p:cNvSpPr>
          <p:nvPr>
            <p:ph idx="1"/>
          </p:nvPr>
        </p:nvSpPr>
        <p:spPr>
          <a:xfrm>
            <a:off x="300817" y="731520"/>
            <a:ext cx="10112586" cy="5927464"/>
          </a:xfrm>
        </p:spPr>
        <p:txBody>
          <a:bodyPr/>
          <a:lstStyle/>
          <a:p>
            <a:pPr marL="0" indent="0">
              <a:buNone/>
            </a:pPr>
            <a:r>
              <a:rPr lang="en-US" sz="2400" b="1" dirty="0" smtClean="0">
                <a:solidFill>
                  <a:srgbClr val="FF0000"/>
                </a:solidFill>
              </a:rPr>
              <a:t>COFF </a:t>
            </a:r>
            <a:r>
              <a:rPr lang="en-US" sz="2400" b="1" dirty="0">
                <a:solidFill>
                  <a:srgbClr val="FF0000"/>
                </a:solidFill>
              </a:rPr>
              <a:t>File </a:t>
            </a:r>
            <a:r>
              <a:rPr lang="en-US" sz="2400" b="1" dirty="0" smtClean="0">
                <a:solidFill>
                  <a:srgbClr val="FF0000"/>
                </a:solidFill>
              </a:rPr>
              <a:t>Structure</a:t>
            </a:r>
          </a:p>
          <a:p>
            <a:endParaRPr lang="en-US" dirty="0" smtClean="0"/>
          </a:p>
        </p:txBody>
      </p:sp>
      <p:pic>
        <p:nvPicPr>
          <p:cNvPr id="5" name="Picture 4"/>
          <p:cNvPicPr>
            <a:picLocks noChangeAspect="1"/>
          </p:cNvPicPr>
          <p:nvPr/>
        </p:nvPicPr>
        <p:blipFill>
          <a:blip r:embed="rId2"/>
          <a:stretch>
            <a:fillRect/>
          </a:stretch>
        </p:blipFill>
        <p:spPr>
          <a:xfrm>
            <a:off x="4460213" y="806824"/>
            <a:ext cx="4464423" cy="5518672"/>
          </a:xfrm>
          <a:prstGeom prst="rect">
            <a:avLst/>
          </a:prstGeom>
        </p:spPr>
      </p:pic>
    </p:spTree>
    <p:extLst>
      <p:ext uri="{BB962C8B-B14F-4D97-AF65-F5344CB8AC3E}">
        <p14:creationId xmlns:p14="http://schemas.microsoft.com/office/powerpoint/2010/main" val="32058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41" y="147021"/>
            <a:ext cx="8596668" cy="649045"/>
          </a:xfrm>
        </p:spPr>
        <p:txBody>
          <a:bodyPr/>
          <a:lstStyle/>
          <a:p>
            <a:r>
              <a:rPr lang="en-US" dirty="0" smtClean="0"/>
              <a:t>COFF</a:t>
            </a:r>
            <a:endParaRPr lang="en-US" dirty="0"/>
          </a:p>
        </p:txBody>
      </p:sp>
      <p:sp>
        <p:nvSpPr>
          <p:cNvPr id="3" name="Content Placeholder 2"/>
          <p:cNvSpPr>
            <a:spLocks noGrp="1"/>
          </p:cNvSpPr>
          <p:nvPr>
            <p:ph idx="1"/>
          </p:nvPr>
        </p:nvSpPr>
        <p:spPr>
          <a:xfrm>
            <a:off x="429908" y="988006"/>
            <a:ext cx="8596668" cy="5789312"/>
          </a:xfrm>
        </p:spPr>
        <p:txBody>
          <a:bodyPr/>
          <a:lstStyle/>
          <a:p>
            <a:pPr marL="0" indent="0">
              <a:buNone/>
            </a:pPr>
            <a:r>
              <a:rPr lang="en-US" b="1" dirty="0" smtClean="0">
                <a:solidFill>
                  <a:srgbClr val="FF0000"/>
                </a:solidFill>
              </a:rPr>
              <a:t>Figure 2</a:t>
            </a:r>
            <a:endParaRPr lang="en-US" sz="2400" b="1" dirty="0" smtClean="0">
              <a:solidFill>
                <a:srgbClr val="FF0000"/>
              </a:solidFill>
            </a:endParaRPr>
          </a:p>
          <a:p>
            <a:endParaRPr lang="en-US" sz="2400" b="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717" y="1108262"/>
            <a:ext cx="4415884" cy="5717465"/>
          </a:xfrm>
          <a:prstGeom prst="rect">
            <a:avLst/>
          </a:prstGeom>
        </p:spPr>
      </p:pic>
    </p:spTree>
    <p:extLst>
      <p:ext uri="{BB962C8B-B14F-4D97-AF65-F5344CB8AC3E}">
        <p14:creationId xmlns:p14="http://schemas.microsoft.com/office/powerpoint/2010/main" val="380554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09" y="114748"/>
            <a:ext cx="8596668" cy="756621"/>
          </a:xfrm>
        </p:spPr>
        <p:txBody>
          <a:bodyPr/>
          <a:lstStyle/>
          <a:p>
            <a:r>
              <a:rPr lang="en-US" dirty="0" smtClean="0"/>
              <a:t>COFF</a:t>
            </a:r>
            <a:endParaRPr lang="en-US" dirty="0"/>
          </a:p>
        </p:txBody>
      </p:sp>
      <p:sp>
        <p:nvSpPr>
          <p:cNvPr id="3" name="Content Placeholder 2"/>
          <p:cNvSpPr>
            <a:spLocks noGrp="1"/>
          </p:cNvSpPr>
          <p:nvPr>
            <p:ph idx="1"/>
          </p:nvPr>
        </p:nvSpPr>
        <p:spPr>
          <a:xfrm>
            <a:off x="150209" y="772853"/>
            <a:ext cx="11962902" cy="6085147"/>
          </a:xfrm>
        </p:spPr>
        <p:txBody>
          <a:bodyPr/>
          <a:lstStyle/>
          <a:p>
            <a:pPr marL="0" indent="0">
              <a:buNone/>
            </a:pPr>
            <a:r>
              <a:rPr lang="en-US" b="1" dirty="0" smtClean="0">
                <a:solidFill>
                  <a:srgbClr val="FF0000"/>
                </a:solidFill>
              </a:rPr>
              <a:t>File Header Structure:</a:t>
            </a:r>
          </a:p>
          <a:p>
            <a:r>
              <a:rPr lang="en-US" dirty="0"/>
              <a:t>The file header contains 22 bytes of information that describe the general format of an object file</a:t>
            </a:r>
            <a:r>
              <a:rPr lang="en-US" dirty="0" smtClean="0"/>
              <a:t>.</a:t>
            </a:r>
          </a:p>
          <a:p>
            <a:pPr marL="0" indent="0">
              <a:buNone/>
            </a:pPr>
            <a:r>
              <a:rPr lang="en-US" dirty="0" smtClean="0"/>
              <a:t> </a:t>
            </a:r>
            <a:r>
              <a:rPr lang="en-US" b="1" dirty="0" smtClean="0">
                <a:solidFill>
                  <a:srgbClr val="FF0000"/>
                </a:solidFill>
              </a:rPr>
              <a:t>File </a:t>
            </a:r>
            <a:r>
              <a:rPr lang="en-US" b="1" dirty="0">
                <a:solidFill>
                  <a:srgbClr val="FF0000"/>
                </a:solidFill>
              </a:rPr>
              <a:t>Header </a:t>
            </a:r>
            <a:r>
              <a:rPr lang="en-US" b="1" dirty="0" smtClean="0">
                <a:solidFill>
                  <a:srgbClr val="FF0000"/>
                </a:solidFill>
              </a:rPr>
              <a:t>Contents</a:t>
            </a:r>
          </a:p>
          <a:p>
            <a:pPr marL="0" indent="0">
              <a:buNone/>
            </a:pPr>
            <a:r>
              <a:rPr lang="en-US" dirty="0" smtClean="0"/>
              <a:t> </a:t>
            </a:r>
            <a:r>
              <a:rPr lang="en-US" b="1" dirty="0">
                <a:solidFill>
                  <a:srgbClr val="FF0000"/>
                </a:solidFill>
              </a:rPr>
              <a:t>Byte </a:t>
            </a:r>
            <a:r>
              <a:rPr lang="en-US" b="1" dirty="0" smtClean="0">
                <a:solidFill>
                  <a:srgbClr val="FF0000"/>
                </a:solidFill>
              </a:rPr>
              <a:t>Number          Type                                        Description</a:t>
            </a:r>
          </a:p>
          <a:p>
            <a:r>
              <a:rPr lang="en-US" dirty="0" smtClean="0"/>
              <a:t> 0-1                  Unsigned </a:t>
            </a:r>
            <a:r>
              <a:rPr lang="en-US" dirty="0"/>
              <a:t>short </a:t>
            </a:r>
            <a:r>
              <a:rPr lang="en-US" dirty="0" smtClean="0"/>
              <a:t>                 Version </a:t>
            </a:r>
            <a:r>
              <a:rPr lang="en-US" dirty="0"/>
              <a:t>ID; indicates version of COFF file </a:t>
            </a:r>
            <a:r>
              <a:rPr lang="en-US" dirty="0" smtClean="0"/>
              <a:t>structure</a:t>
            </a:r>
          </a:p>
          <a:p>
            <a:r>
              <a:rPr lang="en-US" dirty="0" smtClean="0"/>
              <a:t> </a:t>
            </a:r>
            <a:r>
              <a:rPr lang="en-US" dirty="0"/>
              <a:t>2-3 </a:t>
            </a:r>
            <a:r>
              <a:rPr lang="en-US" dirty="0" smtClean="0"/>
              <a:t>                 Unsigned </a:t>
            </a:r>
            <a:r>
              <a:rPr lang="en-US" dirty="0"/>
              <a:t>short </a:t>
            </a:r>
            <a:r>
              <a:rPr lang="en-US" dirty="0" smtClean="0"/>
              <a:t>                     Number </a:t>
            </a:r>
            <a:r>
              <a:rPr lang="en-US" dirty="0"/>
              <a:t>of section </a:t>
            </a:r>
            <a:r>
              <a:rPr lang="en-US" dirty="0" smtClean="0"/>
              <a:t>headers</a:t>
            </a:r>
          </a:p>
          <a:p>
            <a:r>
              <a:rPr lang="en-US" dirty="0" smtClean="0"/>
              <a:t> 4-7                   Integer                        Time </a:t>
            </a:r>
            <a:r>
              <a:rPr lang="en-US" dirty="0"/>
              <a:t>and date stamp; indicates when the file was created </a:t>
            </a:r>
            <a:endParaRPr lang="en-US" dirty="0" smtClean="0"/>
          </a:p>
          <a:p>
            <a:r>
              <a:rPr lang="en-US" dirty="0" smtClean="0"/>
              <a:t>8-11                   Integer                          File </a:t>
            </a:r>
            <a:r>
              <a:rPr lang="en-US" dirty="0"/>
              <a:t>pointer; contains the symbol table's starting </a:t>
            </a:r>
            <a:r>
              <a:rPr lang="en-US" dirty="0" smtClean="0"/>
              <a:t>address</a:t>
            </a:r>
          </a:p>
          <a:p>
            <a:r>
              <a:rPr lang="en-US" dirty="0" smtClean="0"/>
              <a:t> 12-15               </a:t>
            </a:r>
            <a:r>
              <a:rPr lang="en-US" dirty="0"/>
              <a:t>Integer </a:t>
            </a:r>
            <a:r>
              <a:rPr lang="en-US" dirty="0" smtClean="0"/>
              <a:t>                                   Number </a:t>
            </a:r>
            <a:r>
              <a:rPr lang="en-US" dirty="0"/>
              <a:t>of entries in the symbol table </a:t>
            </a:r>
            <a:endParaRPr lang="en-US" dirty="0" smtClean="0"/>
          </a:p>
          <a:p>
            <a:r>
              <a:rPr lang="en-US" dirty="0" smtClean="0"/>
              <a:t>16-17           Unsigned short                       </a:t>
            </a:r>
            <a:r>
              <a:rPr lang="en-US" dirty="0"/>
              <a:t>Number of bytes in the optional header. This field is either 0 </a:t>
            </a:r>
            <a:r>
              <a:rPr lang="en-US" dirty="0" smtClean="0"/>
              <a:t> </a:t>
            </a:r>
          </a:p>
          <a:p>
            <a:r>
              <a:rPr lang="en-US" dirty="0" smtClean="0"/>
              <a:t>                                                                       or 28</a:t>
            </a:r>
            <a:r>
              <a:rPr lang="en-US" dirty="0"/>
              <a:t>; if it is 0, there is no optional file header</a:t>
            </a:r>
            <a:r>
              <a:rPr lang="en-US" dirty="0" smtClean="0"/>
              <a:t>.</a:t>
            </a:r>
          </a:p>
          <a:p>
            <a:r>
              <a:rPr lang="en-US" dirty="0" smtClean="0"/>
              <a:t>18-19  Unsigned short                                                        Flags</a:t>
            </a:r>
          </a:p>
          <a:p>
            <a:r>
              <a:rPr lang="en-US" dirty="0" smtClean="0"/>
              <a:t> </a:t>
            </a:r>
            <a:r>
              <a:rPr lang="en-US" dirty="0"/>
              <a:t>20-21 Unsigned short </a:t>
            </a:r>
            <a:r>
              <a:rPr lang="en-US" dirty="0" smtClean="0"/>
              <a:t>                                                 Target </a:t>
            </a:r>
            <a:r>
              <a:rPr lang="en-US" dirty="0"/>
              <a:t>ID; magic </a:t>
            </a:r>
            <a:r>
              <a:rPr lang="en-US" dirty="0" smtClean="0"/>
              <a:t>number.</a:t>
            </a:r>
            <a:endParaRPr lang="en-US" dirty="0"/>
          </a:p>
        </p:txBody>
      </p:sp>
    </p:spTree>
    <p:extLst>
      <p:ext uri="{BB962C8B-B14F-4D97-AF65-F5344CB8AC3E}">
        <p14:creationId xmlns:p14="http://schemas.microsoft.com/office/powerpoint/2010/main" val="79859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67" y="157779"/>
            <a:ext cx="8596668" cy="681317"/>
          </a:xfrm>
        </p:spPr>
        <p:txBody>
          <a:bodyPr/>
          <a:lstStyle/>
          <a:p>
            <a:r>
              <a:rPr lang="en-US" dirty="0" smtClean="0"/>
              <a:t>COFF</a:t>
            </a:r>
            <a:endParaRPr lang="en-US" dirty="0"/>
          </a:p>
        </p:txBody>
      </p:sp>
      <p:sp>
        <p:nvSpPr>
          <p:cNvPr id="3" name="Content Placeholder 2"/>
          <p:cNvSpPr>
            <a:spLocks noGrp="1"/>
          </p:cNvSpPr>
          <p:nvPr>
            <p:ph idx="1"/>
          </p:nvPr>
        </p:nvSpPr>
        <p:spPr>
          <a:xfrm>
            <a:off x="483696" y="839096"/>
            <a:ext cx="11231381" cy="5905949"/>
          </a:xfrm>
        </p:spPr>
        <p:txBody>
          <a:bodyPr>
            <a:normAutofit/>
          </a:bodyPr>
          <a:lstStyle/>
          <a:p>
            <a:pPr marL="0" indent="0">
              <a:buNone/>
            </a:pPr>
            <a:r>
              <a:rPr lang="en-US" b="1" dirty="0">
                <a:solidFill>
                  <a:srgbClr val="FF0000"/>
                </a:solidFill>
              </a:rPr>
              <a:t>Optional </a:t>
            </a:r>
            <a:r>
              <a:rPr lang="en-US" b="1" dirty="0" smtClean="0">
                <a:solidFill>
                  <a:srgbClr val="FF0000"/>
                </a:solidFill>
              </a:rPr>
              <a:t>Header:</a:t>
            </a:r>
          </a:p>
          <a:p>
            <a:r>
              <a:rPr lang="en-US" dirty="0" smtClean="0"/>
              <a:t>In </a:t>
            </a:r>
            <a:r>
              <a:rPr lang="en-US" dirty="0"/>
              <a:t>some variants of the COFF format, an optional header may be present, providing additional information about the file, such as the size of the image, base address, and other operating system-specific details</a:t>
            </a:r>
            <a:r>
              <a:rPr lang="en-US" dirty="0" smtClean="0"/>
              <a:t>.</a:t>
            </a:r>
          </a:p>
          <a:p>
            <a:pPr marL="0" indent="0">
              <a:buNone/>
            </a:pPr>
            <a:r>
              <a:rPr lang="en-US" b="1" dirty="0"/>
              <a:t>T</a:t>
            </a:r>
            <a:r>
              <a:rPr lang="en-US" b="1" dirty="0" smtClean="0"/>
              <a:t>able  </a:t>
            </a:r>
            <a:r>
              <a:rPr lang="en-US" b="1" dirty="0"/>
              <a:t>Optional File Header </a:t>
            </a:r>
            <a:r>
              <a:rPr lang="en-US" b="1" dirty="0" smtClean="0"/>
              <a:t>Contents</a:t>
            </a:r>
          </a:p>
          <a:p>
            <a:pPr marL="0" indent="0">
              <a:buNone/>
            </a:pPr>
            <a:r>
              <a:rPr lang="en-US" b="1" dirty="0" smtClean="0">
                <a:solidFill>
                  <a:srgbClr val="FF0000"/>
                </a:solidFill>
              </a:rPr>
              <a:t>Byte Number              Type                                                       Description </a:t>
            </a:r>
          </a:p>
          <a:p>
            <a:r>
              <a:rPr lang="en-US" dirty="0" smtClean="0"/>
              <a:t>0-1                        Short                                          </a:t>
            </a:r>
            <a:r>
              <a:rPr lang="en-US" dirty="0"/>
              <a:t>Optional file header magic number (0108h</a:t>
            </a:r>
            <a:r>
              <a:rPr lang="en-US" dirty="0" smtClean="0"/>
              <a:t>)</a:t>
            </a:r>
          </a:p>
          <a:p>
            <a:r>
              <a:rPr lang="en-US" dirty="0" smtClean="0"/>
              <a:t> </a:t>
            </a:r>
            <a:r>
              <a:rPr lang="en-US" dirty="0"/>
              <a:t>2-3 </a:t>
            </a:r>
            <a:r>
              <a:rPr lang="en-US" dirty="0" smtClean="0"/>
              <a:t>                      Short                                                           Version stamp</a:t>
            </a:r>
          </a:p>
          <a:p>
            <a:r>
              <a:rPr lang="en-US" dirty="0" smtClean="0"/>
              <a:t> 4-7                       Long                                                 Size </a:t>
            </a:r>
            <a:r>
              <a:rPr lang="en-US" dirty="0"/>
              <a:t>(in bytes) of executable </a:t>
            </a:r>
            <a:r>
              <a:rPr lang="en-US" dirty="0" smtClean="0"/>
              <a:t>code</a:t>
            </a:r>
          </a:p>
          <a:p>
            <a:r>
              <a:rPr lang="en-US" dirty="0" smtClean="0"/>
              <a:t> 8-11                     Long                                                     </a:t>
            </a:r>
            <a:r>
              <a:rPr lang="en-US" dirty="0"/>
              <a:t>Size (in bytes) of initialized data </a:t>
            </a:r>
            <a:endParaRPr lang="en-US" dirty="0" smtClean="0"/>
          </a:p>
          <a:p>
            <a:r>
              <a:rPr lang="en-US" dirty="0" smtClean="0"/>
              <a:t>12-15                    Long                                                        Size </a:t>
            </a:r>
            <a:r>
              <a:rPr lang="en-US" dirty="0"/>
              <a:t>(in bytes) of uninitialized data </a:t>
            </a:r>
            <a:endParaRPr lang="en-US" dirty="0" smtClean="0"/>
          </a:p>
          <a:p>
            <a:r>
              <a:rPr lang="en-US" dirty="0" smtClean="0"/>
              <a:t>16-19                    Long                                                                Entry point</a:t>
            </a:r>
          </a:p>
          <a:p>
            <a:r>
              <a:rPr lang="en-US" dirty="0" smtClean="0"/>
              <a:t> 20-23                  Long                                                          Beginning </a:t>
            </a:r>
            <a:r>
              <a:rPr lang="en-US" dirty="0"/>
              <a:t>address of executable </a:t>
            </a:r>
            <a:r>
              <a:rPr lang="en-US" dirty="0" smtClean="0"/>
              <a:t>code</a:t>
            </a:r>
          </a:p>
          <a:p>
            <a:r>
              <a:rPr lang="en-US" dirty="0" smtClean="0"/>
              <a:t>24-27                   Long                                                        Beginning </a:t>
            </a:r>
            <a:r>
              <a:rPr lang="en-US" dirty="0"/>
              <a:t>address of initialized data</a:t>
            </a:r>
          </a:p>
        </p:txBody>
      </p:sp>
    </p:spTree>
    <p:extLst>
      <p:ext uri="{BB962C8B-B14F-4D97-AF65-F5344CB8AC3E}">
        <p14:creationId xmlns:p14="http://schemas.microsoft.com/office/powerpoint/2010/main" val="257675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24" y="168536"/>
            <a:ext cx="8596668" cy="616772"/>
          </a:xfrm>
        </p:spPr>
        <p:txBody>
          <a:bodyPr>
            <a:normAutofit fontScale="90000"/>
          </a:bodyPr>
          <a:lstStyle/>
          <a:p>
            <a:r>
              <a:rPr lang="en-US" dirty="0" smtClean="0"/>
              <a:t>COFF</a:t>
            </a:r>
            <a:endParaRPr lang="en-US" dirty="0"/>
          </a:p>
        </p:txBody>
      </p:sp>
      <p:sp>
        <p:nvSpPr>
          <p:cNvPr id="3" name="Content Placeholder 2"/>
          <p:cNvSpPr>
            <a:spLocks noGrp="1"/>
          </p:cNvSpPr>
          <p:nvPr>
            <p:ph idx="1"/>
          </p:nvPr>
        </p:nvSpPr>
        <p:spPr>
          <a:xfrm>
            <a:off x="322331" y="785308"/>
            <a:ext cx="11758507" cy="5981252"/>
          </a:xfrm>
        </p:spPr>
        <p:txBody>
          <a:bodyPr>
            <a:noAutofit/>
          </a:bodyPr>
          <a:lstStyle/>
          <a:p>
            <a:pPr marL="0" indent="0">
              <a:buNone/>
            </a:pPr>
            <a:r>
              <a:rPr lang="en-US" sz="2400" b="1" dirty="0">
                <a:solidFill>
                  <a:srgbClr val="FF0000"/>
                </a:solidFill>
              </a:rPr>
              <a:t>Section </a:t>
            </a:r>
            <a:r>
              <a:rPr lang="en-US" sz="2400" b="1" dirty="0" smtClean="0">
                <a:solidFill>
                  <a:srgbClr val="FF0000"/>
                </a:solidFill>
              </a:rPr>
              <a:t>Headers:</a:t>
            </a:r>
          </a:p>
          <a:p>
            <a:r>
              <a:rPr lang="en-US" sz="2400" dirty="0" smtClean="0"/>
              <a:t>The </a:t>
            </a:r>
            <a:r>
              <a:rPr lang="en-US" sz="2400" dirty="0"/>
              <a:t>header is followed by a table of section headers. Each section header describes a specific section of the file, such as code, data, or debug information. Sections can include .text for code, .data for initialized data, .</a:t>
            </a:r>
            <a:r>
              <a:rPr lang="en-US" sz="2400" dirty="0" err="1"/>
              <a:t>bss</a:t>
            </a:r>
            <a:r>
              <a:rPr lang="en-US" sz="2400" dirty="0"/>
              <a:t> for uninitialized data, and others</a:t>
            </a:r>
            <a:r>
              <a:rPr lang="en-US" sz="2400" dirty="0" smtClean="0"/>
              <a:t>.</a:t>
            </a:r>
          </a:p>
          <a:p>
            <a:pPr marL="0" indent="0">
              <a:buNone/>
            </a:pPr>
            <a:r>
              <a:rPr lang="en-US" sz="2400" b="1" dirty="0">
                <a:solidFill>
                  <a:srgbClr val="FF0000"/>
                </a:solidFill>
              </a:rPr>
              <a:t>Relocation </a:t>
            </a:r>
            <a:r>
              <a:rPr lang="en-US" sz="2400" b="1" dirty="0" smtClean="0">
                <a:solidFill>
                  <a:srgbClr val="FF0000"/>
                </a:solidFill>
              </a:rPr>
              <a:t>Information:</a:t>
            </a:r>
          </a:p>
          <a:p>
            <a:r>
              <a:rPr lang="en-US" sz="2400" dirty="0" smtClean="0"/>
              <a:t>COFF </a:t>
            </a:r>
            <a:r>
              <a:rPr lang="en-US" sz="2400" dirty="0"/>
              <a:t>files may include relocation information that specifies how the addresses in the code and data sections should be adjusted during the linking process</a:t>
            </a:r>
            <a:r>
              <a:rPr lang="en-US" sz="2400" dirty="0" smtClean="0"/>
              <a:t>.</a:t>
            </a:r>
          </a:p>
          <a:p>
            <a:r>
              <a:rPr lang="en-US" sz="2400" dirty="0"/>
              <a:t>The assembler automatically generates relocation entries. </a:t>
            </a:r>
            <a:endParaRPr lang="en-US" sz="2400" dirty="0" smtClean="0"/>
          </a:p>
          <a:p>
            <a:r>
              <a:rPr lang="en-US" sz="2400" dirty="0" smtClean="0"/>
              <a:t>The </a:t>
            </a:r>
            <a:r>
              <a:rPr lang="en-US" sz="2400" dirty="0"/>
              <a:t>link step reads the relocation entries as it reads each input section and performs relocation</a:t>
            </a:r>
            <a:r>
              <a:rPr lang="en-US" sz="2400" dirty="0" smtClean="0"/>
              <a:t>.</a:t>
            </a:r>
          </a:p>
          <a:p>
            <a:r>
              <a:rPr lang="en-US" sz="2400" dirty="0" smtClean="0"/>
              <a:t> </a:t>
            </a:r>
            <a:r>
              <a:rPr lang="en-US" sz="2400" dirty="0"/>
              <a:t>The relocation entries determine how references within each </a:t>
            </a:r>
            <a:r>
              <a:rPr lang="en-US" sz="2400" dirty="0" smtClean="0"/>
              <a:t>input </a:t>
            </a:r>
            <a:r>
              <a:rPr lang="en-US" sz="2400" dirty="0"/>
              <a:t>section are </a:t>
            </a:r>
            <a:r>
              <a:rPr lang="en-US" sz="2400" dirty="0" smtClean="0"/>
              <a:t>treated.</a:t>
            </a:r>
            <a:endParaRPr lang="en-US" sz="2400" dirty="0"/>
          </a:p>
        </p:txBody>
      </p:sp>
    </p:spTree>
    <p:extLst>
      <p:ext uri="{BB962C8B-B14F-4D97-AF65-F5344CB8AC3E}">
        <p14:creationId xmlns:p14="http://schemas.microsoft.com/office/powerpoint/2010/main" val="356000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52" y="103991"/>
            <a:ext cx="8596668" cy="606014"/>
          </a:xfrm>
        </p:spPr>
        <p:txBody>
          <a:bodyPr>
            <a:normAutofit fontScale="90000"/>
          </a:bodyPr>
          <a:lstStyle/>
          <a:p>
            <a:r>
              <a:rPr lang="en-US" dirty="0" smtClean="0"/>
              <a:t>COFF</a:t>
            </a:r>
            <a:endParaRPr lang="en-US" dirty="0"/>
          </a:p>
        </p:txBody>
      </p:sp>
      <p:sp>
        <p:nvSpPr>
          <p:cNvPr id="3" name="Content Placeholder 2"/>
          <p:cNvSpPr>
            <a:spLocks noGrp="1"/>
          </p:cNvSpPr>
          <p:nvPr>
            <p:ph idx="1"/>
          </p:nvPr>
        </p:nvSpPr>
        <p:spPr>
          <a:xfrm>
            <a:off x="268544" y="858913"/>
            <a:ext cx="11747748" cy="5999087"/>
          </a:xfrm>
        </p:spPr>
        <p:txBody>
          <a:bodyPr/>
          <a:lstStyle/>
          <a:p>
            <a:pPr marL="0" indent="0">
              <a:buNone/>
            </a:pPr>
            <a:r>
              <a:rPr lang="en-US" sz="2400" b="1" dirty="0">
                <a:solidFill>
                  <a:srgbClr val="FF0000"/>
                </a:solidFill>
              </a:rPr>
              <a:t>Symbol </a:t>
            </a:r>
            <a:r>
              <a:rPr lang="en-US" sz="2400" b="1" dirty="0" smtClean="0">
                <a:solidFill>
                  <a:srgbClr val="FF0000"/>
                </a:solidFill>
              </a:rPr>
              <a:t>Table:</a:t>
            </a:r>
          </a:p>
          <a:p>
            <a:r>
              <a:rPr lang="en-US" sz="2400" dirty="0" smtClean="0"/>
              <a:t>COFF </a:t>
            </a:r>
            <a:r>
              <a:rPr lang="en-US" sz="2400" dirty="0"/>
              <a:t>files contain a symbol table that keeps track of the symbols used in the code. Symbols can include variables, functions, and labels. Each symbol entry in the table provides information about the symbol's name, type, location, and other </a:t>
            </a:r>
            <a:r>
              <a:rPr lang="en-US" sz="2400" dirty="0" smtClean="0"/>
              <a:t>attributes.</a:t>
            </a:r>
          </a:p>
          <a:p>
            <a:r>
              <a:rPr lang="en-US" sz="2400" dirty="0"/>
              <a:t>The entry for each symbol in the symbol table contains the symbol's</a:t>
            </a:r>
            <a:r>
              <a:rPr lang="en-US" sz="2400" dirty="0" smtClean="0"/>
              <a:t>:</a:t>
            </a:r>
          </a:p>
          <a:p>
            <a:pPr>
              <a:buFont typeface="Wingdings" panose="05000000000000000000" pitchFamily="2" charset="2"/>
              <a:buChar char="Ø"/>
            </a:pPr>
            <a:r>
              <a:rPr lang="en-US" sz="2400" dirty="0" smtClean="0"/>
              <a:t>Name </a:t>
            </a:r>
            <a:r>
              <a:rPr lang="en-US" sz="2400" dirty="0"/>
              <a:t>(or an offset into the string table) </a:t>
            </a:r>
          </a:p>
          <a:p>
            <a:pPr>
              <a:buFont typeface="Wingdings" panose="05000000000000000000" pitchFamily="2" charset="2"/>
              <a:buChar char="Ø"/>
            </a:pPr>
            <a:r>
              <a:rPr lang="en-US" sz="2400" dirty="0" smtClean="0"/>
              <a:t> Type</a:t>
            </a:r>
          </a:p>
          <a:p>
            <a:pPr>
              <a:buFont typeface="Wingdings" panose="05000000000000000000" pitchFamily="2" charset="2"/>
              <a:buChar char="Ø"/>
            </a:pPr>
            <a:r>
              <a:rPr lang="en-US" sz="2400" dirty="0" smtClean="0"/>
              <a:t> Value</a:t>
            </a:r>
          </a:p>
          <a:p>
            <a:pPr>
              <a:buFont typeface="Wingdings" panose="05000000000000000000" pitchFamily="2" charset="2"/>
              <a:buChar char="Ø"/>
            </a:pPr>
            <a:r>
              <a:rPr lang="en-US" sz="2400" dirty="0" smtClean="0"/>
              <a:t> </a:t>
            </a:r>
            <a:r>
              <a:rPr lang="en-US" sz="2400" dirty="0"/>
              <a:t>Section it was defined in </a:t>
            </a:r>
          </a:p>
          <a:p>
            <a:pPr>
              <a:buFont typeface="Wingdings" panose="05000000000000000000" pitchFamily="2" charset="2"/>
              <a:buChar char="Ø"/>
            </a:pPr>
            <a:r>
              <a:rPr lang="en-US" sz="2400" dirty="0" smtClean="0"/>
              <a:t> </a:t>
            </a:r>
            <a:r>
              <a:rPr lang="en-US" sz="2400" dirty="0"/>
              <a:t>Storage </a:t>
            </a:r>
            <a:r>
              <a:rPr lang="en-US" sz="2400" dirty="0" smtClean="0"/>
              <a:t>class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83374900"/>
              </p:ext>
            </p:extLst>
          </p:nvPr>
        </p:nvGraphicFramePr>
        <p:xfrm>
          <a:off x="8292948" y="3399416"/>
          <a:ext cx="3120913" cy="3108960"/>
        </p:xfrm>
        <a:graphic>
          <a:graphicData uri="http://schemas.openxmlformats.org/drawingml/2006/table">
            <a:tbl>
              <a:tblPr firstRow="1" bandRow="1">
                <a:tableStyleId>{5C22544A-7EE6-4342-B048-85BDC9FD1C3A}</a:tableStyleId>
              </a:tblPr>
              <a:tblGrid>
                <a:gridCol w="3120913">
                  <a:extLst>
                    <a:ext uri="{9D8B030D-6E8A-4147-A177-3AD203B41FA5}">
                      <a16:colId xmlns:a16="http://schemas.microsoft.com/office/drawing/2014/main" val="3523466045"/>
                    </a:ext>
                  </a:extLst>
                </a:gridCol>
              </a:tblGrid>
              <a:tr h="2538803">
                <a:tc>
                  <a:txBody>
                    <a:bodyPr/>
                    <a:lstStyle/>
                    <a:p>
                      <a:r>
                        <a:rPr lang="en-US" dirty="0" smtClean="0"/>
                        <a:t>    </a:t>
                      </a:r>
                      <a:r>
                        <a:rPr lang="en-US" dirty="0" smtClean="0">
                          <a:solidFill>
                            <a:srgbClr val="FF0000"/>
                          </a:solidFill>
                        </a:rPr>
                        <a:t>Static</a:t>
                      </a:r>
                      <a:r>
                        <a:rPr lang="en-US" baseline="0" dirty="0" smtClean="0">
                          <a:solidFill>
                            <a:srgbClr val="FF0000"/>
                          </a:solidFill>
                        </a:rPr>
                        <a:t> Variables</a:t>
                      </a:r>
                    </a:p>
                    <a:p>
                      <a:r>
                        <a:rPr lang="en-US" baseline="0" dirty="0" smtClean="0">
                          <a:solidFill>
                            <a:srgbClr val="FF0000"/>
                          </a:solidFill>
                        </a:rPr>
                        <a:t>----------------------------------</a:t>
                      </a:r>
                    </a:p>
                    <a:p>
                      <a:endParaRPr lang="en-US" baseline="0" dirty="0" smtClean="0">
                        <a:solidFill>
                          <a:srgbClr val="FF0000"/>
                        </a:solidFill>
                      </a:endParaRPr>
                    </a:p>
                    <a:p>
                      <a:r>
                        <a:rPr lang="en-US" baseline="0" dirty="0" smtClean="0">
                          <a:solidFill>
                            <a:srgbClr val="FF0000"/>
                          </a:solidFill>
                        </a:rPr>
                        <a:t>                .</a:t>
                      </a:r>
                    </a:p>
                    <a:p>
                      <a:r>
                        <a:rPr lang="en-US" baseline="0" dirty="0" smtClean="0">
                          <a:solidFill>
                            <a:srgbClr val="FF0000"/>
                          </a:solidFill>
                        </a:rPr>
                        <a:t>                .</a:t>
                      </a:r>
                    </a:p>
                    <a:p>
                      <a:r>
                        <a:rPr lang="en-US" baseline="0" dirty="0" smtClean="0">
                          <a:solidFill>
                            <a:srgbClr val="FF0000"/>
                          </a:solidFill>
                        </a:rPr>
                        <a:t>                .</a:t>
                      </a:r>
                    </a:p>
                    <a:p>
                      <a:r>
                        <a:rPr lang="en-US" baseline="0" dirty="0" smtClean="0">
                          <a:solidFill>
                            <a:srgbClr val="FF0000"/>
                          </a:solidFill>
                        </a:rPr>
                        <a:t>----------------------------------</a:t>
                      </a:r>
                    </a:p>
                    <a:p>
                      <a:endParaRPr lang="en-US" baseline="0" dirty="0" smtClean="0">
                        <a:solidFill>
                          <a:srgbClr val="FF0000"/>
                        </a:solidFill>
                      </a:endParaRPr>
                    </a:p>
                    <a:p>
                      <a:r>
                        <a:rPr lang="en-US" baseline="0" dirty="0" smtClean="0">
                          <a:solidFill>
                            <a:srgbClr val="FF0000"/>
                          </a:solidFill>
                        </a:rPr>
                        <a:t>Defined Global Symbols.</a:t>
                      </a:r>
                    </a:p>
                    <a:p>
                      <a:r>
                        <a:rPr lang="en-US" baseline="0" dirty="0" smtClean="0">
                          <a:solidFill>
                            <a:srgbClr val="FF0000"/>
                          </a:solidFill>
                        </a:rPr>
                        <a:t>----------------------------------</a:t>
                      </a:r>
                    </a:p>
                    <a:p>
                      <a:r>
                        <a:rPr lang="en-US" baseline="0" dirty="0" smtClean="0">
                          <a:solidFill>
                            <a:srgbClr val="FF0000"/>
                          </a:solidFill>
                        </a:rPr>
                        <a:t>Undefined Global Symbols</a:t>
                      </a:r>
                      <a:endParaRPr lang="en-US" dirty="0">
                        <a:solidFill>
                          <a:srgbClr val="FF0000"/>
                        </a:solidFill>
                      </a:endParaRPr>
                    </a:p>
                  </a:txBody>
                  <a:tcPr/>
                </a:tc>
                <a:extLst>
                  <a:ext uri="{0D108BD9-81ED-4DB2-BD59-A6C34878D82A}">
                    <a16:rowId xmlns:a16="http://schemas.microsoft.com/office/drawing/2014/main" val="1750542259"/>
                  </a:ext>
                </a:extLst>
              </a:tr>
            </a:tbl>
          </a:graphicData>
        </a:graphic>
      </p:graphicFrame>
    </p:spTree>
    <p:extLst>
      <p:ext uri="{BB962C8B-B14F-4D97-AF65-F5344CB8AC3E}">
        <p14:creationId xmlns:p14="http://schemas.microsoft.com/office/powerpoint/2010/main" val="39399890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127</TotalTime>
  <Words>724</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SYSTEM PROGRAMMING LECTURE</vt:lpstr>
      <vt:lpstr>COFF</vt:lpstr>
      <vt:lpstr>COFF</vt:lpstr>
      <vt:lpstr>COFF</vt:lpstr>
      <vt:lpstr>COFF</vt:lpstr>
      <vt:lpstr>COFF</vt:lpstr>
      <vt:lpstr>COFF</vt:lpstr>
      <vt:lpstr>COFF</vt:lpstr>
      <vt:lpstr>COFF</vt:lpstr>
      <vt:lpstr>COFF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 LECTURE</dc:title>
  <dc:creator>Izzyy</dc:creator>
  <cp:lastModifiedBy>Izzyy</cp:lastModifiedBy>
  <cp:revision>18</cp:revision>
  <dcterms:created xsi:type="dcterms:W3CDTF">2023-11-26T15:15:18Z</dcterms:created>
  <dcterms:modified xsi:type="dcterms:W3CDTF">2023-11-26T17:23:01Z</dcterms:modified>
</cp:coreProperties>
</file>