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430" y="1043492"/>
            <a:ext cx="9337637" cy="2323652"/>
          </a:xfrm>
        </p:spPr>
        <p:txBody>
          <a:bodyPr/>
          <a:lstStyle/>
          <a:p>
            <a:pPr algn="ctr"/>
            <a:r>
              <a:rPr lang="en-US" dirty="0" smtClean="0"/>
              <a:t>SYSTEM PROGRAMMING LECTURES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Lecturer </a:t>
            </a:r>
            <a:r>
              <a:rPr lang="en-US" dirty="0" err="1" smtClean="0">
                <a:solidFill>
                  <a:srgbClr val="7030A0"/>
                </a:solidFill>
              </a:rPr>
              <a:t>Izazullah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GPGC </a:t>
            </a:r>
            <a:r>
              <a:rPr lang="en-US" dirty="0" err="1" smtClean="0">
                <a:solidFill>
                  <a:srgbClr val="7030A0"/>
                </a:solidFill>
              </a:rPr>
              <a:t>Charsadda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0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2" y="200809"/>
            <a:ext cx="8596668" cy="799652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51" y="1000461"/>
            <a:ext cx="10790317" cy="556170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Hybrid Kernel:</a:t>
            </a:r>
          </a:p>
          <a:p>
            <a:r>
              <a:rPr lang="en-US" sz="2400" dirty="0" smtClean="0"/>
              <a:t>Hybrid </a:t>
            </a:r>
            <a:r>
              <a:rPr lang="en-US" sz="2400" dirty="0"/>
              <a:t>kernels are also known as modular </a:t>
            </a:r>
            <a:r>
              <a:rPr lang="en-US" sz="2400" dirty="0" smtClean="0"/>
              <a:t>kernels.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the combination of both Monolithic and Microkernels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takes advantage of the speed of monolithic kernels and the modularity of microkernels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They're an extension of the concept of a microkernel with additional code in kernel space and some monolithic kernel attributes to enhance the </a:t>
            </a:r>
            <a:r>
              <a:rPr lang="en-US" sz="2400" dirty="0" smtClean="0"/>
              <a:t>performance.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Example:</a:t>
            </a:r>
          </a:p>
          <a:p>
            <a:r>
              <a:rPr lang="en-US" sz="2400" dirty="0" smtClean="0"/>
              <a:t>XNU </a:t>
            </a:r>
            <a:r>
              <a:rPr lang="en-US" sz="2400" dirty="0"/>
              <a:t>(abbreviation for "X Is Not Unix") is a hybrid kernel that contributed to the development of </a:t>
            </a:r>
            <a:r>
              <a:rPr lang="en-US" sz="2400" dirty="0" err="1">
                <a:solidFill>
                  <a:srgbClr val="FF0000"/>
                </a:solidFill>
              </a:rPr>
              <a:t>MacOS</a:t>
            </a:r>
            <a:r>
              <a:rPr lang="en-US" sz="2400" dirty="0">
                <a:solidFill>
                  <a:srgbClr val="FF0000"/>
                </a:solidFill>
              </a:rPr>
              <a:t>, IOS, </a:t>
            </a:r>
            <a:r>
              <a:rPr lang="en-US" sz="2400" dirty="0" err="1">
                <a:solidFill>
                  <a:srgbClr val="FF0000"/>
                </a:solidFill>
              </a:rPr>
              <a:t>WatchOS</a:t>
            </a:r>
            <a:r>
              <a:rPr lang="en-US" sz="2400" dirty="0">
                <a:solidFill>
                  <a:srgbClr val="FF0000"/>
                </a:solidFill>
              </a:rPr>
              <a:t>, and </a:t>
            </a:r>
            <a:r>
              <a:rPr lang="en-US" sz="2400" dirty="0" err="1">
                <a:solidFill>
                  <a:srgbClr val="FF0000"/>
                </a:solidFill>
              </a:rPr>
              <a:t>tvOS</a:t>
            </a:r>
            <a:r>
              <a:rPr lang="en-US" sz="2400" dirty="0">
                <a:solidFill>
                  <a:srgbClr val="FF0000"/>
                </a:solidFill>
              </a:rPr>
              <a:t> operating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37" y="179294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816" y="935915"/>
            <a:ext cx="10499861" cy="559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Advantages of Hybrid Kernel: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There is no requirement for a reboot for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Third-party technology can be integrated rapidly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Disadvantages of Hybrid Kernel: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There is a possibility of more bugs with more interfaces to pass through.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It can be a confusing task to maintain the modules for some administrators, especially when dealing with issues such as symbol differences.</a:t>
            </a:r>
          </a:p>
        </p:txBody>
      </p:sp>
    </p:spTree>
    <p:extLst>
      <p:ext uri="{BB962C8B-B14F-4D97-AF65-F5344CB8AC3E}">
        <p14:creationId xmlns:p14="http://schemas.microsoft.com/office/powerpoint/2010/main" val="405584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24" y="147021"/>
            <a:ext cx="8596668" cy="724348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38" y="1138612"/>
            <a:ext cx="10370770" cy="531597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Nano Kernel:</a:t>
            </a:r>
          </a:p>
          <a:p>
            <a:r>
              <a:rPr lang="en-US" sz="2400" dirty="0"/>
              <a:t>As the name suggests, in Nano kernel, the complete code of the kernel is very small.</a:t>
            </a:r>
          </a:p>
          <a:p>
            <a:r>
              <a:rPr lang="en-US" sz="2400" dirty="0"/>
              <a:t> which means the code executing in the privileged mode of the hardware is very small.</a:t>
            </a:r>
          </a:p>
          <a:p>
            <a:r>
              <a:rPr lang="en-US" sz="2400" dirty="0"/>
              <a:t> Here the term Nano defines a kernel that supports a nanosecond clock resolution.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Example of the Nano Kernel is </a:t>
            </a:r>
            <a:r>
              <a:rPr lang="en-US" sz="2400" dirty="0" err="1">
                <a:solidFill>
                  <a:srgbClr val="FF0000"/>
                </a:solidFill>
              </a:rPr>
              <a:t>KeyKOS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02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" y="147021"/>
            <a:ext cx="8596668" cy="756621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7" y="1213916"/>
            <a:ext cx="10930168" cy="518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Advantages of Nano Kernel: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source code is very small and binaries likewise.</a:t>
            </a:r>
          </a:p>
          <a:p>
            <a:r>
              <a:rPr lang="en-US" sz="2400" dirty="0"/>
              <a:t>Very efficient in terms of performance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Disadvantages of Nano Kernel: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Does not include a lot of features directly incorporated.</a:t>
            </a:r>
          </a:p>
          <a:p>
            <a:r>
              <a:rPr lang="en-US" sz="2400" dirty="0"/>
              <a:t>It is less in use because of it's being similar to microkernels.</a:t>
            </a:r>
          </a:p>
        </p:txBody>
      </p:sp>
    </p:spTree>
    <p:extLst>
      <p:ext uri="{BB962C8B-B14F-4D97-AF65-F5344CB8AC3E}">
        <p14:creationId xmlns:p14="http://schemas.microsoft.com/office/powerpoint/2010/main" val="361161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222325"/>
            <a:ext cx="8596668" cy="681317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01" y="1127855"/>
            <a:ext cx="10424558" cy="540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Exokernel:</a:t>
            </a:r>
          </a:p>
          <a:p>
            <a:r>
              <a:rPr lang="en-US" sz="2400" dirty="0"/>
              <a:t>Exokernel is an Operating System kernel developed by the group of </a:t>
            </a:r>
            <a:r>
              <a:rPr lang="en-US" sz="2400" dirty="0" smtClean="0"/>
              <a:t>MIT.</a:t>
            </a:r>
          </a:p>
          <a:p>
            <a:r>
              <a:rPr lang="en-US" sz="2400" dirty="0"/>
              <a:t>An </a:t>
            </a:r>
            <a:r>
              <a:rPr lang="en-US" sz="2400" dirty="0" smtClean="0"/>
              <a:t>Exokernel </a:t>
            </a:r>
            <a:r>
              <a:rPr lang="en-US" sz="2400" dirty="0"/>
              <a:t>operating system aims to provide application-level management of hardware resources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gives the power to application developers to declare their levels of abstractions and manage the hardware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sz="2400" dirty="0"/>
              <a:t>Some researchers believe that virtual machines are </a:t>
            </a:r>
            <a:r>
              <a:rPr lang="en-US" sz="2400" dirty="0" smtClean="0"/>
              <a:t>Exokernel, </a:t>
            </a:r>
            <a:r>
              <a:rPr lang="en-US" sz="2400" dirty="0"/>
              <a:t>and that the success of virtual machines therefore demonstrates the success of the E</a:t>
            </a:r>
            <a:r>
              <a:rPr lang="en-US" sz="2400" dirty="0" smtClean="0"/>
              <a:t>xokernel </a:t>
            </a:r>
            <a:r>
              <a:rPr lang="en-US" sz="2400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14720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125506"/>
            <a:ext cx="8596668" cy="853440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42" y="978945"/>
            <a:ext cx="11381989" cy="563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Advantages of Exokernel:</a:t>
            </a:r>
          </a:p>
          <a:p>
            <a:r>
              <a:rPr lang="en-US" sz="2400" dirty="0" smtClean="0"/>
              <a:t>Better </a:t>
            </a:r>
            <a:r>
              <a:rPr lang="en-US" sz="2400" dirty="0"/>
              <a:t>Support for Application Control.</a:t>
            </a:r>
          </a:p>
          <a:p>
            <a:r>
              <a:rPr lang="en-US" sz="2400" dirty="0"/>
              <a:t>Separates Security from Management.</a:t>
            </a:r>
          </a:p>
          <a:p>
            <a:r>
              <a:rPr lang="en-US" sz="2400" dirty="0"/>
              <a:t>Abstractions are moved securely to an untrusted "Library Operating System".</a:t>
            </a:r>
          </a:p>
          <a:p>
            <a:r>
              <a:rPr lang="en-US" sz="2400" dirty="0"/>
              <a:t>Provides a low-level interface.</a:t>
            </a:r>
          </a:p>
          <a:p>
            <a:r>
              <a:rPr lang="en-US" sz="2400" dirty="0"/>
              <a:t>Library operating systems offer Portability and Compatibility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Disadvantages of Exokernel: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it comes to application/OS development, each developer will develop them the way they see fit. Due to this reason, the level of consistency will be a bit reduced.</a:t>
            </a:r>
          </a:p>
          <a:p>
            <a:r>
              <a:rPr lang="en-US" sz="2400" dirty="0"/>
              <a:t>Design of the interface in an </a:t>
            </a:r>
            <a:r>
              <a:rPr lang="en-US" sz="2400" dirty="0" smtClean="0"/>
              <a:t>Exokernel </a:t>
            </a:r>
            <a:r>
              <a:rPr lang="en-US" sz="2400" dirty="0"/>
              <a:t>is complicated.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6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01" y="1493615"/>
            <a:ext cx="10274463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</a:t>
            </a:r>
            <a:r>
              <a:rPr lang="en-US" sz="4800" b="1" dirty="0" smtClean="0">
                <a:solidFill>
                  <a:srgbClr val="7030A0"/>
                </a:solidFill>
              </a:rPr>
              <a:t>THANK YOU </a:t>
            </a:r>
            <a:endParaRPr 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" y="168537"/>
            <a:ext cx="8596668" cy="1025562"/>
          </a:xfrm>
        </p:spPr>
        <p:txBody>
          <a:bodyPr>
            <a:normAutofit/>
          </a:bodyPr>
          <a:lstStyle/>
          <a:p>
            <a:r>
              <a:rPr lang="en-US" dirty="0" smtClean="0"/>
              <a:t>Kernel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28" y="1536646"/>
            <a:ext cx="9725311" cy="43477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Kernel ?</a:t>
            </a:r>
          </a:p>
          <a:p>
            <a:r>
              <a:rPr lang="en-US" sz="3200" dirty="0" smtClean="0"/>
              <a:t>Function of Kernel </a:t>
            </a:r>
          </a:p>
          <a:p>
            <a:r>
              <a:rPr lang="en-US" sz="3200" dirty="0" smtClean="0"/>
              <a:t>Types of Kernel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05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05" y="1439826"/>
            <a:ext cx="11306684" cy="4864155"/>
          </a:xfrm>
        </p:spPr>
        <p:txBody>
          <a:bodyPr>
            <a:normAutofit/>
          </a:bodyPr>
          <a:lstStyle/>
          <a:p>
            <a:r>
              <a:rPr lang="en-US" sz="2400" dirty="0"/>
              <a:t>Kernel is the important part of an Operating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kernel is the first program that is loaded after the boot loader whenever we start a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Kernel is present in the memory until the Operating System is shut-down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Kernel provides an interface between the user and the hardware components of the system. </a:t>
            </a:r>
            <a:endParaRPr lang="en-US" sz="2400" dirty="0" smtClean="0"/>
          </a:p>
          <a:p>
            <a:r>
              <a:rPr lang="en-US" sz="2400" dirty="0"/>
              <a:t>The Kernel remains in the memory until the OS shuts down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acts as a bridge between applications and data processing done at the hardware level. It is the central component of an </a:t>
            </a:r>
            <a:r>
              <a:rPr lang="en-US" sz="2400" dirty="0" smtClean="0"/>
              <a:t>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55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13" y="43723"/>
            <a:ext cx="8596668" cy="687797"/>
          </a:xfrm>
        </p:spPr>
        <p:txBody>
          <a:bodyPr/>
          <a:lstStyle/>
          <a:p>
            <a:r>
              <a:rPr lang="en-US" dirty="0" smtClean="0"/>
              <a:t>Function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13" y="731519"/>
            <a:ext cx="10521377" cy="6002767"/>
          </a:xfrm>
        </p:spPr>
        <p:txBody>
          <a:bodyPr>
            <a:noAutofit/>
          </a:bodyPr>
          <a:lstStyle/>
          <a:p>
            <a:r>
              <a:rPr lang="en-US" sz="2400" dirty="0"/>
              <a:t>The functions of the kernel are as </a:t>
            </a:r>
            <a:r>
              <a:rPr lang="en-US" sz="2400" dirty="0" smtClean="0"/>
              <a:t>follows:</a:t>
            </a:r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Process </a:t>
            </a:r>
            <a:r>
              <a:rPr lang="en-US" sz="2400" dirty="0"/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Access </a:t>
            </a:r>
            <a:r>
              <a:rPr lang="en-US" sz="2400" dirty="0"/>
              <a:t>computer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Device </a:t>
            </a:r>
            <a:r>
              <a:rPr lang="en-US" sz="2400" dirty="0"/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Memory </a:t>
            </a:r>
            <a:r>
              <a:rPr lang="en-US" sz="2400" dirty="0"/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Interrupt </a:t>
            </a:r>
            <a:r>
              <a:rPr lang="en-US" sz="2400" dirty="0"/>
              <a:t>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I/O </a:t>
            </a:r>
            <a:r>
              <a:rPr lang="en-US" sz="2400" dirty="0"/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File </a:t>
            </a:r>
            <a:r>
              <a:rPr lang="en-US" sz="2400" dirty="0"/>
              <a:t>system...etc.</a:t>
            </a:r>
          </a:p>
        </p:txBody>
      </p:sp>
    </p:spTree>
    <p:extLst>
      <p:ext uri="{BB962C8B-B14F-4D97-AF65-F5344CB8AC3E}">
        <p14:creationId xmlns:p14="http://schemas.microsoft.com/office/powerpoint/2010/main" val="32455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71" y="125506"/>
            <a:ext cx="8596668" cy="961016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0" y="1086522"/>
            <a:ext cx="10628954" cy="5604734"/>
          </a:xfrm>
        </p:spPr>
        <p:txBody>
          <a:bodyPr/>
          <a:lstStyle/>
          <a:p>
            <a:r>
              <a:rPr lang="en-US" dirty="0"/>
              <a:t>There are mainly five types of Kernel, which are given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23" y="2507372"/>
            <a:ext cx="9799208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24" y="147021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80" y="1138612"/>
            <a:ext cx="10381527" cy="555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Monolithic Kernels: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In monolithic Kernels both user services and the kernel services are implemented in the same memory space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By doing this, the size of the Kernel is increased and at the same time it increases the size of the Operating System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As there is no separate User Space and Kernel Space, so the execution of the process will be faster in Monolithic Kernels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Example: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Examples of Monolithic Kernels are Unix, Linux, Open </a:t>
            </a:r>
            <a:r>
              <a:rPr lang="en-US" sz="2400" b="1" dirty="0" smtClean="0">
                <a:solidFill>
                  <a:srgbClr val="FF0000"/>
                </a:solidFill>
              </a:rPr>
              <a:t>VMS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98" y="190052"/>
            <a:ext cx="8596668" cy="767379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97" y="1256947"/>
            <a:ext cx="11747749" cy="5337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Advantages of Monolithic :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The advantages of monolithic kernels are as follows </a:t>
            </a:r>
            <a:r>
              <a:rPr lang="en-US" sz="2400" dirty="0" smtClean="0"/>
              <a:t>−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provides CPU scheduling, memory scheduling, file management through System </a:t>
            </a:r>
            <a:r>
              <a:rPr lang="en-US" sz="2400" dirty="0" smtClean="0"/>
              <a:t>calls.</a:t>
            </a:r>
          </a:p>
          <a:p>
            <a:r>
              <a:rPr lang="en-US" sz="2400" dirty="0" smtClean="0"/>
              <a:t>Execution </a:t>
            </a:r>
            <a:r>
              <a:rPr lang="en-US" sz="2400" dirty="0"/>
              <a:t>of the process is fast as there is no separate </a:t>
            </a:r>
            <a:r>
              <a:rPr lang="en-US" sz="2400" dirty="0" smtClean="0"/>
              <a:t>space.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Disadvantages of Monolithic: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The disadvantages of monolithic kernels are as follows </a:t>
            </a:r>
            <a:r>
              <a:rPr lang="en-US" sz="2400" dirty="0" smtClean="0"/>
              <a:t>−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service fails, then the system failure happens.</a:t>
            </a:r>
          </a:p>
          <a:p>
            <a:r>
              <a:rPr lang="en-US" sz="2400" dirty="0"/>
              <a:t>If you try to add new services then the entire Operating System needs to be modified.</a:t>
            </a:r>
          </a:p>
        </p:txBody>
      </p:sp>
    </p:spTree>
    <p:extLst>
      <p:ext uri="{BB962C8B-B14F-4D97-AF65-F5344CB8AC3E}">
        <p14:creationId xmlns:p14="http://schemas.microsoft.com/office/powerpoint/2010/main" val="213053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" y="136264"/>
            <a:ext cx="8596668" cy="702833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32" y="1074067"/>
            <a:ext cx="11005470" cy="564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Microkernel:</a:t>
            </a:r>
          </a:p>
          <a:p>
            <a:r>
              <a:rPr lang="en-US" sz="2400" dirty="0"/>
              <a:t>A microkernel is also referred to as </a:t>
            </a:r>
            <a:r>
              <a:rPr lang="en-US" sz="2400" dirty="0" err="1"/>
              <a:t>μK</a:t>
            </a:r>
            <a:r>
              <a:rPr lang="en-US" sz="2400" dirty="0"/>
              <a:t>.</a:t>
            </a:r>
          </a:p>
          <a:p>
            <a:r>
              <a:rPr lang="en-US" sz="2400" dirty="0"/>
              <a:t> and it is different from a traditional kernel or Monolithic Kernel. </a:t>
            </a:r>
          </a:p>
          <a:p>
            <a:r>
              <a:rPr lang="en-US" sz="2400" dirty="0"/>
              <a:t>In this, user services and kernel services are implemented into two different address spaces: user space and kernel space.</a:t>
            </a:r>
          </a:p>
          <a:p>
            <a:r>
              <a:rPr lang="en-US" sz="2400" dirty="0"/>
              <a:t> Since it uses different spaces for both the services, so, the size of the microkernel is decreased, and which also reduces the size of the OS.</a:t>
            </a:r>
          </a:p>
          <a:p>
            <a:r>
              <a:rPr lang="en-US" sz="2400" dirty="0"/>
              <a:t>These kernels use a message passing system for handling the request from one server to another server.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Examples of Microkernel are L4, </a:t>
            </a:r>
            <a:r>
              <a:rPr lang="en-US" sz="2400" dirty="0" err="1">
                <a:solidFill>
                  <a:srgbClr val="FF0000"/>
                </a:solidFill>
              </a:rPr>
              <a:t>AmigaOS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3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7" y="168537"/>
            <a:ext cx="8596668" cy="595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7" y="1117097"/>
            <a:ext cx="10489103" cy="56064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Advantages of Microkernel: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 smtClean="0"/>
              <a:t>Microkernels </a:t>
            </a:r>
            <a:r>
              <a:rPr lang="en-US" sz="2400" dirty="0"/>
              <a:t>can be managed easily.</a:t>
            </a:r>
          </a:p>
          <a:p>
            <a:r>
              <a:rPr lang="en-US" sz="2400" dirty="0"/>
              <a:t>A new service can be easily added without modifying the whole OS.</a:t>
            </a:r>
          </a:p>
          <a:p>
            <a:r>
              <a:rPr lang="en-US" sz="2400" dirty="0"/>
              <a:t>In a microkernel, if a kernel process crashes, it is still possible to prevent the whole system from crashing.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Disadvantages of Microkernel: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more requirement of software for interfacing, which reduces the system performance.</a:t>
            </a:r>
          </a:p>
          <a:p>
            <a:r>
              <a:rPr lang="en-US" sz="2400" dirty="0"/>
              <a:t>Process management is very complicated.</a:t>
            </a:r>
          </a:p>
          <a:p>
            <a:r>
              <a:rPr lang="en-US" sz="2400" dirty="0"/>
              <a:t>The messaging bugs are difficult to fix.</a:t>
            </a:r>
          </a:p>
        </p:txBody>
      </p:sp>
    </p:spTree>
    <p:extLst>
      <p:ext uri="{BB962C8B-B14F-4D97-AF65-F5344CB8AC3E}">
        <p14:creationId xmlns:p14="http://schemas.microsoft.com/office/powerpoint/2010/main" val="2031643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981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SYSTEM PROGRAMMING LECTURES</vt:lpstr>
      <vt:lpstr>Kernel </vt:lpstr>
      <vt:lpstr>What is Kernel?</vt:lpstr>
      <vt:lpstr>Function of Kernel</vt:lpstr>
      <vt:lpstr>Types of Kernel</vt:lpstr>
      <vt:lpstr>Types of Kernel</vt:lpstr>
      <vt:lpstr>Types of Kernel</vt:lpstr>
      <vt:lpstr>Types of Kernel</vt:lpstr>
      <vt:lpstr>Types of Kernel</vt:lpstr>
      <vt:lpstr>Types of Kernel</vt:lpstr>
      <vt:lpstr>Types of Kernel</vt:lpstr>
      <vt:lpstr>Types of Kernel</vt:lpstr>
      <vt:lpstr>Types of Kernel</vt:lpstr>
      <vt:lpstr>Types of Kernel</vt:lpstr>
      <vt:lpstr>Types of Kernel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LECTURES</dc:title>
  <dc:creator>Izzyy</dc:creator>
  <cp:lastModifiedBy>Izzyy</cp:lastModifiedBy>
  <cp:revision>20</cp:revision>
  <dcterms:created xsi:type="dcterms:W3CDTF">2023-09-10T06:55:13Z</dcterms:created>
  <dcterms:modified xsi:type="dcterms:W3CDTF">2023-09-10T17:33:01Z</dcterms:modified>
</cp:coreProperties>
</file>