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763" y="1264224"/>
            <a:ext cx="7766936" cy="1646302"/>
          </a:xfrm>
        </p:spPr>
        <p:txBody>
          <a:bodyPr/>
          <a:lstStyle/>
          <a:p>
            <a:pPr algn="ctr"/>
            <a:r>
              <a:rPr lang="en-US" b="1" dirty="0" smtClean="0"/>
              <a:t>SYSTEM PROGRAMMING</a:t>
            </a:r>
            <a:br>
              <a:rPr lang="en-US" b="1" dirty="0" smtClean="0"/>
            </a:br>
            <a:r>
              <a:rPr lang="en-US" b="1" dirty="0" smtClean="0"/>
              <a:t>LECTURE</a:t>
            </a:r>
            <a:endParaRPr lang="en-US" b="1" dirty="0"/>
          </a:p>
        </p:txBody>
      </p:sp>
      <p:sp>
        <p:nvSpPr>
          <p:cNvPr id="3" name="Subtitle 2"/>
          <p:cNvSpPr>
            <a:spLocks noGrp="1"/>
          </p:cNvSpPr>
          <p:nvPr>
            <p:ph type="subTitle" idx="1"/>
          </p:nvPr>
        </p:nvSpPr>
        <p:spPr>
          <a:xfrm>
            <a:off x="1646917" y="3405374"/>
            <a:ext cx="7766936" cy="1096899"/>
          </a:xfrm>
        </p:spPr>
        <p:txBody>
          <a:bodyPr/>
          <a:lstStyle/>
          <a:p>
            <a:pPr algn="ctr"/>
            <a:r>
              <a:rPr lang="en-US" b="1" dirty="0" smtClean="0">
                <a:solidFill>
                  <a:srgbClr val="7030A0"/>
                </a:solidFill>
              </a:rPr>
              <a:t>Lecturer </a:t>
            </a:r>
            <a:r>
              <a:rPr lang="en-US" b="1" dirty="0" err="1" smtClean="0">
                <a:solidFill>
                  <a:srgbClr val="7030A0"/>
                </a:solidFill>
              </a:rPr>
              <a:t>Izazullah</a:t>
            </a:r>
            <a:endParaRPr lang="en-US" b="1" dirty="0" smtClean="0">
              <a:solidFill>
                <a:srgbClr val="7030A0"/>
              </a:solidFill>
            </a:endParaRPr>
          </a:p>
          <a:p>
            <a:pPr algn="ctr"/>
            <a:r>
              <a:rPr lang="en-US" b="1" dirty="0" smtClean="0">
                <a:solidFill>
                  <a:srgbClr val="7030A0"/>
                </a:solidFill>
              </a:rPr>
              <a:t>GPGC </a:t>
            </a:r>
            <a:r>
              <a:rPr lang="en-US" b="1" dirty="0" err="1" smtClean="0">
                <a:solidFill>
                  <a:srgbClr val="7030A0"/>
                </a:solidFill>
              </a:rPr>
              <a:t>Charsadda</a:t>
            </a:r>
            <a:endParaRPr lang="en-US" b="1" dirty="0">
              <a:solidFill>
                <a:srgbClr val="7030A0"/>
              </a:solidFill>
            </a:endParaRPr>
          </a:p>
        </p:txBody>
      </p:sp>
    </p:spTree>
    <p:extLst>
      <p:ext uri="{BB962C8B-B14F-4D97-AF65-F5344CB8AC3E}">
        <p14:creationId xmlns:p14="http://schemas.microsoft.com/office/powerpoint/2010/main" val="1652571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513" y="190051"/>
            <a:ext cx="8596668" cy="713591"/>
          </a:xfrm>
        </p:spPr>
        <p:txBody>
          <a:bodyPr/>
          <a:lstStyle/>
          <a:p>
            <a:r>
              <a:rPr lang="en-US" dirty="0" smtClean="0"/>
              <a:t>Linear Executable (LX)</a:t>
            </a:r>
            <a:endParaRPr lang="en-US" dirty="0"/>
          </a:p>
        </p:txBody>
      </p:sp>
      <p:sp>
        <p:nvSpPr>
          <p:cNvPr id="3" name="Content Placeholder 2"/>
          <p:cNvSpPr>
            <a:spLocks noGrp="1"/>
          </p:cNvSpPr>
          <p:nvPr>
            <p:ph idx="1"/>
          </p:nvPr>
        </p:nvSpPr>
        <p:spPr>
          <a:xfrm>
            <a:off x="322332" y="998763"/>
            <a:ext cx="11564868" cy="5584917"/>
          </a:xfrm>
        </p:spPr>
        <p:txBody>
          <a:bodyPr>
            <a:normAutofit/>
          </a:bodyPr>
          <a:lstStyle/>
          <a:p>
            <a:pPr marL="0" indent="0">
              <a:buNone/>
            </a:pPr>
            <a:r>
              <a:rPr lang="en-US" sz="2400" b="1" dirty="0">
                <a:solidFill>
                  <a:srgbClr val="FF0000"/>
                </a:solidFill>
              </a:rPr>
              <a:t>Linear Executable Module Format</a:t>
            </a:r>
            <a:r>
              <a:rPr lang="en-US" sz="2400" b="1" dirty="0" smtClean="0">
                <a:solidFill>
                  <a:srgbClr val="FF0000"/>
                </a:solidFill>
              </a:rPr>
              <a:t>:</a:t>
            </a:r>
          </a:p>
          <a:p>
            <a:pPr marL="0" indent="0">
              <a:buNone/>
            </a:pPr>
            <a:endParaRPr lang="en-US" sz="2400" b="1" dirty="0" smtClean="0">
              <a:solidFill>
                <a:srgbClr val="FF0000"/>
              </a:solidFill>
            </a:endParaRPr>
          </a:p>
          <a:p>
            <a:pPr marL="0" indent="0">
              <a:buNone/>
            </a:pPr>
            <a:r>
              <a:rPr lang="en-US" sz="2400" b="1" dirty="0" smtClean="0">
                <a:solidFill>
                  <a:schemeClr val="tx1"/>
                </a:solidFill>
              </a:rPr>
              <a:t>Key points of Fixup Table:</a:t>
            </a:r>
          </a:p>
          <a:p>
            <a:pPr marL="0" indent="0">
              <a:buNone/>
            </a:pPr>
            <a:endParaRPr lang="en-US" sz="2400" b="1" dirty="0" smtClean="0">
              <a:solidFill>
                <a:schemeClr val="tx1"/>
              </a:solidFill>
            </a:endParaRPr>
          </a:p>
          <a:p>
            <a:pPr>
              <a:buFont typeface="Wingdings" panose="05000000000000000000" pitchFamily="2" charset="2"/>
              <a:buChar char="v"/>
            </a:pPr>
            <a:r>
              <a:rPr lang="en-US" sz="2400" b="1" dirty="0" smtClean="0">
                <a:solidFill>
                  <a:srgbClr val="002060"/>
                </a:solidFill>
              </a:rPr>
              <a:t>Purpose</a:t>
            </a:r>
          </a:p>
          <a:p>
            <a:pPr>
              <a:buFont typeface="Wingdings" panose="05000000000000000000" pitchFamily="2" charset="2"/>
              <a:buChar char="v"/>
            </a:pPr>
            <a:r>
              <a:rPr lang="en-US" sz="2400" b="1" dirty="0" smtClean="0">
                <a:solidFill>
                  <a:srgbClr val="002060"/>
                </a:solidFill>
              </a:rPr>
              <a:t>Types of fixup</a:t>
            </a:r>
          </a:p>
          <a:p>
            <a:pPr>
              <a:buFont typeface="Wingdings" panose="05000000000000000000" pitchFamily="2" charset="2"/>
              <a:buChar char="v"/>
            </a:pPr>
            <a:r>
              <a:rPr lang="en-US" sz="2400" b="1" dirty="0" smtClean="0">
                <a:solidFill>
                  <a:srgbClr val="002060"/>
                </a:solidFill>
              </a:rPr>
              <a:t>Location information </a:t>
            </a:r>
          </a:p>
          <a:p>
            <a:pPr>
              <a:buFont typeface="Wingdings" panose="05000000000000000000" pitchFamily="2" charset="2"/>
              <a:buChar char="v"/>
            </a:pPr>
            <a:r>
              <a:rPr lang="en-US" sz="2400" b="1" dirty="0" smtClean="0">
                <a:solidFill>
                  <a:srgbClr val="002060"/>
                </a:solidFill>
              </a:rPr>
              <a:t>Loader Responsibility</a:t>
            </a:r>
          </a:p>
          <a:p>
            <a:pPr>
              <a:buFont typeface="Wingdings" panose="05000000000000000000" pitchFamily="2" charset="2"/>
              <a:buChar char="v"/>
            </a:pPr>
            <a:r>
              <a:rPr lang="en-US" sz="2400" b="1" dirty="0" smtClean="0">
                <a:solidFill>
                  <a:srgbClr val="002060"/>
                </a:solidFill>
              </a:rPr>
              <a:t>Dynamic link Libraries</a:t>
            </a:r>
            <a:endParaRPr lang="en-US" sz="2400" b="1" dirty="0">
              <a:solidFill>
                <a:srgbClr val="002060"/>
              </a:solidFill>
            </a:endParaRPr>
          </a:p>
        </p:txBody>
      </p:sp>
    </p:spTree>
    <p:extLst>
      <p:ext uri="{BB962C8B-B14F-4D97-AF65-F5344CB8AC3E}">
        <p14:creationId xmlns:p14="http://schemas.microsoft.com/office/powerpoint/2010/main" val="3263246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52" y="157779"/>
            <a:ext cx="8596668" cy="584499"/>
          </a:xfrm>
        </p:spPr>
        <p:txBody>
          <a:bodyPr>
            <a:normAutofit fontScale="90000"/>
          </a:bodyPr>
          <a:lstStyle/>
          <a:p>
            <a:r>
              <a:rPr lang="en-US" dirty="0" smtClean="0"/>
              <a:t>Linear Executable (LX)</a:t>
            </a:r>
            <a:endParaRPr lang="en-US" dirty="0"/>
          </a:p>
        </p:txBody>
      </p:sp>
      <p:sp>
        <p:nvSpPr>
          <p:cNvPr id="3" name="Content Placeholder 2"/>
          <p:cNvSpPr>
            <a:spLocks noGrp="1"/>
          </p:cNvSpPr>
          <p:nvPr>
            <p:ph idx="1"/>
          </p:nvPr>
        </p:nvSpPr>
        <p:spPr>
          <a:xfrm>
            <a:off x="139452" y="837399"/>
            <a:ext cx="11758506" cy="5789312"/>
          </a:xfrm>
        </p:spPr>
        <p:txBody>
          <a:bodyPr>
            <a:normAutofit/>
          </a:bodyPr>
          <a:lstStyle/>
          <a:p>
            <a:pPr marL="0" indent="0">
              <a:buNone/>
            </a:pPr>
            <a:r>
              <a:rPr lang="en-US" sz="2400" b="1" dirty="0">
                <a:solidFill>
                  <a:srgbClr val="FF0000"/>
                </a:solidFill>
              </a:rPr>
              <a:t>Linear Executable Module Format:</a:t>
            </a:r>
          </a:p>
          <a:p>
            <a:pPr marL="0" indent="0">
              <a:buNone/>
            </a:pPr>
            <a:r>
              <a:rPr lang="en-US" sz="2400" b="1" dirty="0" smtClean="0">
                <a:solidFill>
                  <a:srgbClr val="FF0000"/>
                </a:solidFill>
              </a:rPr>
              <a:t>(6) Import and Export Table:</a:t>
            </a:r>
          </a:p>
          <a:p>
            <a:r>
              <a:rPr lang="en-US" sz="2400" dirty="0"/>
              <a:t> </a:t>
            </a:r>
            <a:r>
              <a:rPr lang="en-US" sz="2400" dirty="0" smtClean="0"/>
              <a:t>The </a:t>
            </a:r>
            <a:r>
              <a:rPr lang="en-US" sz="2400" dirty="0"/>
              <a:t>Import and Export tables play crucial roles in managing the interaction between executable files, especially in the context of dynamic </a:t>
            </a:r>
            <a:r>
              <a:rPr lang="en-US" sz="2400" dirty="0" smtClean="0"/>
              <a:t>linking.</a:t>
            </a:r>
          </a:p>
          <a:p>
            <a:pPr marL="0" indent="0">
              <a:buNone/>
            </a:pPr>
            <a:r>
              <a:rPr lang="en-US" sz="2400" b="1" dirty="0" smtClean="0">
                <a:solidFill>
                  <a:srgbClr val="FF0000"/>
                </a:solidFill>
              </a:rPr>
              <a:t>Import Table:</a:t>
            </a:r>
          </a:p>
          <a:p>
            <a:r>
              <a:rPr lang="en-US" sz="2400" dirty="0" smtClean="0"/>
              <a:t>The </a:t>
            </a:r>
            <a:r>
              <a:rPr lang="en-US" sz="2400" dirty="0"/>
              <a:t>Import Table stores information about functions or symbols that an executable file imports from external dynamic-link libraries (DLLs</a:t>
            </a:r>
            <a:r>
              <a:rPr lang="en-US" sz="2400" dirty="0" smtClean="0"/>
              <a:t>).</a:t>
            </a:r>
          </a:p>
          <a:p>
            <a:pPr marL="0" indent="0">
              <a:buNone/>
            </a:pPr>
            <a:r>
              <a:rPr lang="en-US" sz="2400" b="1" dirty="0" smtClean="0">
                <a:solidFill>
                  <a:srgbClr val="FF0000"/>
                </a:solidFill>
              </a:rPr>
              <a:t>Export Table:</a:t>
            </a:r>
          </a:p>
          <a:p>
            <a:r>
              <a:rPr lang="en-US" sz="2400" dirty="0" smtClean="0"/>
              <a:t>The </a:t>
            </a:r>
            <a:r>
              <a:rPr lang="en-US" sz="2400" dirty="0"/>
              <a:t>Export Table contains information about functions or symbols within an executable that can be accessed by other executables.</a:t>
            </a:r>
          </a:p>
        </p:txBody>
      </p:sp>
    </p:spTree>
    <p:extLst>
      <p:ext uri="{BB962C8B-B14F-4D97-AF65-F5344CB8AC3E}">
        <p14:creationId xmlns:p14="http://schemas.microsoft.com/office/powerpoint/2010/main" val="528290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637" y="125506"/>
            <a:ext cx="8596668" cy="692075"/>
          </a:xfrm>
        </p:spPr>
        <p:txBody>
          <a:bodyPr/>
          <a:lstStyle/>
          <a:p>
            <a:r>
              <a:rPr lang="en-US" dirty="0" smtClean="0"/>
              <a:t>Linear Executable (LX)</a:t>
            </a:r>
            <a:endParaRPr lang="en-US" dirty="0"/>
          </a:p>
        </p:txBody>
      </p:sp>
      <p:sp>
        <p:nvSpPr>
          <p:cNvPr id="3" name="Content Placeholder 2"/>
          <p:cNvSpPr>
            <a:spLocks noGrp="1"/>
          </p:cNvSpPr>
          <p:nvPr>
            <p:ph idx="1"/>
          </p:nvPr>
        </p:nvSpPr>
        <p:spPr>
          <a:xfrm>
            <a:off x="193637" y="817581"/>
            <a:ext cx="11908716" cy="5905948"/>
          </a:xfrm>
        </p:spPr>
        <p:txBody>
          <a:bodyPr>
            <a:normAutofit/>
          </a:bodyPr>
          <a:lstStyle/>
          <a:p>
            <a:r>
              <a:rPr lang="en-US" sz="2400" b="1" dirty="0">
                <a:solidFill>
                  <a:srgbClr val="FF0000"/>
                </a:solidFill>
              </a:rPr>
              <a:t>Linear Executable Module Format</a:t>
            </a:r>
            <a:r>
              <a:rPr lang="en-US" sz="2400" b="1" dirty="0" smtClean="0">
                <a:solidFill>
                  <a:srgbClr val="FF0000"/>
                </a:solidFill>
              </a:rPr>
              <a:t>:</a:t>
            </a:r>
          </a:p>
          <a:p>
            <a:pPr marL="0" indent="0">
              <a:buNone/>
            </a:pPr>
            <a:endParaRPr lang="en-US" sz="2400" b="1" dirty="0">
              <a:solidFill>
                <a:srgbClr val="FF0000"/>
              </a:solidFill>
            </a:endParaRPr>
          </a:p>
          <a:p>
            <a:pPr marL="0" indent="0">
              <a:buNone/>
            </a:pPr>
            <a:r>
              <a:rPr lang="en-US" sz="2400" b="1" dirty="0" smtClean="0">
                <a:solidFill>
                  <a:srgbClr val="FF0000"/>
                </a:solidFill>
              </a:rPr>
              <a:t>   Exception </a:t>
            </a:r>
            <a:r>
              <a:rPr lang="en-US" sz="2400" b="1" dirty="0">
                <a:solidFill>
                  <a:srgbClr val="FF0000"/>
                </a:solidFill>
              </a:rPr>
              <a:t>Handling </a:t>
            </a:r>
            <a:r>
              <a:rPr lang="en-US" sz="2400" b="1" dirty="0" smtClean="0">
                <a:solidFill>
                  <a:srgbClr val="FF0000"/>
                </a:solidFill>
              </a:rPr>
              <a:t>Table:</a:t>
            </a:r>
          </a:p>
          <a:p>
            <a:endParaRPr lang="en-US" sz="2400" dirty="0" smtClean="0"/>
          </a:p>
          <a:p>
            <a:r>
              <a:rPr lang="en-US" sz="2400" dirty="0"/>
              <a:t>Contains information for handling exceptions during program execution.</a:t>
            </a:r>
          </a:p>
          <a:p>
            <a:pPr marL="0" indent="0">
              <a:buNone/>
            </a:pPr>
            <a:r>
              <a:rPr lang="en-US" sz="2400" b="1" dirty="0" smtClean="0">
                <a:solidFill>
                  <a:srgbClr val="FF0000"/>
                </a:solidFill>
              </a:rPr>
              <a:t>  Debug </a:t>
            </a:r>
            <a:r>
              <a:rPr lang="en-US" sz="2400" b="1" dirty="0">
                <a:solidFill>
                  <a:srgbClr val="FF0000"/>
                </a:solidFill>
              </a:rPr>
              <a:t>Information:</a:t>
            </a:r>
          </a:p>
          <a:p>
            <a:endParaRPr lang="en-US" sz="2400" dirty="0"/>
          </a:p>
          <a:p>
            <a:r>
              <a:rPr lang="en-US" sz="2400" dirty="0" smtClean="0"/>
              <a:t>The </a:t>
            </a:r>
            <a:r>
              <a:rPr lang="en-US" sz="2400" dirty="0"/>
              <a:t>debug information is defined by the debugger and is not controlled by the linear EXE format or linker. </a:t>
            </a:r>
            <a:endParaRPr lang="en-US" sz="2400" dirty="0" smtClean="0"/>
          </a:p>
          <a:p>
            <a:r>
              <a:rPr lang="en-US" sz="2400" dirty="0" smtClean="0"/>
              <a:t>The </a:t>
            </a:r>
            <a:r>
              <a:rPr lang="en-US" sz="2400" dirty="0"/>
              <a:t>only data defined by the linear EXE format relative to the debug information is it's offset in the EXE file and length in bytes as defined in the linear EXE </a:t>
            </a:r>
            <a:r>
              <a:rPr lang="en-US" sz="2400" dirty="0" smtClean="0"/>
              <a:t>header.</a:t>
            </a:r>
            <a:endParaRPr lang="en-US" sz="2400" dirty="0"/>
          </a:p>
        </p:txBody>
      </p:sp>
    </p:spTree>
    <p:extLst>
      <p:ext uri="{BB962C8B-B14F-4D97-AF65-F5344CB8AC3E}">
        <p14:creationId xmlns:p14="http://schemas.microsoft.com/office/powerpoint/2010/main" val="1604425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548" y="1299978"/>
            <a:ext cx="11134165" cy="4605970"/>
          </a:xfrm>
        </p:spPr>
        <p:txBody>
          <a:bodyPr/>
          <a:lstStyle/>
          <a:p>
            <a:endParaRPr lang="en-US" dirty="0" smtClean="0"/>
          </a:p>
          <a:p>
            <a:endParaRPr lang="en-US" dirty="0"/>
          </a:p>
          <a:p>
            <a:endParaRPr lang="en-US" dirty="0" smtClean="0"/>
          </a:p>
          <a:p>
            <a:endParaRPr lang="en-US" dirty="0"/>
          </a:p>
          <a:p>
            <a:pPr marL="0" indent="0">
              <a:buNone/>
            </a:pPr>
            <a:r>
              <a:rPr lang="en-US" sz="2800" b="1" dirty="0" smtClean="0"/>
              <a:t>         </a:t>
            </a:r>
            <a:r>
              <a:rPr lang="en-US" sz="3200" b="1" dirty="0" smtClean="0">
                <a:solidFill>
                  <a:srgbClr val="002060"/>
                </a:solidFill>
              </a:rPr>
              <a:t>New Executable File Format (</a:t>
            </a:r>
            <a:r>
              <a:rPr lang="en-US" sz="3200" b="1" dirty="0" err="1" smtClean="0">
                <a:solidFill>
                  <a:srgbClr val="002060"/>
                </a:solidFill>
              </a:rPr>
              <a:t>NewEXE</a:t>
            </a:r>
            <a:r>
              <a:rPr lang="en-US" sz="3200" b="1" dirty="0" smtClean="0">
                <a:solidFill>
                  <a:srgbClr val="002060"/>
                </a:solidFill>
              </a:rPr>
              <a:t> or NE)</a:t>
            </a:r>
            <a:endParaRPr lang="en-US" sz="3200" b="1" dirty="0">
              <a:solidFill>
                <a:srgbClr val="002060"/>
              </a:solidFill>
            </a:endParaRPr>
          </a:p>
        </p:txBody>
      </p:sp>
    </p:spTree>
    <p:extLst>
      <p:ext uri="{BB962C8B-B14F-4D97-AF65-F5344CB8AC3E}">
        <p14:creationId xmlns:p14="http://schemas.microsoft.com/office/powerpoint/2010/main" val="2595674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70" y="254598"/>
            <a:ext cx="8596668" cy="724348"/>
          </a:xfrm>
        </p:spPr>
        <p:txBody>
          <a:bodyPr/>
          <a:lstStyle/>
          <a:p>
            <a:r>
              <a:rPr lang="en-US" dirty="0" err="1" smtClean="0"/>
              <a:t>NewEXE</a:t>
            </a:r>
            <a:r>
              <a:rPr lang="en-US" dirty="0" smtClean="0"/>
              <a:t> NE</a:t>
            </a:r>
            <a:endParaRPr lang="en-US" dirty="0"/>
          </a:p>
        </p:txBody>
      </p:sp>
      <p:sp>
        <p:nvSpPr>
          <p:cNvPr id="3" name="Content Placeholder 2"/>
          <p:cNvSpPr>
            <a:spLocks noGrp="1"/>
          </p:cNvSpPr>
          <p:nvPr>
            <p:ph idx="1"/>
          </p:nvPr>
        </p:nvSpPr>
        <p:spPr>
          <a:xfrm>
            <a:off x="160966" y="978946"/>
            <a:ext cx="11640173" cy="5637007"/>
          </a:xfrm>
        </p:spPr>
        <p:txBody>
          <a:bodyPr>
            <a:normAutofit/>
          </a:bodyPr>
          <a:lstStyle/>
          <a:p>
            <a:pPr marL="0" indent="0">
              <a:buNone/>
            </a:pPr>
            <a:r>
              <a:rPr lang="en-US" sz="2400" b="1" dirty="0" smtClean="0">
                <a:solidFill>
                  <a:srgbClr val="FF0000"/>
                </a:solidFill>
              </a:rPr>
              <a:t>New Executable File Format:</a:t>
            </a:r>
          </a:p>
          <a:p>
            <a:endParaRPr lang="en-US" sz="2400" dirty="0"/>
          </a:p>
          <a:p>
            <a:r>
              <a:rPr lang="en-US" sz="2400" dirty="0" smtClean="0"/>
              <a:t>The </a:t>
            </a:r>
            <a:r>
              <a:rPr lang="en-US" sz="2400" dirty="0"/>
              <a:t>New Executable (</a:t>
            </a:r>
            <a:r>
              <a:rPr lang="en-US" sz="2400" dirty="0" err="1"/>
              <a:t>NewEXE</a:t>
            </a:r>
            <a:r>
              <a:rPr lang="en-US" sz="2400" dirty="0"/>
              <a:t>) is an executable file format that was primarily associated with the MS-DOS operating system</a:t>
            </a:r>
            <a:r>
              <a:rPr lang="en-US" sz="2400" dirty="0" smtClean="0"/>
              <a:t>.</a:t>
            </a:r>
          </a:p>
          <a:p>
            <a:endParaRPr lang="en-US" sz="2400" dirty="0" smtClean="0"/>
          </a:p>
          <a:p>
            <a:r>
              <a:rPr lang="en-US" sz="2400" dirty="0"/>
              <a:t>The New Executable (abbreviated NE or </a:t>
            </a:r>
            <a:r>
              <a:rPr lang="en-US" sz="2400" dirty="0" err="1"/>
              <a:t>NewEXE</a:t>
            </a:r>
            <a:r>
              <a:rPr lang="en-US" sz="2400" dirty="0"/>
              <a:t>) is a 16-bit .exe file </a:t>
            </a:r>
            <a:r>
              <a:rPr lang="en-US" sz="2400" dirty="0" smtClean="0"/>
              <a:t>format.</a:t>
            </a:r>
          </a:p>
          <a:p>
            <a:endParaRPr lang="en-US" sz="2400" dirty="0" smtClean="0"/>
          </a:p>
          <a:p>
            <a:r>
              <a:rPr lang="en-US" sz="2400" dirty="0"/>
              <a:t>It was used in Windows 1.0–3.x, Windows 9x, multitasking MS-DOS </a:t>
            </a:r>
            <a:r>
              <a:rPr lang="en-US" sz="2400" dirty="0" smtClean="0"/>
              <a:t>4.0.</a:t>
            </a:r>
          </a:p>
          <a:p>
            <a:endParaRPr lang="en-US" sz="2400" dirty="0" smtClean="0"/>
          </a:p>
          <a:p>
            <a:r>
              <a:rPr lang="en-US" sz="2400" dirty="0"/>
              <a:t>A NE is also called a segmented executable.</a:t>
            </a:r>
          </a:p>
        </p:txBody>
      </p:sp>
    </p:spTree>
    <p:extLst>
      <p:ext uri="{BB962C8B-B14F-4D97-AF65-F5344CB8AC3E}">
        <p14:creationId xmlns:p14="http://schemas.microsoft.com/office/powerpoint/2010/main" val="783938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94" y="211566"/>
            <a:ext cx="8596668" cy="636587"/>
          </a:xfrm>
        </p:spPr>
        <p:txBody>
          <a:bodyPr>
            <a:normAutofit fontScale="90000"/>
          </a:bodyPr>
          <a:lstStyle/>
          <a:p>
            <a:r>
              <a:rPr lang="en-US" dirty="0" err="1" smtClean="0"/>
              <a:t>NewEXE</a:t>
            </a:r>
            <a:r>
              <a:rPr lang="en-US" dirty="0" smtClean="0"/>
              <a:t> NE</a:t>
            </a:r>
            <a:endParaRPr lang="en-US" dirty="0"/>
          </a:p>
        </p:txBody>
      </p:sp>
      <p:sp>
        <p:nvSpPr>
          <p:cNvPr id="3" name="Content Placeholder 2"/>
          <p:cNvSpPr>
            <a:spLocks noGrp="1"/>
          </p:cNvSpPr>
          <p:nvPr>
            <p:ph idx="1"/>
          </p:nvPr>
        </p:nvSpPr>
        <p:spPr>
          <a:xfrm>
            <a:off x="128694" y="848154"/>
            <a:ext cx="11955730" cy="5896891"/>
          </a:xfrm>
        </p:spPr>
        <p:txBody>
          <a:bodyPr>
            <a:normAutofit/>
          </a:bodyPr>
          <a:lstStyle/>
          <a:p>
            <a:pPr marL="0" indent="0">
              <a:buNone/>
            </a:pPr>
            <a:r>
              <a:rPr lang="en-US" sz="2400" b="1" dirty="0" smtClean="0">
                <a:solidFill>
                  <a:srgbClr val="FF0000"/>
                </a:solidFill>
              </a:rPr>
              <a:t>History:</a:t>
            </a:r>
          </a:p>
          <a:p>
            <a:r>
              <a:rPr lang="en-US" sz="2400" dirty="0" smtClean="0"/>
              <a:t>The </a:t>
            </a:r>
            <a:r>
              <a:rPr lang="en-US" sz="2400" dirty="0"/>
              <a:t>first product to be released using the New Executable format was Windows 1.0 in 1985, followed by the 1986 multitasking MS-DOS 4.0, which was a separate branch of MS-DOS development, released between mainstream MS-DOS versions 3.2 and 3.3, and sometimes referred to as "European MS-DOS 4.0</a:t>
            </a:r>
            <a:r>
              <a:rPr lang="en-US" sz="2400" dirty="0" smtClean="0"/>
              <a:t>".</a:t>
            </a:r>
          </a:p>
          <a:p>
            <a:r>
              <a:rPr lang="en-US" sz="2400" dirty="0" smtClean="0"/>
              <a:t>OS/2 </a:t>
            </a:r>
            <a:r>
              <a:rPr lang="en-US" sz="2400" dirty="0"/>
              <a:t>1.0 was not released until 1987, but the "target operating system" field in the file header reserves value 01 for OS/2, and 02 for Windows, suggesting that the format was designed with OS/2 already in mind, the Joint Development Agreement between IBM and Microsoft for OS/2 having been signed in August 1985, a few months before Windows 1.0 was released in November 1985</a:t>
            </a:r>
            <a:r>
              <a:rPr lang="en-US" sz="2400" dirty="0" smtClean="0"/>
              <a:t>.</a:t>
            </a:r>
          </a:p>
          <a:p>
            <a:r>
              <a:rPr lang="en-US" sz="2400" dirty="0" smtClean="0"/>
              <a:t>The </a:t>
            </a:r>
            <a:r>
              <a:rPr lang="en-US" sz="2400" dirty="0"/>
              <a:t>Portable Executable (PE) format replaced NE format in 32-bit and 64-bit versions of Windows, while Linear Executables (LX) replaced NE for 32-bit programs in OS/2.</a:t>
            </a:r>
          </a:p>
        </p:txBody>
      </p:sp>
    </p:spTree>
    <p:extLst>
      <p:ext uri="{BB962C8B-B14F-4D97-AF65-F5344CB8AC3E}">
        <p14:creationId xmlns:p14="http://schemas.microsoft.com/office/powerpoint/2010/main" val="1164477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51" y="114748"/>
            <a:ext cx="8596668" cy="745864"/>
          </a:xfrm>
        </p:spPr>
        <p:txBody>
          <a:bodyPr/>
          <a:lstStyle/>
          <a:p>
            <a:r>
              <a:rPr lang="en-US" dirty="0" err="1" smtClean="0"/>
              <a:t>NewEXE</a:t>
            </a:r>
            <a:r>
              <a:rPr lang="en-US" dirty="0" smtClean="0"/>
              <a:t> NE</a:t>
            </a:r>
            <a:endParaRPr lang="en-US" dirty="0"/>
          </a:p>
        </p:txBody>
      </p:sp>
      <p:sp>
        <p:nvSpPr>
          <p:cNvPr id="3" name="Content Placeholder 2"/>
          <p:cNvSpPr>
            <a:spLocks noGrp="1"/>
          </p:cNvSpPr>
          <p:nvPr>
            <p:ph idx="1"/>
          </p:nvPr>
        </p:nvSpPr>
        <p:spPr>
          <a:xfrm>
            <a:off x="279301" y="1063309"/>
            <a:ext cx="11446533" cy="5520371"/>
          </a:xfrm>
        </p:spPr>
        <p:txBody>
          <a:bodyPr>
            <a:normAutofit/>
          </a:bodyPr>
          <a:lstStyle/>
          <a:p>
            <a:pPr marL="0" indent="0">
              <a:buNone/>
            </a:pPr>
            <a:r>
              <a:rPr lang="en-US" sz="2400" b="1" dirty="0" smtClean="0">
                <a:solidFill>
                  <a:srgbClr val="FF0000"/>
                </a:solidFill>
              </a:rPr>
              <a:t>Compatibility:</a:t>
            </a:r>
          </a:p>
          <a:p>
            <a:r>
              <a:rPr lang="en-US" sz="2400" dirty="0" smtClean="0"/>
              <a:t>While </a:t>
            </a:r>
            <a:r>
              <a:rPr lang="en-US" sz="2400" dirty="0"/>
              <a:t>designed for 16-bit OSes, NE executables can be run on 32-bit Windows. Beginning with Windows Vista, icon resources inside New Executables are not extracted and shown even by the 32-bit shell. 64-bit versions of Windows completely lack native support for running NE executables, because 64-bit Windows cannot run 16-bit programs on the processor without the help of an emulator</a:t>
            </a:r>
            <a:r>
              <a:rPr lang="en-US" sz="2400" dirty="0" smtClean="0"/>
              <a:t>.</a:t>
            </a:r>
          </a:p>
          <a:p>
            <a:r>
              <a:rPr lang="en-US" sz="2400" dirty="0"/>
              <a:t>Due to the rare and fairly complex nature of these files, only a few .EXE packers support it: </a:t>
            </a:r>
            <a:r>
              <a:rPr lang="en-US" sz="2400" dirty="0" err="1"/>
              <a:t>WinLite</a:t>
            </a:r>
            <a:r>
              <a:rPr lang="en-US" sz="2400" dirty="0"/>
              <a:t>, </a:t>
            </a:r>
            <a:r>
              <a:rPr lang="en-US" sz="2400" dirty="0" err="1"/>
              <a:t>PackWin</a:t>
            </a:r>
            <a:r>
              <a:rPr lang="en-US" sz="2400" dirty="0"/>
              <a:t>, </a:t>
            </a:r>
            <a:r>
              <a:rPr lang="en-US" sz="2400" dirty="0" err="1"/>
              <a:t>PKLite</a:t>
            </a:r>
            <a:r>
              <a:rPr lang="en-US" sz="2400" dirty="0"/>
              <a:t> 2.01, and SLR </a:t>
            </a:r>
            <a:r>
              <a:rPr lang="en-US" sz="2400" dirty="0" err="1"/>
              <a:t>Optloader</a:t>
            </a:r>
            <a:r>
              <a:rPr lang="en-US" sz="2400" dirty="0"/>
              <a:t> or </a:t>
            </a:r>
            <a:r>
              <a:rPr lang="en-US" sz="2400" dirty="0" err="1"/>
              <a:t>NeLite</a:t>
            </a:r>
            <a:r>
              <a:rPr lang="en-US" sz="2400" dirty="0"/>
              <a:t> for OS/2. </a:t>
            </a:r>
            <a:endParaRPr lang="en-US" sz="2400" dirty="0" smtClean="0"/>
          </a:p>
          <a:p>
            <a:r>
              <a:rPr lang="en-US" sz="2400" dirty="0" smtClean="0"/>
              <a:t>The </a:t>
            </a:r>
            <a:r>
              <a:rPr lang="en-US" sz="2400" dirty="0"/>
              <a:t>NE format is also still used as (non-executable) container for .</a:t>
            </a:r>
            <a:r>
              <a:rPr lang="en-US" sz="2400" dirty="0" err="1"/>
              <a:t>fon</a:t>
            </a:r>
            <a:r>
              <a:rPr lang="en-US" sz="2400" dirty="0"/>
              <a:t> Microsoft Windows bitmapped fonts.</a:t>
            </a:r>
          </a:p>
        </p:txBody>
      </p:sp>
    </p:spTree>
    <p:extLst>
      <p:ext uri="{BB962C8B-B14F-4D97-AF65-F5344CB8AC3E}">
        <p14:creationId xmlns:p14="http://schemas.microsoft.com/office/powerpoint/2010/main" val="815452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332" y="222325"/>
            <a:ext cx="8596668" cy="702833"/>
          </a:xfrm>
        </p:spPr>
        <p:txBody>
          <a:bodyPr/>
          <a:lstStyle/>
          <a:p>
            <a:r>
              <a:rPr lang="en-US" dirty="0" err="1" smtClean="0"/>
              <a:t>NewEXE</a:t>
            </a:r>
            <a:r>
              <a:rPr lang="en-US" dirty="0" smtClean="0"/>
              <a:t> NE</a:t>
            </a:r>
            <a:endParaRPr lang="en-US" dirty="0"/>
          </a:p>
        </p:txBody>
      </p:sp>
      <p:sp>
        <p:nvSpPr>
          <p:cNvPr id="3" name="Content Placeholder 2"/>
          <p:cNvSpPr>
            <a:spLocks noGrp="1"/>
          </p:cNvSpPr>
          <p:nvPr>
            <p:ph idx="1"/>
          </p:nvPr>
        </p:nvSpPr>
        <p:spPr>
          <a:xfrm>
            <a:off x="322332" y="1052552"/>
            <a:ext cx="10575164" cy="5434309"/>
          </a:xfrm>
        </p:spPr>
        <p:txBody>
          <a:bodyPr>
            <a:normAutofit/>
          </a:bodyPr>
          <a:lstStyle/>
          <a:p>
            <a:pPr marL="0" indent="0">
              <a:buNone/>
            </a:pPr>
            <a:r>
              <a:rPr lang="en-US" sz="2400" b="1" dirty="0" smtClean="0">
                <a:solidFill>
                  <a:srgbClr val="FF0000"/>
                </a:solidFill>
              </a:rPr>
              <a:t>DOS Stub:</a:t>
            </a:r>
          </a:p>
          <a:p>
            <a:pPr marL="0" indent="0">
              <a:buNone/>
            </a:pPr>
            <a:endParaRPr lang="en-US" sz="2400" dirty="0" smtClean="0"/>
          </a:p>
          <a:p>
            <a:r>
              <a:rPr lang="en-US" sz="2400" dirty="0"/>
              <a:t>New (NE), linear (LX), and portable (PE) executables retain the DOS MZ format file header for backward compatibility with DOS</a:t>
            </a:r>
            <a:r>
              <a:rPr lang="en-US" sz="2400" dirty="0" smtClean="0"/>
              <a:t>.</a:t>
            </a:r>
          </a:p>
          <a:p>
            <a:r>
              <a:rPr lang="en-US" sz="2400" dirty="0" smtClean="0"/>
              <a:t> </a:t>
            </a:r>
            <a:r>
              <a:rPr lang="en-US" sz="2400" dirty="0"/>
              <a:t>When run under DOS, a so-called DOS stub is executed which usually prints a "This program cannot be run in DOS mode" message and exits. </a:t>
            </a:r>
            <a:endParaRPr lang="en-US" sz="2400" dirty="0" smtClean="0"/>
          </a:p>
          <a:p>
            <a:r>
              <a:rPr lang="en-US" sz="2400" dirty="0" smtClean="0"/>
              <a:t>This </a:t>
            </a:r>
            <a:r>
              <a:rPr lang="en-US" sz="2400" dirty="0"/>
              <a:t>constitutes a minimal form of a so-called fat binary.</a:t>
            </a:r>
          </a:p>
        </p:txBody>
      </p:sp>
    </p:spTree>
    <p:extLst>
      <p:ext uri="{BB962C8B-B14F-4D97-AF65-F5344CB8AC3E}">
        <p14:creationId xmlns:p14="http://schemas.microsoft.com/office/powerpoint/2010/main" val="618679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482" y="147021"/>
            <a:ext cx="8596668" cy="821167"/>
          </a:xfrm>
        </p:spPr>
        <p:txBody>
          <a:bodyPr/>
          <a:lstStyle/>
          <a:p>
            <a:r>
              <a:rPr lang="en-US" dirty="0" err="1"/>
              <a:t>NewEXE</a:t>
            </a:r>
            <a:r>
              <a:rPr lang="en-US" dirty="0"/>
              <a:t> NE</a:t>
            </a:r>
          </a:p>
        </p:txBody>
      </p:sp>
      <p:sp>
        <p:nvSpPr>
          <p:cNvPr id="3" name="Content Placeholder 2"/>
          <p:cNvSpPr>
            <a:spLocks noGrp="1"/>
          </p:cNvSpPr>
          <p:nvPr>
            <p:ph idx="1"/>
          </p:nvPr>
        </p:nvSpPr>
        <p:spPr>
          <a:xfrm>
            <a:off x="0" y="837399"/>
            <a:ext cx="12091595" cy="6020601"/>
          </a:xfrm>
        </p:spPr>
        <p:txBody>
          <a:bodyPr>
            <a:noAutofit/>
          </a:bodyPr>
          <a:lstStyle/>
          <a:p>
            <a:pPr marL="0" indent="0">
              <a:buNone/>
            </a:pPr>
            <a:r>
              <a:rPr lang="en-US" sz="2400" dirty="0" smtClean="0"/>
              <a:t>key </a:t>
            </a:r>
            <a:r>
              <a:rPr lang="en-US" sz="2400" dirty="0"/>
              <a:t>characteristics</a:t>
            </a:r>
          </a:p>
          <a:p>
            <a:r>
              <a:rPr lang="en-US" sz="2400" dirty="0" smtClean="0"/>
              <a:t>Here </a:t>
            </a:r>
            <a:r>
              <a:rPr lang="en-US" sz="2400" dirty="0"/>
              <a:t>are some key characteristics and components of the </a:t>
            </a:r>
            <a:r>
              <a:rPr lang="en-US" sz="2400" dirty="0" err="1"/>
              <a:t>NewEXE</a:t>
            </a:r>
            <a:r>
              <a:rPr lang="en-US" sz="2400" dirty="0"/>
              <a:t> file </a:t>
            </a:r>
            <a:r>
              <a:rPr lang="en-US" sz="2400" dirty="0" smtClean="0"/>
              <a:t>format</a:t>
            </a:r>
          </a:p>
          <a:p>
            <a:pPr marL="0" indent="0">
              <a:buNone/>
            </a:pPr>
            <a:r>
              <a:rPr lang="en-US" sz="2400" b="1" dirty="0" smtClean="0">
                <a:solidFill>
                  <a:srgbClr val="FF0000"/>
                </a:solidFill>
              </a:rPr>
              <a:t>Header:</a:t>
            </a:r>
          </a:p>
          <a:p>
            <a:pPr>
              <a:buFont typeface="Courier New" panose="02070309020205020404" pitchFamily="49" charset="0"/>
              <a:buChar char="o"/>
            </a:pPr>
            <a:r>
              <a:rPr lang="en-US" sz="2400" dirty="0" smtClean="0"/>
              <a:t>The </a:t>
            </a:r>
            <a:r>
              <a:rPr lang="en-US" sz="2400" dirty="0" err="1"/>
              <a:t>NewEXE</a:t>
            </a:r>
            <a:r>
              <a:rPr lang="en-US" sz="2400" dirty="0"/>
              <a:t> file begins with a fixed-size header that contains essential information about the executable, such as entry point address, relocation information, and segment information.</a:t>
            </a:r>
          </a:p>
          <a:p>
            <a:pPr marL="0" indent="0">
              <a:buNone/>
            </a:pPr>
            <a:r>
              <a:rPr lang="en-US" sz="2400" b="1" dirty="0" smtClean="0">
                <a:solidFill>
                  <a:srgbClr val="FF0000"/>
                </a:solidFill>
              </a:rPr>
              <a:t>Segmentation:</a:t>
            </a:r>
          </a:p>
          <a:p>
            <a:pPr>
              <a:buFont typeface="Courier New" panose="02070309020205020404" pitchFamily="49" charset="0"/>
              <a:buChar char="o"/>
            </a:pPr>
            <a:r>
              <a:rPr lang="en-US" sz="2400" dirty="0" err="1" smtClean="0"/>
              <a:t>NewEXE</a:t>
            </a:r>
            <a:r>
              <a:rPr lang="en-US" sz="2400" dirty="0" smtClean="0"/>
              <a:t> </a:t>
            </a:r>
            <a:r>
              <a:rPr lang="en-US" sz="2400" dirty="0"/>
              <a:t>files use a segmented memory model. The code and data are organized into segments, and each segment has a specific starting address.</a:t>
            </a:r>
          </a:p>
          <a:p>
            <a:pPr marL="0" indent="0">
              <a:buNone/>
            </a:pPr>
            <a:r>
              <a:rPr lang="en-US" sz="2400" b="1" dirty="0">
                <a:solidFill>
                  <a:srgbClr val="FF0000"/>
                </a:solidFill>
              </a:rPr>
              <a:t>Relocation </a:t>
            </a:r>
            <a:r>
              <a:rPr lang="en-US" sz="2400" b="1" dirty="0" smtClean="0">
                <a:solidFill>
                  <a:srgbClr val="FF0000"/>
                </a:solidFill>
              </a:rPr>
              <a:t>Information:</a:t>
            </a:r>
          </a:p>
          <a:p>
            <a:pPr>
              <a:buFont typeface="Courier New" panose="02070309020205020404" pitchFamily="49" charset="0"/>
              <a:buChar char="o"/>
            </a:pPr>
            <a:r>
              <a:rPr lang="en-US" sz="2400" dirty="0" err="1" smtClean="0"/>
              <a:t>NewEXE</a:t>
            </a:r>
            <a:r>
              <a:rPr lang="en-US" sz="2400" dirty="0" smtClean="0"/>
              <a:t> </a:t>
            </a:r>
            <a:r>
              <a:rPr lang="en-US" sz="2400" dirty="0"/>
              <a:t>files include information about relocations. This information is used by the operating system loader to adjust memory addresses when the executable is loaded into memory.</a:t>
            </a:r>
          </a:p>
        </p:txBody>
      </p:sp>
    </p:spTree>
    <p:extLst>
      <p:ext uri="{BB962C8B-B14F-4D97-AF65-F5344CB8AC3E}">
        <p14:creationId xmlns:p14="http://schemas.microsoft.com/office/powerpoint/2010/main" val="2096839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240" y="136263"/>
            <a:ext cx="8596668" cy="830225"/>
          </a:xfrm>
        </p:spPr>
        <p:txBody>
          <a:bodyPr/>
          <a:lstStyle/>
          <a:p>
            <a:r>
              <a:rPr lang="en-US" dirty="0" err="1"/>
              <a:t>NewEXE</a:t>
            </a:r>
            <a:r>
              <a:rPr lang="en-US" dirty="0"/>
              <a:t> NE</a:t>
            </a:r>
          </a:p>
        </p:txBody>
      </p:sp>
      <p:sp>
        <p:nvSpPr>
          <p:cNvPr id="3" name="Content Placeholder 2"/>
          <p:cNvSpPr>
            <a:spLocks noGrp="1"/>
          </p:cNvSpPr>
          <p:nvPr>
            <p:ph idx="1"/>
          </p:nvPr>
        </p:nvSpPr>
        <p:spPr>
          <a:xfrm>
            <a:off x="311574" y="966488"/>
            <a:ext cx="11468050" cy="5724767"/>
          </a:xfrm>
        </p:spPr>
        <p:txBody>
          <a:bodyPr>
            <a:noAutofit/>
          </a:bodyPr>
          <a:lstStyle/>
          <a:p>
            <a:pPr marL="0" indent="0">
              <a:buNone/>
            </a:pPr>
            <a:r>
              <a:rPr lang="en-US" sz="2400" b="1" dirty="0" smtClean="0">
                <a:solidFill>
                  <a:srgbClr val="FF0000"/>
                </a:solidFill>
              </a:rPr>
              <a:t>Resources:</a:t>
            </a:r>
          </a:p>
          <a:p>
            <a:pPr>
              <a:buFont typeface="Courier New" panose="02070309020205020404" pitchFamily="49" charset="0"/>
              <a:buChar char="o"/>
            </a:pPr>
            <a:r>
              <a:rPr lang="en-US" sz="2400" dirty="0" smtClean="0"/>
              <a:t>The </a:t>
            </a:r>
            <a:r>
              <a:rPr lang="en-US" sz="2400" dirty="0" err="1"/>
              <a:t>NewEXE</a:t>
            </a:r>
            <a:r>
              <a:rPr lang="en-US" sz="2400" dirty="0"/>
              <a:t> format supports resources, which can include icons, bitmaps, strings, and other data used by the executable. Resource information is stored in a separate resource table.</a:t>
            </a:r>
          </a:p>
          <a:p>
            <a:pPr marL="0" indent="0">
              <a:buNone/>
            </a:pPr>
            <a:r>
              <a:rPr lang="en-US" sz="2400" b="1" dirty="0" smtClean="0">
                <a:solidFill>
                  <a:srgbClr val="FF0000"/>
                </a:solidFill>
              </a:rPr>
              <a:t>Fixups:</a:t>
            </a:r>
          </a:p>
          <a:p>
            <a:pPr>
              <a:buFont typeface="Courier New" panose="02070309020205020404" pitchFamily="49" charset="0"/>
              <a:buChar char="o"/>
            </a:pPr>
            <a:r>
              <a:rPr lang="en-US" sz="2400" dirty="0" smtClean="0"/>
              <a:t>Fixups </a:t>
            </a:r>
            <a:r>
              <a:rPr lang="en-US" sz="2400" dirty="0"/>
              <a:t>are used to adjust addresses in the code or data when the executable is loaded into memory. The fixup information is crucial for relocating the executable to a different memory location.</a:t>
            </a:r>
          </a:p>
          <a:p>
            <a:pPr marL="0" indent="0">
              <a:buNone/>
            </a:pPr>
            <a:r>
              <a:rPr lang="en-US" sz="2400" b="1" dirty="0">
                <a:solidFill>
                  <a:srgbClr val="FF0000"/>
                </a:solidFill>
              </a:rPr>
              <a:t>Import and Export </a:t>
            </a:r>
            <a:r>
              <a:rPr lang="en-US" sz="2400" b="1" dirty="0" smtClean="0">
                <a:solidFill>
                  <a:srgbClr val="FF0000"/>
                </a:solidFill>
              </a:rPr>
              <a:t>Tables:</a:t>
            </a:r>
          </a:p>
          <a:p>
            <a:pPr>
              <a:buFont typeface="Courier New" panose="02070309020205020404" pitchFamily="49" charset="0"/>
              <a:buChar char="o"/>
            </a:pPr>
            <a:r>
              <a:rPr lang="en-US" sz="2400" dirty="0" smtClean="0"/>
              <a:t>The </a:t>
            </a:r>
            <a:r>
              <a:rPr lang="en-US" sz="2400" dirty="0" err="1"/>
              <a:t>NewEXE</a:t>
            </a:r>
            <a:r>
              <a:rPr lang="en-US" sz="2400" dirty="0"/>
              <a:t> format includes tables for handling imports and exports of functions. Import tables list external functions that the executable uses, and export tables list functions that can be used by other executables.</a:t>
            </a:r>
          </a:p>
          <a:p>
            <a:endParaRPr lang="en-US" sz="2400" dirty="0"/>
          </a:p>
        </p:txBody>
      </p:sp>
    </p:spTree>
    <p:extLst>
      <p:ext uri="{BB962C8B-B14F-4D97-AF65-F5344CB8AC3E}">
        <p14:creationId xmlns:p14="http://schemas.microsoft.com/office/powerpoint/2010/main" val="101128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63" y="200809"/>
            <a:ext cx="8596668" cy="604315"/>
          </a:xfrm>
        </p:spPr>
        <p:txBody>
          <a:bodyPr>
            <a:normAutofit fontScale="90000"/>
          </a:bodyPr>
          <a:lstStyle/>
          <a:p>
            <a:r>
              <a:rPr lang="en-US" dirty="0" smtClean="0"/>
              <a:t>Linear Executable  (LX)</a:t>
            </a:r>
            <a:endParaRPr lang="en-US" dirty="0"/>
          </a:p>
        </p:txBody>
      </p:sp>
      <p:sp>
        <p:nvSpPr>
          <p:cNvPr id="3" name="Content Placeholder 2"/>
          <p:cNvSpPr>
            <a:spLocks noGrp="1"/>
          </p:cNvSpPr>
          <p:nvPr>
            <p:ph idx="1"/>
          </p:nvPr>
        </p:nvSpPr>
        <p:spPr>
          <a:xfrm>
            <a:off x="85662" y="805124"/>
            <a:ext cx="12106337" cy="6052875"/>
          </a:xfrm>
        </p:spPr>
        <p:txBody>
          <a:bodyPr>
            <a:normAutofit/>
          </a:bodyPr>
          <a:lstStyle/>
          <a:p>
            <a:r>
              <a:rPr lang="en-US" sz="2400" b="1" dirty="0" smtClean="0">
                <a:solidFill>
                  <a:srgbClr val="FF0000"/>
                </a:solidFill>
              </a:rPr>
              <a:t>What is LX?</a:t>
            </a:r>
          </a:p>
          <a:p>
            <a:r>
              <a:rPr lang="en-US" sz="2400" dirty="0" smtClean="0">
                <a:solidFill>
                  <a:schemeClr val="tx1"/>
                </a:solidFill>
              </a:rPr>
              <a:t>The </a:t>
            </a:r>
            <a:r>
              <a:rPr lang="en-US" sz="2400" dirty="0">
                <a:solidFill>
                  <a:schemeClr val="tx1"/>
                </a:solidFill>
              </a:rPr>
              <a:t>Linear Executable (LX) format is an executable file format used primarily in 32-bit versions of the OS/2 operating system</a:t>
            </a:r>
            <a:r>
              <a:rPr lang="en-US" sz="2400" dirty="0" smtClean="0">
                <a:solidFill>
                  <a:schemeClr val="tx1"/>
                </a:solidFill>
              </a:rPr>
              <a:t>.</a:t>
            </a:r>
          </a:p>
          <a:p>
            <a:r>
              <a:rPr lang="en-US" sz="2400" dirty="0">
                <a:solidFill>
                  <a:schemeClr val="tx1"/>
                </a:solidFill>
              </a:rPr>
              <a:t>. It was developed as an improvement over the earlier Executable and Linkable Format (ELF) used in OS/2. </a:t>
            </a:r>
            <a:endParaRPr lang="en-US" sz="2400" dirty="0" smtClean="0">
              <a:solidFill>
                <a:schemeClr val="tx1"/>
              </a:solidFill>
            </a:endParaRPr>
          </a:p>
          <a:p>
            <a:r>
              <a:rPr lang="en-US" sz="2400" dirty="0" smtClean="0">
                <a:solidFill>
                  <a:schemeClr val="tx1"/>
                </a:solidFill>
              </a:rPr>
              <a:t>The </a:t>
            </a:r>
            <a:r>
              <a:rPr lang="en-US" sz="2400" dirty="0">
                <a:solidFill>
                  <a:schemeClr val="tx1"/>
                </a:solidFill>
              </a:rPr>
              <a:t>LX format is designed to support 32-bit linear addressing, making it suitable for 32-bit operating systems.</a:t>
            </a:r>
            <a:endParaRPr lang="en-US" sz="2400" dirty="0" smtClean="0">
              <a:solidFill>
                <a:schemeClr val="tx1"/>
              </a:solidFill>
            </a:endParaRPr>
          </a:p>
          <a:p>
            <a:r>
              <a:rPr lang="en-US" sz="2400" dirty="0" smtClean="0">
                <a:solidFill>
                  <a:schemeClr val="tx1"/>
                </a:solidFill>
              </a:rPr>
              <a:t> </a:t>
            </a:r>
            <a:r>
              <a:rPr lang="en-US" sz="2400" dirty="0">
                <a:solidFill>
                  <a:schemeClr val="tx1"/>
                </a:solidFill>
              </a:rPr>
              <a:t>It supports features like dynamic linking and is designed to be more flexible than earlier executable formats</a:t>
            </a:r>
            <a:r>
              <a:rPr lang="en-US" sz="2400" dirty="0" smtClean="0">
                <a:solidFill>
                  <a:schemeClr val="tx1"/>
                </a:solidFill>
              </a:rPr>
              <a:t>.</a:t>
            </a:r>
          </a:p>
          <a:p>
            <a:r>
              <a:rPr lang="en-US" sz="2400" dirty="0">
                <a:solidFill>
                  <a:schemeClr val="tx1"/>
                </a:solidFill>
              </a:rPr>
              <a:t> A Linear Executable linker must be used in order to create 32-bit (flat-model) OS/2 programs; however, the LX format also allows for any combination of 16-bit and 32-bit code or data sections to exist within the same module</a:t>
            </a:r>
            <a:r>
              <a:rPr lang="en-US" sz="2400" dirty="0"/>
              <a:t>.</a:t>
            </a:r>
          </a:p>
        </p:txBody>
      </p:sp>
    </p:spTree>
    <p:extLst>
      <p:ext uri="{BB962C8B-B14F-4D97-AF65-F5344CB8AC3E}">
        <p14:creationId xmlns:p14="http://schemas.microsoft.com/office/powerpoint/2010/main" val="335034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240" y="93232"/>
            <a:ext cx="8596668" cy="778137"/>
          </a:xfrm>
        </p:spPr>
        <p:txBody>
          <a:bodyPr/>
          <a:lstStyle/>
          <a:p>
            <a:r>
              <a:rPr lang="en-US" dirty="0" err="1" smtClean="0"/>
              <a:t>NewEXE</a:t>
            </a:r>
            <a:r>
              <a:rPr lang="en-US" dirty="0" smtClean="0"/>
              <a:t> NE</a:t>
            </a:r>
            <a:endParaRPr lang="en-US" dirty="0"/>
          </a:p>
        </p:txBody>
      </p:sp>
      <p:sp>
        <p:nvSpPr>
          <p:cNvPr id="3" name="Content Placeholder 2"/>
          <p:cNvSpPr>
            <a:spLocks noGrp="1"/>
          </p:cNvSpPr>
          <p:nvPr>
            <p:ph idx="1"/>
          </p:nvPr>
        </p:nvSpPr>
        <p:spPr>
          <a:xfrm>
            <a:off x="300816" y="1020278"/>
            <a:ext cx="11586383" cy="5837722"/>
          </a:xfrm>
        </p:spPr>
        <p:txBody>
          <a:bodyPr>
            <a:normAutofit/>
          </a:bodyPr>
          <a:lstStyle/>
          <a:p>
            <a:pPr marL="0" indent="0">
              <a:buNone/>
            </a:pPr>
            <a:r>
              <a:rPr lang="en-US" sz="2400" b="1" dirty="0" smtClean="0">
                <a:solidFill>
                  <a:srgbClr val="FF0000"/>
                </a:solidFill>
              </a:rPr>
              <a:t>Stack </a:t>
            </a:r>
            <a:r>
              <a:rPr lang="en-US" sz="2400" b="1" dirty="0">
                <a:solidFill>
                  <a:srgbClr val="FF0000"/>
                </a:solidFill>
              </a:rPr>
              <a:t>and </a:t>
            </a:r>
            <a:r>
              <a:rPr lang="en-US" sz="2400" b="1" dirty="0" smtClean="0">
                <a:solidFill>
                  <a:srgbClr val="FF0000"/>
                </a:solidFill>
              </a:rPr>
              <a:t>Heap:</a:t>
            </a:r>
          </a:p>
          <a:p>
            <a:pPr>
              <a:buFont typeface="Courier New" panose="02070309020205020404" pitchFamily="49" charset="0"/>
              <a:buChar char="o"/>
            </a:pPr>
            <a:r>
              <a:rPr lang="en-US" sz="2400" dirty="0" err="1" smtClean="0"/>
              <a:t>NewEXE</a:t>
            </a:r>
            <a:r>
              <a:rPr lang="en-US" sz="2400" dirty="0" smtClean="0"/>
              <a:t> </a:t>
            </a:r>
            <a:r>
              <a:rPr lang="en-US" sz="2400" dirty="0"/>
              <a:t>files have provisions for specifying stack and heap sizes, essential for managing memory during program execution.</a:t>
            </a:r>
          </a:p>
          <a:p>
            <a:pPr>
              <a:buFont typeface="Courier New" panose="02070309020205020404" pitchFamily="49" charset="0"/>
              <a:buChar char="o"/>
            </a:pPr>
            <a:r>
              <a:rPr lang="en-US" sz="2400" b="1" dirty="0" smtClean="0">
                <a:solidFill>
                  <a:srgbClr val="FF0000"/>
                </a:solidFill>
              </a:rPr>
              <a:t>Execution Header:</a:t>
            </a:r>
          </a:p>
          <a:p>
            <a:pPr>
              <a:buFont typeface="Courier New" panose="02070309020205020404" pitchFamily="49" charset="0"/>
              <a:buChar char="o"/>
            </a:pPr>
            <a:r>
              <a:rPr lang="en-US" sz="2400" dirty="0" smtClean="0"/>
              <a:t>An </a:t>
            </a:r>
            <a:r>
              <a:rPr lang="en-US" sz="2400" dirty="0"/>
              <a:t>additional header, known as the execution header, provides information about the memory layout and size of the code and data segments.</a:t>
            </a:r>
          </a:p>
          <a:p>
            <a:pPr marL="0" indent="0">
              <a:buNone/>
            </a:pPr>
            <a:r>
              <a:rPr lang="en-US" sz="2400" b="1" dirty="0" smtClean="0">
                <a:solidFill>
                  <a:srgbClr val="FF0000"/>
                </a:solidFill>
              </a:rPr>
              <a:t>Checksum:</a:t>
            </a:r>
          </a:p>
          <a:p>
            <a:pPr>
              <a:buFont typeface="Courier New" panose="02070309020205020404" pitchFamily="49" charset="0"/>
              <a:buChar char="o"/>
            </a:pPr>
            <a:r>
              <a:rPr lang="en-US" sz="2400" dirty="0" smtClean="0"/>
              <a:t>Some </a:t>
            </a:r>
            <a:r>
              <a:rPr lang="en-US" sz="2400" dirty="0"/>
              <a:t>versions of the </a:t>
            </a:r>
            <a:r>
              <a:rPr lang="en-US" sz="2400" dirty="0" err="1"/>
              <a:t>NewEXE</a:t>
            </a:r>
            <a:r>
              <a:rPr lang="en-US" sz="2400" dirty="0"/>
              <a:t> format include a checksum to verify the integrity of the executable.</a:t>
            </a:r>
          </a:p>
          <a:p>
            <a:pPr marL="0" indent="0">
              <a:buNone/>
            </a:pPr>
            <a:r>
              <a:rPr lang="en-US" sz="2400" b="1" dirty="0">
                <a:solidFill>
                  <a:srgbClr val="FF0000"/>
                </a:solidFill>
              </a:rPr>
              <a:t>Overlay </a:t>
            </a:r>
            <a:r>
              <a:rPr lang="en-US" sz="2400" b="1" dirty="0" smtClean="0">
                <a:solidFill>
                  <a:srgbClr val="FF0000"/>
                </a:solidFill>
              </a:rPr>
              <a:t>Support:</a:t>
            </a:r>
          </a:p>
          <a:p>
            <a:pPr>
              <a:buFont typeface="Courier New" panose="02070309020205020404" pitchFamily="49" charset="0"/>
              <a:buChar char="o"/>
            </a:pPr>
            <a:r>
              <a:rPr lang="en-US" sz="2400" dirty="0" smtClean="0"/>
              <a:t>The </a:t>
            </a:r>
            <a:r>
              <a:rPr lang="en-US" sz="2400" dirty="0" err="1"/>
              <a:t>NewEXE</a:t>
            </a:r>
            <a:r>
              <a:rPr lang="en-US" sz="2400" dirty="0"/>
              <a:t> format supports program overlays, allowing the program to load different sections of code and data as needed.</a:t>
            </a:r>
          </a:p>
        </p:txBody>
      </p:sp>
    </p:spTree>
    <p:extLst>
      <p:ext uri="{BB962C8B-B14F-4D97-AF65-F5344CB8AC3E}">
        <p14:creationId xmlns:p14="http://schemas.microsoft.com/office/powerpoint/2010/main" val="2258295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8951" y="1353766"/>
            <a:ext cx="8315661" cy="4562940"/>
          </a:xfrm>
        </p:spPr>
        <p:txBody>
          <a:bodyPr/>
          <a:lstStyle/>
          <a:p>
            <a:pPr marL="0" indent="0" algn="ctr">
              <a:buNone/>
            </a:pPr>
            <a:endParaRPr lang="en-US" dirty="0"/>
          </a:p>
          <a:p>
            <a:pPr marL="0" indent="0" algn="ctr">
              <a:buNone/>
            </a:pPr>
            <a:endParaRPr lang="en-US" sz="3600" b="1" dirty="0" smtClean="0"/>
          </a:p>
          <a:p>
            <a:pPr marL="0" indent="0" algn="ctr">
              <a:buNone/>
            </a:pPr>
            <a:endParaRPr lang="en-US" sz="3600" b="1" dirty="0"/>
          </a:p>
          <a:p>
            <a:pPr marL="0" indent="0" algn="ctr">
              <a:buNone/>
            </a:pPr>
            <a:r>
              <a:rPr lang="en-US" sz="3600" b="1" dirty="0" smtClean="0">
                <a:solidFill>
                  <a:srgbClr val="7030A0"/>
                </a:solidFill>
              </a:rPr>
              <a:t>THANK YOU</a:t>
            </a:r>
            <a:endParaRPr lang="en-US" sz="3600" b="1" dirty="0">
              <a:solidFill>
                <a:srgbClr val="7030A0"/>
              </a:solidFill>
            </a:endParaRPr>
          </a:p>
        </p:txBody>
      </p:sp>
    </p:spTree>
    <p:extLst>
      <p:ext uri="{BB962C8B-B14F-4D97-AF65-F5344CB8AC3E}">
        <p14:creationId xmlns:p14="http://schemas.microsoft.com/office/powerpoint/2010/main" val="259893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94" y="168536"/>
            <a:ext cx="8596668" cy="776438"/>
          </a:xfrm>
        </p:spPr>
        <p:txBody>
          <a:bodyPr/>
          <a:lstStyle/>
          <a:p>
            <a:r>
              <a:rPr lang="en-US" dirty="0"/>
              <a:t>Linear Executable (LX)</a:t>
            </a:r>
          </a:p>
        </p:txBody>
      </p:sp>
      <p:sp>
        <p:nvSpPr>
          <p:cNvPr id="3" name="Content Placeholder 2"/>
          <p:cNvSpPr>
            <a:spLocks noGrp="1"/>
          </p:cNvSpPr>
          <p:nvPr>
            <p:ph idx="1"/>
          </p:nvPr>
        </p:nvSpPr>
        <p:spPr>
          <a:xfrm>
            <a:off x="128694" y="944974"/>
            <a:ext cx="12188812" cy="5913026"/>
          </a:xfrm>
        </p:spPr>
        <p:txBody>
          <a:bodyPr/>
          <a:lstStyle/>
          <a:p>
            <a:pPr marL="0" indent="0">
              <a:buNone/>
            </a:pPr>
            <a:r>
              <a:rPr lang="en-US" sz="2400" b="1" dirty="0">
                <a:solidFill>
                  <a:srgbClr val="FF0000"/>
                </a:solidFill>
              </a:rPr>
              <a:t>Linear Executable Module </a:t>
            </a:r>
            <a:r>
              <a:rPr lang="en-US" sz="2400" b="1" dirty="0" smtClean="0">
                <a:solidFill>
                  <a:srgbClr val="FF0000"/>
                </a:solidFill>
              </a:rPr>
              <a:t>Format:</a:t>
            </a:r>
          </a:p>
          <a:p>
            <a:r>
              <a:rPr lang="en-US" sz="2400" dirty="0">
                <a:solidFill>
                  <a:schemeClr val="tx1"/>
                </a:solidFill>
              </a:rPr>
              <a:t>The following sections describe the Linear Executable Module Format in detail</a:t>
            </a:r>
            <a:r>
              <a:rPr lang="en-US" sz="2400" dirty="0" smtClean="0">
                <a:solidFill>
                  <a:schemeClr val="tx1"/>
                </a:solidFill>
              </a:rPr>
              <a:t>.</a:t>
            </a:r>
          </a:p>
          <a:p>
            <a:pPr marL="0" indent="0">
              <a:buNone/>
            </a:pPr>
            <a:r>
              <a:rPr lang="en-US" sz="2400" b="1" dirty="0" smtClean="0">
                <a:solidFill>
                  <a:srgbClr val="FF0000"/>
                </a:solidFill>
              </a:rPr>
              <a:t>(1)   LX Header:</a:t>
            </a:r>
          </a:p>
          <a:p>
            <a:pPr>
              <a:buFont typeface="Wingdings" panose="05000000000000000000" pitchFamily="2" charset="2"/>
              <a:buChar char="v"/>
            </a:pPr>
            <a:r>
              <a:rPr lang="en-US" sz="2400" b="1" dirty="0" smtClean="0">
                <a:solidFill>
                  <a:srgbClr val="002060"/>
                </a:solidFill>
              </a:rPr>
              <a:t>Signature : </a:t>
            </a:r>
          </a:p>
          <a:p>
            <a:r>
              <a:rPr lang="en-US" sz="2400" dirty="0" smtClean="0">
                <a:solidFill>
                  <a:schemeClr val="tx1"/>
                </a:solidFill>
              </a:rPr>
              <a:t>“L”  “X”  =  DW Signature word </a:t>
            </a:r>
          </a:p>
          <a:p>
            <a:r>
              <a:rPr lang="en-US" sz="2400" dirty="0">
                <a:solidFill>
                  <a:schemeClr val="tx1"/>
                </a:solidFill>
              </a:rPr>
              <a:t>The signature word is used by the loader to identify the EXE file as a valid 32-bit Linear Executable Module Format. </a:t>
            </a:r>
            <a:endParaRPr lang="en-US" sz="2400" dirty="0" smtClean="0">
              <a:solidFill>
                <a:schemeClr val="tx1"/>
              </a:solidFill>
            </a:endParaRPr>
          </a:p>
          <a:p>
            <a:r>
              <a:rPr lang="en-US" sz="2400" dirty="0">
                <a:solidFill>
                  <a:schemeClr val="tx1"/>
                </a:solidFill>
              </a:rPr>
              <a:t>"L" is low order byte. "X" is high order byte</a:t>
            </a:r>
            <a:r>
              <a:rPr lang="en-US" dirty="0" smtClean="0">
                <a:solidFill>
                  <a:schemeClr val="tx1"/>
                </a:solidFill>
              </a:rPr>
              <a:t>.</a:t>
            </a:r>
          </a:p>
          <a:p>
            <a:endParaRPr lang="en-US" dirty="0" smtClean="0"/>
          </a:p>
          <a:p>
            <a:pPr>
              <a:buFont typeface="Wingdings" panose="05000000000000000000" pitchFamily="2" charset="2"/>
              <a:buChar char="v"/>
            </a:pPr>
            <a:r>
              <a:rPr lang="en-US" sz="2400" b="1" dirty="0">
                <a:solidFill>
                  <a:srgbClr val="002060"/>
                </a:solidFill>
              </a:rPr>
              <a:t>File Type: </a:t>
            </a:r>
            <a:r>
              <a:rPr lang="en-US" sz="2400" dirty="0">
                <a:solidFill>
                  <a:schemeClr val="tx1"/>
                </a:solidFill>
              </a:rPr>
              <a:t>Specifies the type of executable (program, DLL, device driver, etc</a:t>
            </a:r>
            <a:r>
              <a:rPr lang="en-US" sz="2400" dirty="0" smtClean="0">
                <a:solidFill>
                  <a:schemeClr val="tx1"/>
                </a:solidFill>
              </a:rPr>
              <a:t>.).</a:t>
            </a:r>
          </a:p>
          <a:p>
            <a:pPr>
              <a:buFont typeface="Wingdings" panose="05000000000000000000" pitchFamily="2" charset="2"/>
              <a:buChar char="v"/>
            </a:pPr>
            <a:endParaRPr lang="en-US" sz="2400" dirty="0" smtClean="0">
              <a:solidFill>
                <a:schemeClr val="tx1"/>
              </a:solidFill>
            </a:endParaRPr>
          </a:p>
          <a:p>
            <a:pPr>
              <a:buFont typeface="Wingdings" panose="05000000000000000000" pitchFamily="2" charset="2"/>
              <a:buChar char="v"/>
            </a:pPr>
            <a:r>
              <a:rPr lang="en-US" sz="2400" b="1" dirty="0">
                <a:solidFill>
                  <a:srgbClr val="002060"/>
                </a:solidFill>
              </a:rPr>
              <a:t>Linker Version: </a:t>
            </a:r>
            <a:r>
              <a:rPr lang="en-US" sz="2400" dirty="0">
                <a:solidFill>
                  <a:schemeClr val="tx1"/>
                </a:solidFill>
              </a:rPr>
              <a:t>Indicates the version of the linker used to create the </a:t>
            </a:r>
            <a:r>
              <a:rPr lang="en-US" sz="2400" dirty="0" smtClean="0">
                <a:solidFill>
                  <a:schemeClr val="tx1"/>
                </a:solidFill>
              </a:rPr>
              <a:t>executable.</a:t>
            </a:r>
            <a:endParaRPr lang="en-US" sz="2400" dirty="0">
              <a:solidFill>
                <a:schemeClr val="tx1"/>
              </a:solidFill>
            </a:endParaRPr>
          </a:p>
          <a:p>
            <a:endParaRPr lang="en-US" sz="2400" dirty="0"/>
          </a:p>
          <a:p>
            <a:endParaRPr lang="en-US" dirty="0"/>
          </a:p>
          <a:p>
            <a:endParaRPr lang="en-US" dirty="0"/>
          </a:p>
          <a:p>
            <a:endParaRPr lang="en-US" dirty="0"/>
          </a:p>
        </p:txBody>
      </p:sp>
    </p:spTree>
    <p:extLst>
      <p:ext uri="{BB962C8B-B14F-4D97-AF65-F5344CB8AC3E}">
        <p14:creationId xmlns:p14="http://schemas.microsoft.com/office/powerpoint/2010/main" val="145524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21" y="190051"/>
            <a:ext cx="8596668" cy="754923"/>
          </a:xfrm>
        </p:spPr>
        <p:txBody>
          <a:bodyPr>
            <a:normAutofit/>
          </a:bodyPr>
          <a:lstStyle/>
          <a:p>
            <a:r>
              <a:rPr lang="en-US" dirty="0"/>
              <a:t>Linear Executable (LX)</a:t>
            </a:r>
          </a:p>
        </p:txBody>
      </p:sp>
      <p:sp>
        <p:nvSpPr>
          <p:cNvPr id="3" name="Content Placeholder 2"/>
          <p:cNvSpPr>
            <a:spLocks noGrp="1"/>
          </p:cNvSpPr>
          <p:nvPr>
            <p:ph idx="1"/>
          </p:nvPr>
        </p:nvSpPr>
        <p:spPr>
          <a:xfrm>
            <a:off x="182483" y="944975"/>
            <a:ext cx="12102750" cy="5757039"/>
          </a:xfrm>
        </p:spPr>
        <p:txBody>
          <a:bodyPr>
            <a:normAutofit/>
          </a:bodyPr>
          <a:lstStyle/>
          <a:p>
            <a:pPr marL="0" indent="0">
              <a:buNone/>
            </a:pPr>
            <a:r>
              <a:rPr lang="en-US" sz="2600" b="1" dirty="0" smtClean="0">
                <a:solidFill>
                  <a:srgbClr val="FF0000"/>
                </a:solidFill>
              </a:rPr>
              <a:t>Linear </a:t>
            </a:r>
            <a:r>
              <a:rPr lang="en-US" sz="2600" b="1" dirty="0">
                <a:solidFill>
                  <a:srgbClr val="FF0000"/>
                </a:solidFill>
              </a:rPr>
              <a:t>Executable Module </a:t>
            </a:r>
            <a:r>
              <a:rPr lang="en-US" sz="2600" b="1" dirty="0" smtClean="0">
                <a:solidFill>
                  <a:srgbClr val="FF0000"/>
                </a:solidFill>
              </a:rPr>
              <a:t>Format:</a:t>
            </a:r>
          </a:p>
          <a:p>
            <a:pPr marL="0" indent="0">
              <a:buNone/>
            </a:pPr>
            <a:endParaRPr lang="en-US" sz="2600" b="1" dirty="0">
              <a:solidFill>
                <a:srgbClr val="FF0000"/>
              </a:solidFill>
            </a:endParaRPr>
          </a:p>
          <a:p>
            <a:pPr>
              <a:buFont typeface="Wingdings" panose="05000000000000000000" pitchFamily="2" charset="2"/>
              <a:buChar char="v"/>
            </a:pPr>
            <a:r>
              <a:rPr lang="en-US" sz="2600" b="1" dirty="0" smtClean="0">
                <a:solidFill>
                  <a:srgbClr val="002060"/>
                </a:solidFill>
              </a:rPr>
              <a:t>Image </a:t>
            </a:r>
            <a:r>
              <a:rPr lang="en-US" sz="2600" b="1" dirty="0">
                <a:solidFill>
                  <a:srgbClr val="002060"/>
                </a:solidFill>
              </a:rPr>
              <a:t>Size: </a:t>
            </a:r>
            <a:r>
              <a:rPr lang="en-US" sz="2600" dirty="0">
                <a:solidFill>
                  <a:schemeClr val="tx1"/>
                </a:solidFill>
              </a:rPr>
              <a:t>Specifies the size of the executable image in memory</a:t>
            </a:r>
            <a:r>
              <a:rPr lang="en-US" sz="2600" dirty="0" smtClean="0">
                <a:solidFill>
                  <a:schemeClr val="tx1"/>
                </a:solidFill>
              </a:rPr>
              <a:t>.</a:t>
            </a:r>
          </a:p>
          <a:p>
            <a:pPr>
              <a:buFont typeface="Wingdings" panose="05000000000000000000" pitchFamily="2" charset="2"/>
              <a:buChar char="v"/>
            </a:pPr>
            <a:endParaRPr lang="en-US" sz="2600" dirty="0"/>
          </a:p>
          <a:p>
            <a:pPr>
              <a:buFont typeface="Wingdings" panose="05000000000000000000" pitchFamily="2" charset="2"/>
              <a:buChar char="v"/>
            </a:pPr>
            <a:r>
              <a:rPr lang="en-US" sz="2600" b="1" dirty="0">
                <a:solidFill>
                  <a:srgbClr val="002060"/>
                </a:solidFill>
              </a:rPr>
              <a:t>Entry Point: </a:t>
            </a:r>
            <a:r>
              <a:rPr lang="en-US" sz="2600" dirty="0">
                <a:solidFill>
                  <a:schemeClr val="tx1"/>
                </a:solidFill>
              </a:rPr>
              <a:t>Memory address where execution begins</a:t>
            </a:r>
            <a:r>
              <a:rPr lang="en-US" sz="2600" dirty="0" smtClean="0">
                <a:solidFill>
                  <a:schemeClr val="tx1"/>
                </a:solidFill>
              </a:rPr>
              <a:t>.</a:t>
            </a:r>
          </a:p>
          <a:p>
            <a:pPr>
              <a:buFont typeface="Wingdings" panose="05000000000000000000" pitchFamily="2" charset="2"/>
              <a:buChar char="v"/>
            </a:pPr>
            <a:endParaRPr lang="en-US" sz="2600" dirty="0"/>
          </a:p>
          <a:p>
            <a:pPr>
              <a:buFont typeface="Wingdings" panose="05000000000000000000" pitchFamily="2" charset="2"/>
              <a:buChar char="v"/>
            </a:pPr>
            <a:r>
              <a:rPr lang="en-US" sz="2600" b="1" dirty="0">
                <a:solidFill>
                  <a:srgbClr val="002060"/>
                </a:solidFill>
              </a:rPr>
              <a:t>Base Addresses</a:t>
            </a:r>
            <a:r>
              <a:rPr lang="en-US" sz="2600" b="1" dirty="0">
                <a:solidFill>
                  <a:schemeClr val="tx1"/>
                </a:solidFill>
              </a:rPr>
              <a:t>: </a:t>
            </a:r>
            <a:r>
              <a:rPr lang="en-US" sz="2600" dirty="0">
                <a:solidFill>
                  <a:schemeClr val="tx1"/>
                </a:solidFill>
              </a:rPr>
              <a:t>Addresses for the code, data, heap, and stack segments</a:t>
            </a:r>
            <a:r>
              <a:rPr lang="en-US" sz="2600" dirty="0" smtClean="0">
                <a:solidFill>
                  <a:schemeClr val="tx1"/>
                </a:solidFill>
              </a:rPr>
              <a:t>.</a:t>
            </a:r>
          </a:p>
          <a:p>
            <a:pPr>
              <a:buFont typeface="Wingdings" panose="05000000000000000000" pitchFamily="2" charset="2"/>
              <a:buChar char="v"/>
            </a:pPr>
            <a:endParaRPr lang="en-US" sz="2600" dirty="0"/>
          </a:p>
          <a:p>
            <a:pPr>
              <a:buFont typeface="Wingdings" panose="05000000000000000000" pitchFamily="2" charset="2"/>
              <a:buChar char="v"/>
            </a:pPr>
            <a:r>
              <a:rPr lang="en-US" sz="2600" b="1" dirty="0">
                <a:solidFill>
                  <a:srgbClr val="002060"/>
                </a:solidFill>
              </a:rPr>
              <a:t>Initial SS (Stack Segment) and SP (Stack Pointer</a:t>
            </a:r>
            <a:r>
              <a:rPr lang="en-US" sz="2600" b="1" dirty="0">
                <a:solidFill>
                  <a:schemeClr val="tx1"/>
                </a:solidFill>
              </a:rPr>
              <a:t>): </a:t>
            </a:r>
            <a:r>
              <a:rPr lang="en-US" sz="2600" dirty="0">
                <a:solidFill>
                  <a:schemeClr val="tx1"/>
                </a:solidFill>
              </a:rPr>
              <a:t>Initial values for the stack segment and stack pointer</a:t>
            </a:r>
            <a:r>
              <a:rPr lang="en-US" sz="2600" dirty="0" smtClean="0">
                <a:solidFill>
                  <a:schemeClr val="tx1"/>
                </a:solidFill>
              </a:rPr>
              <a:t>.</a:t>
            </a:r>
            <a:endParaRPr lang="en-US" sz="2600" dirty="0">
              <a:solidFill>
                <a:schemeClr val="tx1"/>
              </a:solidFill>
            </a:endParaRPr>
          </a:p>
        </p:txBody>
      </p:sp>
    </p:spTree>
    <p:extLst>
      <p:ext uri="{BB962C8B-B14F-4D97-AF65-F5344CB8AC3E}">
        <p14:creationId xmlns:p14="http://schemas.microsoft.com/office/powerpoint/2010/main" val="190250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513" y="179294"/>
            <a:ext cx="8596668" cy="702833"/>
          </a:xfrm>
        </p:spPr>
        <p:txBody>
          <a:bodyPr/>
          <a:lstStyle/>
          <a:p>
            <a:r>
              <a:rPr lang="en-US" dirty="0" smtClean="0"/>
              <a:t>Linear Executable (LX)</a:t>
            </a:r>
            <a:endParaRPr lang="en-US" dirty="0"/>
          </a:p>
        </p:txBody>
      </p:sp>
      <p:sp>
        <p:nvSpPr>
          <p:cNvPr id="3" name="Content Placeholder 2"/>
          <p:cNvSpPr>
            <a:spLocks noGrp="1"/>
          </p:cNvSpPr>
          <p:nvPr>
            <p:ph idx="1"/>
          </p:nvPr>
        </p:nvSpPr>
        <p:spPr>
          <a:xfrm>
            <a:off x="225513" y="1138612"/>
            <a:ext cx="11966487" cy="5186884"/>
          </a:xfrm>
        </p:spPr>
        <p:txBody>
          <a:bodyPr>
            <a:normAutofit/>
          </a:bodyPr>
          <a:lstStyle/>
          <a:p>
            <a:pPr marL="0" indent="0">
              <a:buNone/>
            </a:pPr>
            <a:r>
              <a:rPr lang="en-US" sz="2400" b="1" dirty="0">
                <a:solidFill>
                  <a:srgbClr val="FF0000"/>
                </a:solidFill>
              </a:rPr>
              <a:t>Linear Executable Module Format</a:t>
            </a:r>
            <a:r>
              <a:rPr lang="en-US" sz="2400" b="1" dirty="0" smtClean="0">
                <a:solidFill>
                  <a:srgbClr val="FF0000"/>
                </a:solidFill>
              </a:rPr>
              <a:t>:</a:t>
            </a:r>
          </a:p>
          <a:p>
            <a:endParaRPr lang="en-US" sz="2400" b="1" dirty="0" smtClean="0">
              <a:solidFill>
                <a:schemeClr val="tx1"/>
              </a:solidFill>
            </a:endParaRPr>
          </a:p>
          <a:p>
            <a:pPr>
              <a:buFont typeface="Wingdings" panose="05000000000000000000" pitchFamily="2" charset="2"/>
              <a:buChar char="v"/>
            </a:pPr>
            <a:r>
              <a:rPr lang="en-US" sz="2400" b="1" dirty="0">
                <a:solidFill>
                  <a:srgbClr val="002060"/>
                </a:solidFill>
              </a:rPr>
              <a:t>Checksum: </a:t>
            </a:r>
            <a:r>
              <a:rPr lang="en-US" sz="2400" b="1" dirty="0">
                <a:solidFill>
                  <a:schemeClr val="tx1"/>
                </a:solidFill>
              </a:rPr>
              <a:t>A checksum value for verifying file integrity</a:t>
            </a:r>
            <a:r>
              <a:rPr lang="en-US" sz="2400" b="1" dirty="0" smtClean="0">
                <a:solidFill>
                  <a:schemeClr val="tx1"/>
                </a:solidFill>
              </a:rPr>
              <a:t>.</a:t>
            </a:r>
          </a:p>
          <a:p>
            <a:pPr>
              <a:buFont typeface="Wingdings" panose="05000000000000000000" pitchFamily="2" charset="2"/>
              <a:buChar char="v"/>
            </a:pPr>
            <a:endParaRPr lang="en-US" sz="2400" b="1" dirty="0">
              <a:solidFill>
                <a:schemeClr val="tx1"/>
              </a:solidFill>
            </a:endParaRPr>
          </a:p>
          <a:p>
            <a:pPr>
              <a:buFont typeface="Wingdings" panose="05000000000000000000" pitchFamily="2" charset="2"/>
              <a:buChar char="v"/>
            </a:pPr>
            <a:r>
              <a:rPr lang="en-US" sz="2400" b="1" dirty="0">
                <a:solidFill>
                  <a:srgbClr val="002060"/>
                </a:solidFill>
              </a:rPr>
              <a:t>Number of Objects: </a:t>
            </a:r>
            <a:r>
              <a:rPr lang="en-US" sz="2400" b="1" dirty="0">
                <a:solidFill>
                  <a:schemeClr val="tx1"/>
                </a:solidFill>
              </a:rPr>
              <a:t>Total number of objects (sections) in the file</a:t>
            </a:r>
            <a:r>
              <a:rPr lang="en-US" sz="2400" b="1" dirty="0" smtClean="0">
                <a:solidFill>
                  <a:schemeClr val="tx1"/>
                </a:solidFill>
              </a:rPr>
              <a:t>.</a:t>
            </a:r>
          </a:p>
          <a:p>
            <a:pPr>
              <a:buFont typeface="Wingdings" panose="05000000000000000000" pitchFamily="2" charset="2"/>
              <a:buChar char="v"/>
            </a:pPr>
            <a:endParaRPr lang="en-US" sz="2400" b="1" dirty="0">
              <a:solidFill>
                <a:schemeClr val="tx1"/>
              </a:solidFill>
            </a:endParaRPr>
          </a:p>
          <a:p>
            <a:pPr>
              <a:buFont typeface="Wingdings" panose="05000000000000000000" pitchFamily="2" charset="2"/>
              <a:buChar char="v"/>
            </a:pPr>
            <a:r>
              <a:rPr lang="en-US" sz="2400" b="1" dirty="0">
                <a:solidFill>
                  <a:srgbClr val="002060"/>
                </a:solidFill>
              </a:rPr>
              <a:t>Object Table Offset and Length: </a:t>
            </a:r>
            <a:r>
              <a:rPr lang="en-US" sz="2400" b="1" dirty="0">
                <a:solidFill>
                  <a:schemeClr val="tx1"/>
                </a:solidFill>
              </a:rPr>
              <a:t>Points to the table describing individual objects.</a:t>
            </a:r>
          </a:p>
          <a:p>
            <a:endParaRPr lang="en-US" dirty="0"/>
          </a:p>
        </p:txBody>
      </p:sp>
    </p:spTree>
    <p:extLst>
      <p:ext uri="{BB962C8B-B14F-4D97-AF65-F5344CB8AC3E}">
        <p14:creationId xmlns:p14="http://schemas.microsoft.com/office/powerpoint/2010/main" val="292955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240" y="103991"/>
            <a:ext cx="8596668" cy="724348"/>
          </a:xfrm>
        </p:spPr>
        <p:txBody>
          <a:bodyPr/>
          <a:lstStyle/>
          <a:p>
            <a:r>
              <a:rPr lang="en-US" dirty="0"/>
              <a:t>Linear Executable (LX)</a:t>
            </a:r>
          </a:p>
        </p:txBody>
      </p:sp>
      <p:sp>
        <p:nvSpPr>
          <p:cNvPr id="3" name="Content Placeholder 2"/>
          <p:cNvSpPr>
            <a:spLocks noGrp="1"/>
          </p:cNvSpPr>
          <p:nvPr>
            <p:ph idx="1"/>
          </p:nvPr>
        </p:nvSpPr>
        <p:spPr>
          <a:xfrm>
            <a:off x="193240" y="944974"/>
            <a:ext cx="11898354" cy="5832343"/>
          </a:xfrm>
        </p:spPr>
        <p:txBody>
          <a:bodyPr>
            <a:normAutofit lnSpcReduction="10000"/>
          </a:bodyPr>
          <a:lstStyle/>
          <a:p>
            <a:pPr marL="0" indent="0">
              <a:buNone/>
            </a:pPr>
            <a:r>
              <a:rPr lang="en-US" sz="2400" b="1" dirty="0">
                <a:solidFill>
                  <a:srgbClr val="FF0000"/>
                </a:solidFill>
              </a:rPr>
              <a:t>Linear Executable Module Format</a:t>
            </a:r>
            <a:r>
              <a:rPr lang="en-US" sz="2400" b="1" dirty="0" smtClean="0">
                <a:solidFill>
                  <a:srgbClr val="FF0000"/>
                </a:solidFill>
              </a:rPr>
              <a:t>:</a:t>
            </a:r>
          </a:p>
          <a:p>
            <a:r>
              <a:rPr lang="en-US" sz="2400" b="1" dirty="0" smtClean="0">
                <a:solidFill>
                  <a:srgbClr val="FF0000"/>
                </a:solidFill>
              </a:rPr>
              <a:t>(2) Object Table:</a:t>
            </a:r>
          </a:p>
          <a:p>
            <a:r>
              <a:rPr lang="en-US" sz="2400" b="1" dirty="0">
                <a:solidFill>
                  <a:schemeClr val="tx1"/>
                </a:solidFill>
              </a:rPr>
              <a:t>The Object Table is a crucial component of the Linear Executable (LX) format. It provides information about individual objects or sections within the executable file. </a:t>
            </a:r>
            <a:endParaRPr lang="en-US" sz="2400" b="1" dirty="0" smtClean="0">
              <a:solidFill>
                <a:schemeClr val="tx1"/>
              </a:solidFill>
            </a:endParaRPr>
          </a:p>
          <a:p>
            <a:r>
              <a:rPr lang="en-US" sz="2400" b="1" dirty="0" smtClean="0">
                <a:solidFill>
                  <a:schemeClr val="tx1"/>
                </a:solidFill>
              </a:rPr>
              <a:t>Each </a:t>
            </a:r>
            <a:r>
              <a:rPr lang="en-US" sz="2400" b="1" dirty="0">
                <a:solidFill>
                  <a:schemeClr val="tx1"/>
                </a:solidFill>
              </a:rPr>
              <a:t>object corresponds to a distinct segment of the executable, containing code or data</a:t>
            </a:r>
            <a:r>
              <a:rPr lang="en-US" sz="2400" b="1" dirty="0" smtClean="0">
                <a:solidFill>
                  <a:schemeClr val="tx1"/>
                </a:solidFill>
              </a:rPr>
              <a:t>.</a:t>
            </a:r>
          </a:p>
          <a:p>
            <a:r>
              <a:rPr lang="en-US" sz="2400" b="1" dirty="0" smtClean="0">
                <a:solidFill>
                  <a:schemeClr val="tx1"/>
                </a:solidFill>
              </a:rPr>
              <a:t>The </a:t>
            </a:r>
            <a:r>
              <a:rPr lang="en-US" sz="2400" b="1" dirty="0">
                <a:solidFill>
                  <a:schemeClr val="tx1"/>
                </a:solidFill>
              </a:rPr>
              <a:t>Object Table provides a structured way to organize information about the different sections of the executable. </a:t>
            </a:r>
            <a:endParaRPr lang="en-US" sz="2400" b="1" dirty="0" smtClean="0">
              <a:solidFill>
                <a:schemeClr val="tx1"/>
              </a:solidFill>
            </a:endParaRPr>
          </a:p>
          <a:p>
            <a:r>
              <a:rPr lang="en-US" sz="2400" b="1" dirty="0" smtClean="0">
                <a:solidFill>
                  <a:schemeClr val="tx1"/>
                </a:solidFill>
              </a:rPr>
              <a:t>It </a:t>
            </a:r>
            <a:r>
              <a:rPr lang="en-US" sz="2400" b="1" dirty="0">
                <a:solidFill>
                  <a:schemeClr val="tx1"/>
                </a:solidFill>
              </a:rPr>
              <a:t>is crucial for the operating system loader to understand how to map the executable into memory, where each object should be located, and how it should be accessed</a:t>
            </a:r>
            <a:r>
              <a:rPr lang="en-US" sz="2400" b="1" dirty="0" smtClean="0">
                <a:solidFill>
                  <a:schemeClr val="tx1"/>
                </a:solidFill>
              </a:rPr>
              <a:t>.</a:t>
            </a:r>
          </a:p>
          <a:p>
            <a:r>
              <a:rPr lang="en-US" sz="2400" b="1" dirty="0" smtClean="0">
                <a:solidFill>
                  <a:schemeClr val="tx1"/>
                </a:solidFill>
              </a:rPr>
              <a:t> </a:t>
            </a:r>
            <a:r>
              <a:rPr lang="en-US" sz="2400" b="1" dirty="0">
                <a:solidFill>
                  <a:schemeClr val="tx1"/>
                </a:solidFill>
              </a:rPr>
              <a:t>The format of the Object Table entries may vary based on the specifics of the LX format and the operating system's requirements.</a:t>
            </a:r>
          </a:p>
          <a:p>
            <a:endParaRPr lang="en-US" dirty="0"/>
          </a:p>
        </p:txBody>
      </p:sp>
    </p:spTree>
    <p:extLst>
      <p:ext uri="{BB962C8B-B14F-4D97-AF65-F5344CB8AC3E}">
        <p14:creationId xmlns:p14="http://schemas.microsoft.com/office/powerpoint/2010/main" val="3721164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36" y="147019"/>
            <a:ext cx="8596668" cy="616773"/>
          </a:xfrm>
        </p:spPr>
        <p:txBody>
          <a:bodyPr>
            <a:normAutofit fontScale="90000"/>
          </a:bodyPr>
          <a:lstStyle/>
          <a:p>
            <a:r>
              <a:rPr lang="en-US" dirty="0"/>
              <a:t>Linear Executable (LX)</a:t>
            </a:r>
          </a:p>
        </p:txBody>
      </p:sp>
      <p:sp>
        <p:nvSpPr>
          <p:cNvPr id="3" name="Content Placeholder 2"/>
          <p:cNvSpPr>
            <a:spLocks noGrp="1"/>
          </p:cNvSpPr>
          <p:nvPr>
            <p:ph idx="1"/>
          </p:nvPr>
        </p:nvSpPr>
        <p:spPr>
          <a:xfrm>
            <a:off x="300817" y="848155"/>
            <a:ext cx="10575164" cy="5767798"/>
          </a:xfrm>
        </p:spPr>
        <p:txBody>
          <a:bodyPr>
            <a:normAutofit fontScale="92500" lnSpcReduction="10000"/>
          </a:bodyPr>
          <a:lstStyle/>
          <a:p>
            <a:pPr marL="0" indent="0">
              <a:buNone/>
            </a:pPr>
            <a:r>
              <a:rPr lang="en-US" sz="2400" b="1" dirty="0">
                <a:solidFill>
                  <a:srgbClr val="FF0000"/>
                </a:solidFill>
              </a:rPr>
              <a:t>Linear Executable Module </a:t>
            </a:r>
            <a:r>
              <a:rPr lang="en-US" sz="2400" b="1" dirty="0" smtClean="0">
                <a:solidFill>
                  <a:srgbClr val="FF0000"/>
                </a:solidFill>
              </a:rPr>
              <a:t>Format:</a:t>
            </a:r>
          </a:p>
          <a:p>
            <a:r>
              <a:rPr lang="en-US" sz="2400" dirty="0" smtClean="0">
                <a:solidFill>
                  <a:schemeClr val="tx1"/>
                </a:solidFill>
              </a:rPr>
              <a:t>Here </a:t>
            </a:r>
            <a:r>
              <a:rPr lang="en-US" sz="2400" dirty="0">
                <a:solidFill>
                  <a:schemeClr val="tx1"/>
                </a:solidFill>
              </a:rPr>
              <a:t>are some of the key attributes typically found in the Object Table of an LX format</a:t>
            </a:r>
            <a:r>
              <a:rPr lang="en-US" sz="2400" dirty="0" smtClean="0">
                <a:solidFill>
                  <a:schemeClr val="tx1"/>
                </a:solidFill>
              </a:rPr>
              <a:t>:</a:t>
            </a:r>
          </a:p>
          <a:p>
            <a:pPr>
              <a:buFont typeface="Wingdings" panose="05000000000000000000" pitchFamily="2" charset="2"/>
              <a:buChar char="v"/>
            </a:pPr>
            <a:r>
              <a:rPr lang="en-US" sz="2400" dirty="0">
                <a:solidFill>
                  <a:srgbClr val="002060"/>
                </a:solidFill>
              </a:rPr>
              <a:t>Virtual </a:t>
            </a:r>
            <a:r>
              <a:rPr lang="en-US" sz="2400" dirty="0" smtClean="0">
                <a:solidFill>
                  <a:srgbClr val="002060"/>
                </a:solidFill>
              </a:rPr>
              <a:t>Size</a:t>
            </a:r>
          </a:p>
          <a:p>
            <a:pPr>
              <a:buFont typeface="Wingdings" panose="05000000000000000000" pitchFamily="2" charset="2"/>
              <a:buChar char="v"/>
            </a:pPr>
            <a:r>
              <a:rPr lang="en-US" sz="2400" dirty="0" smtClean="0">
                <a:solidFill>
                  <a:srgbClr val="002060"/>
                </a:solidFill>
              </a:rPr>
              <a:t>Virtual Address</a:t>
            </a:r>
          </a:p>
          <a:p>
            <a:pPr>
              <a:buFont typeface="Wingdings" panose="05000000000000000000" pitchFamily="2" charset="2"/>
              <a:buChar char="v"/>
            </a:pPr>
            <a:r>
              <a:rPr lang="en-US" sz="2400" dirty="0" smtClean="0">
                <a:solidFill>
                  <a:srgbClr val="002060"/>
                </a:solidFill>
              </a:rPr>
              <a:t>Size of Raw Data</a:t>
            </a:r>
          </a:p>
          <a:p>
            <a:pPr>
              <a:buFont typeface="Wingdings" panose="05000000000000000000" pitchFamily="2" charset="2"/>
              <a:buChar char="v"/>
            </a:pPr>
            <a:r>
              <a:rPr lang="en-US" sz="2400" dirty="0" smtClean="0">
                <a:solidFill>
                  <a:srgbClr val="002060"/>
                </a:solidFill>
              </a:rPr>
              <a:t>File Address</a:t>
            </a:r>
          </a:p>
          <a:p>
            <a:pPr>
              <a:buFont typeface="Wingdings" panose="05000000000000000000" pitchFamily="2" charset="2"/>
              <a:buChar char="v"/>
            </a:pPr>
            <a:r>
              <a:rPr lang="en-US" sz="2400" dirty="0" smtClean="0">
                <a:solidFill>
                  <a:srgbClr val="002060"/>
                </a:solidFill>
              </a:rPr>
              <a:t>Object Type</a:t>
            </a:r>
          </a:p>
          <a:p>
            <a:pPr>
              <a:buFont typeface="Wingdings" panose="05000000000000000000" pitchFamily="2" charset="2"/>
              <a:buChar char="v"/>
            </a:pPr>
            <a:r>
              <a:rPr lang="en-US" sz="2400" dirty="0" smtClean="0">
                <a:solidFill>
                  <a:srgbClr val="002060"/>
                </a:solidFill>
              </a:rPr>
              <a:t>Object Flags</a:t>
            </a:r>
          </a:p>
          <a:p>
            <a:pPr>
              <a:buFont typeface="Wingdings" panose="05000000000000000000" pitchFamily="2" charset="2"/>
              <a:buChar char="v"/>
            </a:pPr>
            <a:r>
              <a:rPr lang="en-US" sz="2400" dirty="0" smtClean="0">
                <a:solidFill>
                  <a:srgbClr val="002060"/>
                </a:solidFill>
              </a:rPr>
              <a:t>Object Name</a:t>
            </a:r>
          </a:p>
          <a:p>
            <a:pPr>
              <a:buFont typeface="Wingdings" panose="05000000000000000000" pitchFamily="2" charset="2"/>
              <a:buChar char="v"/>
            </a:pPr>
            <a:r>
              <a:rPr lang="en-US" sz="2400" dirty="0" smtClean="0">
                <a:solidFill>
                  <a:srgbClr val="002060"/>
                </a:solidFill>
              </a:rPr>
              <a:t>Object Class</a:t>
            </a:r>
          </a:p>
          <a:p>
            <a:pPr>
              <a:buFont typeface="Wingdings" panose="05000000000000000000" pitchFamily="2" charset="2"/>
              <a:buChar char="v"/>
            </a:pPr>
            <a:r>
              <a:rPr lang="en-US" sz="2400" dirty="0" smtClean="0">
                <a:solidFill>
                  <a:srgbClr val="002060"/>
                </a:solidFill>
              </a:rPr>
              <a:t>Object Page Table Index</a:t>
            </a:r>
          </a:p>
          <a:p>
            <a:pPr>
              <a:buFont typeface="Wingdings" panose="05000000000000000000" pitchFamily="2" charset="2"/>
              <a:buChar char="v"/>
            </a:pPr>
            <a:r>
              <a:rPr lang="en-US" sz="2400" dirty="0" smtClean="0">
                <a:solidFill>
                  <a:srgbClr val="002060"/>
                </a:solidFill>
              </a:rPr>
              <a:t>Object </a:t>
            </a:r>
            <a:r>
              <a:rPr lang="en-US" sz="2400" dirty="0">
                <a:solidFill>
                  <a:srgbClr val="002060"/>
                </a:solidFill>
              </a:rPr>
              <a:t>Data CRC:</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773933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94" y="136265"/>
            <a:ext cx="8596668" cy="606014"/>
          </a:xfrm>
        </p:spPr>
        <p:txBody>
          <a:bodyPr>
            <a:normAutofit fontScale="90000"/>
          </a:bodyPr>
          <a:lstStyle/>
          <a:p>
            <a:r>
              <a:rPr lang="en-US" dirty="0"/>
              <a:t>Linear Executable (LX)</a:t>
            </a:r>
          </a:p>
        </p:txBody>
      </p:sp>
      <p:sp>
        <p:nvSpPr>
          <p:cNvPr id="3" name="Content Placeholder 2"/>
          <p:cNvSpPr>
            <a:spLocks noGrp="1"/>
          </p:cNvSpPr>
          <p:nvPr>
            <p:ph idx="1"/>
          </p:nvPr>
        </p:nvSpPr>
        <p:spPr>
          <a:xfrm>
            <a:off x="128693" y="742279"/>
            <a:ext cx="11973659" cy="5880752"/>
          </a:xfrm>
        </p:spPr>
        <p:txBody>
          <a:bodyPr>
            <a:normAutofit lnSpcReduction="10000"/>
          </a:bodyPr>
          <a:lstStyle/>
          <a:p>
            <a:r>
              <a:rPr lang="en-US" sz="2400" b="1" dirty="0">
                <a:solidFill>
                  <a:srgbClr val="FF0000"/>
                </a:solidFill>
              </a:rPr>
              <a:t>Linear Executable </a:t>
            </a:r>
            <a:r>
              <a:rPr lang="en-US" sz="2400" b="1" dirty="0" smtClean="0">
                <a:solidFill>
                  <a:srgbClr val="FF0000"/>
                </a:solidFill>
              </a:rPr>
              <a:t>Module Format:</a:t>
            </a:r>
          </a:p>
          <a:p>
            <a:r>
              <a:rPr lang="en-US" sz="2400" b="1" dirty="0" smtClean="0">
                <a:solidFill>
                  <a:srgbClr val="FF0000"/>
                </a:solidFill>
              </a:rPr>
              <a:t>(3) Resource Table:</a:t>
            </a:r>
          </a:p>
          <a:p>
            <a:r>
              <a:rPr lang="en-US" sz="2400" dirty="0"/>
              <a:t>The Resource Table is a part of the Linear Executable (LX) format, primarily used in OS/2 executables</a:t>
            </a:r>
            <a:r>
              <a:rPr lang="en-US" sz="2400" dirty="0" smtClean="0"/>
              <a:t>.</a:t>
            </a:r>
          </a:p>
          <a:p>
            <a:r>
              <a:rPr lang="en-US" sz="2400" dirty="0" smtClean="0"/>
              <a:t> </a:t>
            </a:r>
            <a:r>
              <a:rPr lang="en-US" sz="2400" dirty="0"/>
              <a:t>The Resource Table contains information about various resources associated with the executable, such as icons, dialogs, strings, and other types of data</a:t>
            </a:r>
            <a:r>
              <a:rPr lang="en-US" sz="2400" dirty="0" smtClean="0"/>
              <a:t>.</a:t>
            </a:r>
          </a:p>
          <a:p>
            <a:r>
              <a:rPr lang="en-US" sz="2400" dirty="0" smtClean="0"/>
              <a:t> </a:t>
            </a:r>
            <a:r>
              <a:rPr lang="en-US" sz="2400" dirty="0"/>
              <a:t>The structure of the Resource Table includes the following components</a:t>
            </a:r>
            <a:r>
              <a:rPr lang="en-US" sz="2400" dirty="0" smtClean="0"/>
              <a:t>:</a:t>
            </a:r>
          </a:p>
          <a:p>
            <a:pPr>
              <a:buFont typeface="Wingdings" panose="05000000000000000000" pitchFamily="2" charset="2"/>
              <a:buChar char="v"/>
            </a:pPr>
            <a:r>
              <a:rPr lang="en-US" sz="2400" dirty="0" smtClean="0">
                <a:solidFill>
                  <a:srgbClr val="002060"/>
                </a:solidFill>
              </a:rPr>
              <a:t>Resource Type Table</a:t>
            </a:r>
          </a:p>
          <a:p>
            <a:pPr>
              <a:buFont typeface="Wingdings" panose="05000000000000000000" pitchFamily="2" charset="2"/>
              <a:buChar char="v"/>
            </a:pPr>
            <a:r>
              <a:rPr lang="en-US" sz="2400" dirty="0" smtClean="0">
                <a:solidFill>
                  <a:srgbClr val="002060"/>
                </a:solidFill>
              </a:rPr>
              <a:t>Resource Name Table</a:t>
            </a:r>
          </a:p>
          <a:p>
            <a:pPr>
              <a:buFont typeface="Wingdings" panose="05000000000000000000" pitchFamily="2" charset="2"/>
              <a:buChar char="v"/>
            </a:pPr>
            <a:r>
              <a:rPr lang="en-US" sz="2400" dirty="0" smtClean="0">
                <a:solidFill>
                  <a:srgbClr val="002060"/>
                </a:solidFill>
              </a:rPr>
              <a:t>Resource Language Table</a:t>
            </a:r>
          </a:p>
          <a:p>
            <a:pPr>
              <a:buFont typeface="Wingdings" panose="05000000000000000000" pitchFamily="2" charset="2"/>
              <a:buChar char="v"/>
            </a:pPr>
            <a:r>
              <a:rPr lang="en-US" sz="2400" dirty="0" smtClean="0">
                <a:solidFill>
                  <a:srgbClr val="002060"/>
                </a:solidFill>
              </a:rPr>
              <a:t>Resource Data Table</a:t>
            </a:r>
          </a:p>
          <a:p>
            <a:pPr marL="0" indent="0">
              <a:buNone/>
            </a:pPr>
            <a:r>
              <a:rPr lang="en-US" sz="2400" dirty="0">
                <a:solidFill>
                  <a:schemeClr val="tx1"/>
                </a:solidFill>
              </a:rPr>
              <a:t>The Resource Table is essential for the operating system and applications to locate and utilize the various resources associated with the executable.</a:t>
            </a:r>
          </a:p>
        </p:txBody>
      </p:sp>
    </p:spTree>
    <p:extLst>
      <p:ext uri="{BB962C8B-B14F-4D97-AF65-F5344CB8AC3E}">
        <p14:creationId xmlns:p14="http://schemas.microsoft.com/office/powerpoint/2010/main" val="3841449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98" y="200809"/>
            <a:ext cx="8596668" cy="713591"/>
          </a:xfrm>
        </p:spPr>
        <p:txBody>
          <a:bodyPr/>
          <a:lstStyle/>
          <a:p>
            <a:r>
              <a:rPr lang="en-US" dirty="0" smtClean="0"/>
              <a:t>Linear Executable (LX)</a:t>
            </a:r>
            <a:endParaRPr lang="en-US" dirty="0"/>
          </a:p>
        </p:txBody>
      </p:sp>
      <p:sp>
        <p:nvSpPr>
          <p:cNvPr id="3" name="Content Placeholder 2"/>
          <p:cNvSpPr>
            <a:spLocks noGrp="1"/>
          </p:cNvSpPr>
          <p:nvPr>
            <p:ph idx="1"/>
          </p:nvPr>
        </p:nvSpPr>
        <p:spPr>
          <a:xfrm>
            <a:off x="300816" y="914401"/>
            <a:ext cx="11650929" cy="5604734"/>
          </a:xfrm>
        </p:spPr>
        <p:txBody>
          <a:bodyPr/>
          <a:lstStyle/>
          <a:p>
            <a:pPr marL="0" indent="0">
              <a:buNone/>
            </a:pPr>
            <a:r>
              <a:rPr lang="en-US" sz="2400" b="1" dirty="0">
                <a:solidFill>
                  <a:srgbClr val="FF0000"/>
                </a:solidFill>
              </a:rPr>
              <a:t>Linear Executable Module Format</a:t>
            </a:r>
            <a:r>
              <a:rPr lang="en-US" sz="2400" b="1" dirty="0" smtClean="0">
                <a:solidFill>
                  <a:srgbClr val="FF0000"/>
                </a:solidFill>
              </a:rPr>
              <a:t>:</a:t>
            </a:r>
          </a:p>
          <a:p>
            <a:pPr marL="0" indent="0">
              <a:buNone/>
            </a:pPr>
            <a:r>
              <a:rPr lang="en-US" sz="2400" b="1" dirty="0">
                <a:solidFill>
                  <a:srgbClr val="FF0000"/>
                </a:solidFill>
              </a:rPr>
              <a:t>(4) Page </a:t>
            </a:r>
            <a:r>
              <a:rPr lang="en-US" sz="2400" b="1" dirty="0" smtClean="0">
                <a:solidFill>
                  <a:srgbClr val="FF0000"/>
                </a:solidFill>
              </a:rPr>
              <a:t>Table:</a:t>
            </a:r>
          </a:p>
          <a:p>
            <a:r>
              <a:rPr lang="en-US" sz="2400" dirty="0" smtClean="0">
                <a:solidFill>
                  <a:schemeClr val="tx1"/>
                </a:solidFill>
              </a:rPr>
              <a:t>Helps </a:t>
            </a:r>
            <a:r>
              <a:rPr lang="en-US" sz="2400" dirty="0">
                <a:solidFill>
                  <a:schemeClr val="tx1"/>
                </a:solidFill>
              </a:rPr>
              <a:t>the operating system map the executable into memory</a:t>
            </a:r>
            <a:r>
              <a:rPr lang="en-US" sz="2400" dirty="0" smtClean="0">
                <a:solidFill>
                  <a:schemeClr val="tx1"/>
                </a:solidFill>
              </a:rPr>
              <a:t>.</a:t>
            </a:r>
          </a:p>
          <a:p>
            <a:endParaRPr lang="en-US" sz="2400" dirty="0">
              <a:solidFill>
                <a:schemeClr val="tx1"/>
              </a:solidFill>
            </a:endParaRPr>
          </a:p>
          <a:p>
            <a:pPr marL="0" indent="0">
              <a:buNone/>
            </a:pPr>
            <a:r>
              <a:rPr lang="en-US" sz="2400" b="1" dirty="0" smtClean="0">
                <a:solidFill>
                  <a:srgbClr val="FF0000"/>
                </a:solidFill>
              </a:rPr>
              <a:t>(5) Fixup Table:</a:t>
            </a:r>
          </a:p>
          <a:p>
            <a:r>
              <a:rPr lang="en-US" sz="2400" dirty="0">
                <a:solidFill>
                  <a:schemeClr val="tx1"/>
                </a:solidFill>
              </a:rPr>
              <a:t>In the LX format, which is a linear executable format primarily associated with the OS/2 operating system, the Fixup table is part of the executable file structure</a:t>
            </a:r>
            <a:r>
              <a:rPr lang="en-US" sz="2400" dirty="0" smtClean="0">
                <a:solidFill>
                  <a:schemeClr val="tx1"/>
                </a:solidFill>
              </a:rPr>
              <a:t>.</a:t>
            </a:r>
          </a:p>
          <a:p>
            <a:r>
              <a:rPr lang="en-US" sz="2400" dirty="0" smtClean="0">
                <a:solidFill>
                  <a:schemeClr val="tx1"/>
                </a:solidFill>
              </a:rPr>
              <a:t> </a:t>
            </a:r>
            <a:r>
              <a:rPr lang="en-US" sz="2400" dirty="0">
                <a:solidFill>
                  <a:schemeClr val="tx1"/>
                </a:solidFill>
              </a:rPr>
              <a:t>The Fixup table is used to store information about locations in the code and data sections that need to be modified at load time. </a:t>
            </a:r>
            <a:endParaRPr lang="en-US" sz="2400" dirty="0" smtClean="0">
              <a:solidFill>
                <a:schemeClr val="tx1"/>
              </a:solidFill>
            </a:endParaRPr>
          </a:p>
          <a:p>
            <a:r>
              <a:rPr lang="en-US" sz="2400" dirty="0" smtClean="0">
                <a:solidFill>
                  <a:schemeClr val="tx1"/>
                </a:solidFill>
              </a:rPr>
              <a:t>This </a:t>
            </a:r>
            <a:r>
              <a:rPr lang="en-US" sz="2400" dirty="0">
                <a:solidFill>
                  <a:schemeClr val="tx1"/>
                </a:solidFill>
              </a:rPr>
              <a:t>modification is necessary because the actual addresses of these locations may not be known until runtime</a:t>
            </a:r>
            <a:r>
              <a:rPr lang="en-US" sz="2400" dirty="0" smtClean="0">
                <a:solidFill>
                  <a:schemeClr val="tx1"/>
                </a:solidFill>
              </a:rPr>
              <a:t>.</a:t>
            </a:r>
          </a:p>
          <a:p>
            <a:endParaRPr lang="en-US" dirty="0">
              <a:solidFill>
                <a:schemeClr val="tx1"/>
              </a:solidFill>
            </a:endParaRPr>
          </a:p>
        </p:txBody>
      </p:sp>
    </p:spTree>
    <p:extLst>
      <p:ext uri="{BB962C8B-B14F-4D97-AF65-F5344CB8AC3E}">
        <p14:creationId xmlns:p14="http://schemas.microsoft.com/office/powerpoint/2010/main" val="37800171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198</TotalTime>
  <Words>1734</Words>
  <Application>Microsoft Office PowerPoint</Application>
  <PresentationFormat>Widescreen</PresentationFormat>
  <Paragraphs>171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Courier New</vt:lpstr>
      <vt:lpstr>Trebuchet MS</vt:lpstr>
      <vt:lpstr>Wingdings</vt:lpstr>
      <vt:lpstr>Wingdings 3</vt:lpstr>
      <vt:lpstr>Facet</vt:lpstr>
      <vt:lpstr>SYSTEM PROGRAMMING LECTURE</vt:lpstr>
      <vt:lpstr>Linear Executable  (LX)</vt:lpstr>
      <vt:lpstr>Linear Executable (LX)</vt:lpstr>
      <vt:lpstr>Linear Executable (LX)</vt:lpstr>
      <vt:lpstr>Linear Executable (LX)</vt:lpstr>
      <vt:lpstr>Linear Executable (LX)</vt:lpstr>
      <vt:lpstr>Linear Executable (LX)</vt:lpstr>
      <vt:lpstr>Linear Executable (LX)</vt:lpstr>
      <vt:lpstr>Linear Executable (LX)</vt:lpstr>
      <vt:lpstr>Linear Executable (LX)</vt:lpstr>
      <vt:lpstr>Linear Executable (LX)</vt:lpstr>
      <vt:lpstr>Linear Executable (LX)</vt:lpstr>
      <vt:lpstr>PowerPoint Presentation</vt:lpstr>
      <vt:lpstr>NewEXE NE</vt:lpstr>
      <vt:lpstr>NewEXE NE</vt:lpstr>
      <vt:lpstr>NewEXE NE</vt:lpstr>
      <vt:lpstr>NewEXE NE</vt:lpstr>
      <vt:lpstr>NewEXE NE</vt:lpstr>
      <vt:lpstr>NewEXE NE</vt:lpstr>
      <vt:lpstr>NewEXE 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PROGRAMMING LECTURE</dc:title>
  <dc:creator>Izzyy</dc:creator>
  <cp:lastModifiedBy>Izzyy</cp:lastModifiedBy>
  <cp:revision>25</cp:revision>
  <dcterms:created xsi:type="dcterms:W3CDTF">2023-11-18T16:00:56Z</dcterms:created>
  <dcterms:modified xsi:type="dcterms:W3CDTF">2023-11-20T16:57:36Z</dcterms:modified>
</cp:coreProperties>
</file>