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975" y="1393316"/>
            <a:ext cx="7766936" cy="1646302"/>
          </a:xfrm>
        </p:spPr>
        <p:txBody>
          <a:bodyPr/>
          <a:lstStyle/>
          <a:p>
            <a:pPr algn="ctr"/>
            <a:r>
              <a:rPr lang="en-US" dirty="0" smtClean="0"/>
              <a:t>SYSYEM PROGRAMMING </a:t>
            </a:r>
            <a:endParaRPr lang="en-US" dirty="0"/>
          </a:p>
        </p:txBody>
      </p:sp>
      <p:sp>
        <p:nvSpPr>
          <p:cNvPr id="3" name="Subtitle 2"/>
          <p:cNvSpPr>
            <a:spLocks noGrp="1"/>
          </p:cNvSpPr>
          <p:nvPr>
            <p:ph type="subTitle" idx="1"/>
          </p:nvPr>
        </p:nvSpPr>
        <p:spPr>
          <a:xfrm>
            <a:off x="1507067" y="3491436"/>
            <a:ext cx="7766936" cy="1096899"/>
          </a:xfrm>
        </p:spPr>
        <p:txBody>
          <a:bodyPr/>
          <a:lstStyle/>
          <a:p>
            <a:pPr algn="ctr"/>
            <a:r>
              <a:rPr lang="en-US" dirty="0" smtClean="0">
                <a:solidFill>
                  <a:srgbClr val="7030A0"/>
                </a:solidFill>
              </a:rPr>
              <a:t>Lecturer </a:t>
            </a:r>
            <a:r>
              <a:rPr lang="en-US" dirty="0" err="1" smtClean="0">
                <a:solidFill>
                  <a:srgbClr val="7030A0"/>
                </a:solidFill>
              </a:rPr>
              <a:t>Izazullah</a:t>
            </a:r>
            <a:endParaRPr lang="en-US" dirty="0" smtClean="0">
              <a:solidFill>
                <a:srgbClr val="7030A0"/>
              </a:solidFill>
            </a:endParaRPr>
          </a:p>
          <a:p>
            <a:pPr algn="ctr"/>
            <a:r>
              <a:rPr lang="en-US" dirty="0" smtClean="0">
                <a:solidFill>
                  <a:srgbClr val="7030A0"/>
                </a:solidFill>
              </a:rPr>
              <a:t>GPGC </a:t>
            </a:r>
            <a:r>
              <a:rPr lang="en-US" dirty="0" err="1" smtClean="0">
                <a:solidFill>
                  <a:srgbClr val="7030A0"/>
                </a:solidFill>
              </a:rPr>
              <a:t>Charsadda</a:t>
            </a:r>
            <a:endParaRPr lang="en-US" dirty="0">
              <a:solidFill>
                <a:srgbClr val="7030A0"/>
              </a:solidFill>
            </a:endParaRPr>
          </a:p>
        </p:txBody>
      </p:sp>
    </p:spTree>
    <p:extLst>
      <p:ext uri="{BB962C8B-B14F-4D97-AF65-F5344CB8AC3E}">
        <p14:creationId xmlns:p14="http://schemas.microsoft.com/office/powerpoint/2010/main" val="28182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66" y="86061"/>
            <a:ext cx="8596668" cy="772852"/>
          </a:xfrm>
        </p:spPr>
        <p:txBody>
          <a:bodyPr/>
          <a:lstStyle/>
          <a:p>
            <a:r>
              <a:rPr lang="en-US" dirty="0" smtClean="0"/>
              <a:t>Linux Kernel Enhancement </a:t>
            </a:r>
            <a:endParaRPr lang="en-US" dirty="0"/>
          </a:p>
        </p:txBody>
      </p:sp>
      <p:sp>
        <p:nvSpPr>
          <p:cNvPr id="3" name="Content Placeholder 2"/>
          <p:cNvSpPr>
            <a:spLocks noGrp="1"/>
          </p:cNvSpPr>
          <p:nvPr>
            <p:ph idx="1"/>
          </p:nvPr>
        </p:nvSpPr>
        <p:spPr>
          <a:xfrm>
            <a:off x="160966" y="858913"/>
            <a:ext cx="11672445" cy="5896889"/>
          </a:xfrm>
        </p:spPr>
        <p:txBody>
          <a:bodyPr>
            <a:normAutofit/>
          </a:bodyPr>
          <a:lstStyle/>
          <a:p>
            <a:r>
              <a:rPr lang="en-US" sz="2400" dirty="0"/>
              <a:t>The Linux kernel is constantly changing, growing roughly 1.4 million lines of code in the last year alone. </a:t>
            </a:r>
            <a:endParaRPr lang="en-US" sz="2400" dirty="0" smtClean="0"/>
          </a:p>
          <a:p>
            <a:r>
              <a:rPr lang="en-US" sz="2400" dirty="0" smtClean="0"/>
              <a:t>The </a:t>
            </a:r>
            <a:r>
              <a:rPr lang="en-US" sz="2400" dirty="0"/>
              <a:t>kernel community is constantly adding new features, supporting new hardware, refining interfaces, and fixing bugs. In order to take advantage of these changes, production Linux deployments need to take on the difficult task of validating new kernels across all their workloads</a:t>
            </a:r>
            <a:r>
              <a:rPr lang="en-US" sz="2400" dirty="0" smtClean="0"/>
              <a:t>.</a:t>
            </a:r>
          </a:p>
          <a:p>
            <a:r>
              <a:rPr lang="en-US" sz="2400" dirty="0"/>
              <a:t>The Linux Kernel, the core of the Linux operating system, has always been at the forefront of innovation. With every release, it has consistently delivered improvements, driving the evolution of the entire open-source community. The release of Linux Kernel 6.5, after a series of seven release candidates, is no exception. </a:t>
            </a:r>
            <a:endParaRPr lang="en-US" sz="2400" dirty="0" smtClean="0"/>
          </a:p>
          <a:p>
            <a:r>
              <a:rPr lang="en-US" sz="2400" dirty="0" smtClean="0"/>
              <a:t>This </a:t>
            </a:r>
            <a:r>
              <a:rPr lang="en-US" sz="2400" dirty="0"/>
              <a:t>significant update brings various features, improved drivers, and numerous other changes to enhance the user experience.</a:t>
            </a:r>
          </a:p>
        </p:txBody>
      </p:sp>
    </p:spTree>
    <p:extLst>
      <p:ext uri="{BB962C8B-B14F-4D97-AF65-F5344CB8AC3E}">
        <p14:creationId xmlns:p14="http://schemas.microsoft.com/office/powerpoint/2010/main" val="71662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3" y="103991"/>
            <a:ext cx="8596668" cy="797953"/>
          </a:xfrm>
        </p:spPr>
        <p:txBody>
          <a:bodyPr>
            <a:normAutofit/>
          </a:bodyPr>
          <a:lstStyle/>
          <a:p>
            <a:r>
              <a:rPr lang="en-US" dirty="0"/>
              <a:t>Linux Kernel Enhancement </a:t>
            </a:r>
          </a:p>
        </p:txBody>
      </p:sp>
      <p:sp>
        <p:nvSpPr>
          <p:cNvPr id="3" name="Content Placeholder 2"/>
          <p:cNvSpPr>
            <a:spLocks noGrp="1"/>
          </p:cNvSpPr>
          <p:nvPr>
            <p:ph idx="1"/>
          </p:nvPr>
        </p:nvSpPr>
        <p:spPr>
          <a:xfrm>
            <a:off x="85662" y="901944"/>
            <a:ext cx="11866083" cy="5821585"/>
          </a:xfrm>
        </p:spPr>
        <p:txBody>
          <a:bodyPr>
            <a:normAutofit/>
          </a:bodyPr>
          <a:lstStyle/>
          <a:p>
            <a:pPr marL="0" indent="0">
              <a:buNone/>
            </a:pPr>
            <a:r>
              <a:rPr lang="en-US" sz="2400" b="1" dirty="0">
                <a:solidFill>
                  <a:srgbClr val="FF0000"/>
                </a:solidFill>
              </a:rPr>
              <a:t>Key Introductions in Linux Kernel </a:t>
            </a:r>
            <a:r>
              <a:rPr lang="en-US" sz="2400" b="1" dirty="0" smtClean="0">
                <a:solidFill>
                  <a:srgbClr val="FF0000"/>
                </a:solidFill>
              </a:rPr>
              <a:t>6.5:</a:t>
            </a:r>
          </a:p>
          <a:p>
            <a:pPr marL="0" indent="0">
              <a:buNone/>
            </a:pPr>
            <a:r>
              <a:rPr lang="en-US" sz="2400" b="1" dirty="0">
                <a:solidFill>
                  <a:srgbClr val="7030A0"/>
                </a:solidFill>
              </a:rPr>
              <a:t>Enhanced Audio and Architectural </a:t>
            </a:r>
            <a:r>
              <a:rPr lang="en-US" sz="2400" b="1" dirty="0" smtClean="0">
                <a:solidFill>
                  <a:srgbClr val="7030A0"/>
                </a:solidFill>
              </a:rPr>
              <a:t>Support</a:t>
            </a:r>
            <a:r>
              <a:rPr lang="en-US" sz="2400" dirty="0" smtClean="0"/>
              <a:t>:</a:t>
            </a:r>
            <a:endParaRPr lang="en-US" sz="2400" dirty="0"/>
          </a:p>
          <a:p>
            <a:pPr marL="0" indent="0">
              <a:buNone/>
            </a:pPr>
            <a:r>
              <a:rPr lang="en-US" sz="2400" dirty="0"/>
              <a:t>MIDI 2.0 in ALSA: Advanced Linux Sound Architecture (ALSA) has leaped forward with integrating MIDI 2.0 support. For music enthusiasts and professionals, this translates to richer musical compositions and an enhanced audio experience on Linux platforms.</a:t>
            </a:r>
          </a:p>
          <a:p>
            <a:pPr marL="0" indent="0">
              <a:buNone/>
            </a:pPr>
            <a:r>
              <a:rPr lang="en-US" sz="2400" b="1" dirty="0">
                <a:solidFill>
                  <a:srgbClr val="7030A0"/>
                </a:solidFill>
              </a:rPr>
              <a:t>ACPI support for RISC-V architecture: </a:t>
            </a:r>
            <a:r>
              <a:rPr lang="en-US" sz="2400" dirty="0"/>
              <a:t>The RISC-V architecture, known for its adaptability, receives robust ACPI support in this release. This means more efficient power management, crucial for battery-powered devices and servers running critical applications.</a:t>
            </a:r>
          </a:p>
          <a:p>
            <a:pPr marL="0" indent="0">
              <a:buNone/>
            </a:pPr>
            <a:r>
              <a:rPr lang="en-US" sz="2400" b="1" dirty="0">
                <a:solidFill>
                  <a:srgbClr val="7030A0"/>
                </a:solidFill>
              </a:rPr>
              <a:t>User-Mode Linux (UML) with </a:t>
            </a:r>
            <a:r>
              <a:rPr lang="en-US" sz="2400" b="1" dirty="0" err="1">
                <a:solidFill>
                  <a:srgbClr val="7030A0"/>
                </a:solidFill>
              </a:rPr>
              <a:t>Landlock</a:t>
            </a:r>
            <a:r>
              <a:rPr lang="en-US" sz="2400" b="1" dirty="0">
                <a:solidFill>
                  <a:srgbClr val="7030A0"/>
                </a:solidFill>
              </a:rPr>
              <a:t> support: </a:t>
            </a:r>
            <a:r>
              <a:rPr lang="en-US" sz="2400" dirty="0"/>
              <a:t>The ability to run Linux as a user-space application through UML is bolstered with </a:t>
            </a:r>
            <a:r>
              <a:rPr lang="en-US" sz="2400" dirty="0" err="1"/>
              <a:t>Landlock</a:t>
            </a:r>
            <a:r>
              <a:rPr lang="en-US" sz="2400" dirty="0"/>
              <a:t> support. This is a game-changer for developers, enabling them to sandbox applications securely and enhancing overall system security.</a:t>
            </a:r>
          </a:p>
        </p:txBody>
      </p:sp>
    </p:spTree>
    <p:extLst>
      <p:ext uri="{BB962C8B-B14F-4D97-AF65-F5344CB8AC3E}">
        <p14:creationId xmlns:p14="http://schemas.microsoft.com/office/powerpoint/2010/main" val="421922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8" y="147020"/>
            <a:ext cx="8596668" cy="767379"/>
          </a:xfrm>
        </p:spPr>
        <p:txBody>
          <a:bodyPr>
            <a:normAutofit/>
          </a:bodyPr>
          <a:lstStyle/>
          <a:p>
            <a:r>
              <a:rPr lang="en-US" dirty="0"/>
              <a:t>Linux Kernel Enhancement </a:t>
            </a:r>
          </a:p>
        </p:txBody>
      </p:sp>
      <p:sp>
        <p:nvSpPr>
          <p:cNvPr id="3" name="Content Placeholder 2"/>
          <p:cNvSpPr>
            <a:spLocks noGrp="1"/>
          </p:cNvSpPr>
          <p:nvPr>
            <p:ph idx="1"/>
          </p:nvPr>
        </p:nvSpPr>
        <p:spPr>
          <a:xfrm>
            <a:off x="268543" y="1176264"/>
            <a:ext cx="11597142" cy="5681736"/>
          </a:xfrm>
        </p:spPr>
        <p:txBody>
          <a:bodyPr>
            <a:noAutofit/>
          </a:bodyPr>
          <a:lstStyle/>
          <a:p>
            <a:pPr marL="0" indent="0">
              <a:buNone/>
            </a:pPr>
            <a:r>
              <a:rPr lang="en-US" sz="2400" b="1" dirty="0">
                <a:solidFill>
                  <a:srgbClr val="FF0000"/>
                </a:solidFill>
              </a:rPr>
              <a:t>Optimizations for Advanced Systems in Linux Kernel </a:t>
            </a:r>
            <a:r>
              <a:rPr lang="en-US" sz="2400" b="1" dirty="0" smtClean="0">
                <a:solidFill>
                  <a:srgbClr val="FF0000"/>
                </a:solidFill>
              </a:rPr>
              <a:t>6.5:</a:t>
            </a:r>
          </a:p>
          <a:p>
            <a:pPr marL="0" indent="0">
              <a:buNone/>
            </a:pPr>
            <a:endParaRPr lang="en-US" sz="2400" b="1" dirty="0">
              <a:solidFill>
                <a:srgbClr val="FF0000"/>
              </a:solidFill>
            </a:endParaRPr>
          </a:p>
          <a:p>
            <a:pPr marL="0" indent="0">
              <a:buNone/>
            </a:pPr>
            <a:r>
              <a:rPr lang="en-US" sz="2400" b="1" dirty="0">
                <a:solidFill>
                  <a:srgbClr val="7030A0"/>
                </a:solidFill>
              </a:rPr>
              <a:t>Better AMD “Zen” system support</a:t>
            </a:r>
            <a:r>
              <a:rPr lang="en-US" sz="2400" b="1" dirty="0" smtClean="0">
                <a:solidFill>
                  <a:srgbClr val="7030A0"/>
                </a:solidFill>
              </a:rPr>
              <a:t>:</a:t>
            </a:r>
          </a:p>
          <a:p>
            <a:r>
              <a:rPr lang="en-US" sz="2400" dirty="0" smtClean="0"/>
              <a:t> </a:t>
            </a:r>
            <a:r>
              <a:rPr lang="en-US" sz="2400" dirty="0"/>
              <a:t>AMD “Zen” system users can now expect a more streamlined and efficient performance. This enhancement ensures that Linux remains a preferred choice for high-performance computing environments.</a:t>
            </a:r>
          </a:p>
          <a:p>
            <a:pPr marL="0" indent="0">
              <a:buNone/>
            </a:pPr>
            <a:r>
              <a:rPr lang="en-US" sz="2400" b="1" dirty="0">
                <a:solidFill>
                  <a:srgbClr val="7030A0"/>
                </a:solidFill>
              </a:rPr>
              <a:t>ARMv8.8 </a:t>
            </a:r>
            <a:r>
              <a:rPr lang="en-US" sz="2400" b="1" dirty="0" err="1">
                <a:solidFill>
                  <a:srgbClr val="7030A0"/>
                </a:solidFill>
              </a:rPr>
              <a:t>memcpy</a:t>
            </a:r>
            <a:r>
              <a:rPr lang="en-US" sz="2400" b="1" dirty="0">
                <a:solidFill>
                  <a:srgbClr val="7030A0"/>
                </a:solidFill>
              </a:rPr>
              <a:t>/</a:t>
            </a:r>
            <a:r>
              <a:rPr lang="en-US" sz="2400" b="1" dirty="0" err="1">
                <a:solidFill>
                  <a:srgbClr val="7030A0"/>
                </a:solidFill>
              </a:rPr>
              <a:t>memset</a:t>
            </a:r>
            <a:r>
              <a:rPr lang="en-US" sz="2400" b="1" dirty="0">
                <a:solidFill>
                  <a:srgbClr val="7030A0"/>
                </a:solidFill>
              </a:rPr>
              <a:t> instructions support</a:t>
            </a:r>
            <a:r>
              <a:rPr lang="en-US" sz="2400" b="1" dirty="0" smtClean="0">
                <a:solidFill>
                  <a:srgbClr val="7030A0"/>
                </a:solidFill>
              </a:rPr>
              <a:t>:</a:t>
            </a:r>
          </a:p>
          <a:p>
            <a:r>
              <a:rPr lang="en-US" sz="2400" dirty="0" smtClean="0"/>
              <a:t> </a:t>
            </a:r>
            <a:r>
              <a:rPr lang="en-US" sz="2400" dirty="0"/>
              <a:t>Targeted at user-space operations, this feature promises more rapid and efficient memory operations, crucial for applications that demand high-speed data processing.</a:t>
            </a:r>
          </a:p>
        </p:txBody>
      </p:sp>
    </p:spTree>
    <p:extLst>
      <p:ext uri="{BB962C8B-B14F-4D97-AF65-F5344CB8AC3E}">
        <p14:creationId xmlns:p14="http://schemas.microsoft.com/office/powerpoint/2010/main" val="133321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25506"/>
            <a:ext cx="8596668" cy="788894"/>
          </a:xfrm>
        </p:spPr>
        <p:txBody>
          <a:bodyPr/>
          <a:lstStyle/>
          <a:p>
            <a:r>
              <a:rPr lang="en-US" dirty="0"/>
              <a:t>Linux Kernel Enhancement </a:t>
            </a:r>
          </a:p>
        </p:txBody>
      </p:sp>
      <p:sp>
        <p:nvSpPr>
          <p:cNvPr id="3" name="Content Placeholder 2"/>
          <p:cNvSpPr>
            <a:spLocks noGrp="1"/>
          </p:cNvSpPr>
          <p:nvPr>
            <p:ph idx="1"/>
          </p:nvPr>
        </p:nvSpPr>
        <p:spPr>
          <a:xfrm>
            <a:off x="182481" y="1138612"/>
            <a:ext cx="11930629" cy="5638706"/>
          </a:xfrm>
        </p:spPr>
        <p:txBody>
          <a:bodyPr>
            <a:noAutofit/>
          </a:bodyPr>
          <a:lstStyle/>
          <a:p>
            <a:pPr marL="0" indent="0">
              <a:buNone/>
            </a:pPr>
            <a:r>
              <a:rPr lang="en-US" sz="2400" b="1" dirty="0">
                <a:solidFill>
                  <a:srgbClr val="FF0000"/>
                </a:solidFill>
              </a:rPr>
              <a:t>File System and Scheduling Improvements in Linux Kernel </a:t>
            </a:r>
            <a:r>
              <a:rPr lang="en-US" sz="2400" b="1" dirty="0" smtClean="0">
                <a:solidFill>
                  <a:srgbClr val="FF0000"/>
                </a:solidFill>
              </a:rPr>
              <a:t>6.5:</a:t>
            </a:r>
          </a:p>
          <a:p>
            <a:pPr marL="0" indent="0">
              <a:buNone/>
            </a:pPr>
            <a:endParaRPr lang="en-US" sz="2400" b="1" dirty="0" smtClean="0">
              <a:solidFill>
                <a:srgbClr val="FF0000"/>
              </a:solidFill>
            </a:endParaRPr>
          </a:p>
          <a:p>
            <a:pPr marL="0" indent="0">
              <a:buNone/>
            </a:pPr>
            <a:r>
              <a:rPr lang="en-US" sz="2400" b="1" dirty="0">
                <a:solidFill>
                  <a:srgbClr val="7030A0"/>
                </a:solidFill>
              </a:rPr>
              <a:t>Enhancements in EXT4</a:t>
            </a:r>
            <a:r>
              <a:rPr lang="en-US" sz="2400" b="1" dirty="0" smtClean="0">
                <a:solidFill>
                  <a:srgbClr val="7030A0"/>
                </a:solidFill>
              </a:rPr>
              <a:t>: </a:t>
            </a:r>
            <a:r>
              <a:rPr lang="en-US" sz="2400" dirty="0"/>
              <a:t>The EXT4 file system, known for its reliability, witnessed a series of improvements. Enhancements in its </a:t>
            </a:r>
            <a:r>
              <a:rPr lang="en-US" sz="2400" dirty="0" err="1"/>
              <a:t>journalling</a:t>
            </a:r>
            <a:r>
              <a:rPr lang="en-US" sz="2400" dirty="0"/>
              <a:t> and block allocator subsystems ensure data integrity. Additionally, the performance boost for parallel Direct I/O (DIO) overwrites means faster data access and improved system responsiveness.</a:t>
            </a:r>
          </a:p>
          <a:p>
            <a:pPr marL="0" indent="0">
              <a:buNone/>
            </a:pPr>
            <a:r>
              <a:rPr lang="en-US" sz="2400" b="1" dirty="0" err="1">
                <a:solidFill>
                  <a:srgbClr val="7030A0"/>
                </a:solidFill>
              </a:rPr>
              <a:t>Btrfs</a:t>
            </a:r>
            <a:r>
              <a:rPr lang="en-US" sz="2400" b="1" dirty="0">
                <a:solidFill>
                  <a:srgbClr val="7030A0"/>
                </a:solidFill>
              </a:rPr>
              <a:t> Performance Boost</a:t>
            </a:r>
            <a:r>
              <a:rPr lang="en-US" sz="2400" b="1" dirty="0" smtClean="0">
                <a:solidFill>
                  <a:srgbClr val="7030A0"/>
                </a:solidFill>
              </a:rPr>
              <a:t>: </a:t>
            </a:r>
            <a:r>
              <a:rPr lang="en-US" sz="2400" dirty="0"/>
              <a:t>Recognizing the growing popularity of the </a:t>
            </a:r>
            <a:r>
              <a:rPr lang="en-US" sz="2400" dirty="0" err="1"/>
              <a:t>Btrfs</a:t>
            </a:r>
            <a:r>
              <a:rPr lang="en-US" sz="2400" dirty="0"/>
              <a:t> file system, especially in enterprise environments, Linux Kernel 6.5 offers performance enhancements, ensuring faster read/write operations and better data management.</a:t>
            </a:r>
          </a:p>
          <a:p>
            <a:pPr marL="0" indent="0">
              <a:buNone/>
            </a:pPr>
            <a:r>
              <a:rPr lang="en-US" sz="2400" b="1" dirty="0">
                <a:solidFill>
                  <a:srgbClr val="7030A0"/>
                </a:solidFill>
              </a:rPr>
              <a:t>SMP Scheduling</a:t>
            </a:r>
            <a:r>
              <a:rPr lang="en-US" sz="2400" b="1" dirty="0" smtClean="0">
                <a:solidFill>
                  <a:srgbClr val="7030A0"/>
                </a:solidFill>
              </a:rPr>
              <a:t>: </a:t>
            </a:r>
            <a:r>
              <a:rPr lang="en-US" sz="2400" dirty="0"/>
              <a:t>The Symmetric Multi-Processing (SMP) scheduling system sees critical refinements. The improved load balancer can better recognize SMT cores with busy siblings, leading to optimized task management and reduced system overheads.</a:t>
            </a:r>
          </a:p>
        </p:txBody>
      </p:sp>
    </p:spTree>
    <p:extLst>
      <p:ext uri="{BB962C8B-B14F-4D97-AF65-F5344CB8AC3E}">
        <p14:creationId xmlns:p14="http://schemas.microsoft.com/office/powerpoint/2010/main" val="271471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2" y="147021"/>
            <a:ext cx="8596668" cy="713591"/>
          </a:xfrm>
        </p:spPr>
        <p:txBody>
          <a:bodyPr/>
          <a:lstStyle/>
          <a:p>
            <a:r>
              <a:rPr lang="en-US" dirty="0"/>
              <a:t>Linux Kernel Enhancement </a:t>
            </a:r>
          </a:p>
        </p:txBody>
      </p:sp>
      <p:sp>
        <p:nvSpPr>
          <p:cNvPr id="3" name="Content Placeholder 2"/>
          <p:cNvSpPr>
            <a:spLocks noGrp="1"/>
          </p:cNvSpPr>
          <p:nvPr>
            <p:ph idx="1"/>
          </p:nvPr>
        </p:nvSpPr>
        <p:spPr>
          <a:xfrm>
            <a:off x="440666" y="1084824"/>
            <a:ext cx="8596668" cy="3880773"/>
          </a:xfrm>
        </p:spPr>
        <p:txBody>
          <a:bodyPr>
            <a:noAutofit/>
          </a:bodyPr>
          <a:lstStyle/>
          <a:p>
            <a:r>
              <a:rPr lang="en-US" sz="2400" b="1" dirty="0">
                <a:solidFill>
                  <a:srgbClr val="FF0000"/>
                </a:solidFill>
              </a:rPr>
              <a:t>Power Management </a:t>
            </a:r>
            <a:r>
              <a:rPr lang="en-US" sz="2400" b="1" dirty="0" smtClean="0">
                <a:solidFill>
                  <a:srgbClr val="FF0000"/>
                </a:solidFill>
              </a:rPr>
              <a:t>Improvements:</a:t>
            </a:r>
          </a:p>
          <a:p>
            <a:pPr marL="0" indent="0">
              <a:buNone/>
            </a:pPr>
            <a:r>
              <a:rPr lang="en-US" sz="2400" b="1" dirty="0" smtClean="0">
                <a:solidFill>
                  <a:srgbClr val="7030A0"/>
                </a:solidFill>
              </a:rPr>
              <a:t>Description</a:t>
            </a:r>
            <a:r>
              <a:rPr lang="en-US" sz="2400" b="1" dirty="0">
                <a:solidFill>
                  <a:srgbClr val="7030A0"/>
                </a:solidFill>
              </a:rPr>
              <a:t>: </a:t>
            </a:r>
            <a:r>
              <a:rPr lang="en-US" sz="2400" dirty="0"/>
              <a:t>Enhancements to manage power consumption more effectively, extending battery life on laptops and reducing energy usage on servers.</a:t>
            </a:r>
          </a:p>
          <a:p>
            <a:pPr marL="0" indent="0">
              <a:buNone/>
            </a:pPr>
            <a:r>
              <a:rPr lang="en-US" sz="2400" b="1" dirty="0">
                <a:solidFill>
                  <a:srgbClr val="7030A0"/>
                </a:solidFill>
              </a:rPr>
              <a:t>Example: </a:t>
            </a:r>
            <a:r>
              <a:rPr lang="en-US" sz="2400" dirty="0"/>
              <a:t>Improvements in the CPU scheduler to optimize frequency scaling and power states based on workload</a:t>
            </a:r>
            <a:r>
              <a:rPr lang="en-US" sz="2400" dirty="0" smtClean="0"/>
              <a:t>.</a:t>
            </a:r>
          </a:p>
          <a:p>
            <a:pPr marL="0" indent="0">
              <a:buNone/>
            </a:pPr>
            <a:r>
              <a:rPr lang="en-US" sz="2400" b="1" dirty="0">
                <a:solidFill>
                  <a:srgbClr val="7030A0"/>
                </a:solidFill>
              </a:rPr>
              <a:t>Bug </a:t>
            </a:r>
            <a:r>
              <a:rPr lang="en-US" sz="2400" b="1" dirty="0" smtClean="0">
                <a:solidFill>
                  <a:srgbClr val="7030A0"/>
                </a:solidFill>
              </a:rPr>
              <a:t>Fixes:</a:t>
            </a:r>
          </a:p>
          <a:p>
            <a:pPr marL="0" indent="0">
              <a:buNone/>
            </a:pPr>
            <a:r>
              <a:rPr lang="en-US" sz="2400" b="1" dirty="0" smtClean="0">
                <a:solidFill>
                  <a:srgbClr val="7030A0"/>
                </a:solidFill>
              </a:rPr>
              <a:t>Description</a:t>
            </a:r>
            <a:r>
              <a:rPr lang="en-US" sz="2400" b="1" dirty="0">
                <a:solidFill>
                  <a:srgbClr val="7030A0"/>
                </a:solidFill>
              </a:rPr>
              <a:t>: </a:t>
            </a:r>
            <a:r>
              <a:rPr lang="en-US" sz="2400" dirty="0"/>
              <a:t>Bug fixes address issues or problems found in the existing </a:t>
            </a:r>
            <a:r>
              <a:rPr lang="en-US" sz="2400" dirty="0" smtClean="0"/>
              <a:t>kernel codebase</a:t>
            </a:r>
            <a:r>
              <a:rPr lang="en-US" sz="2400" dirty="0"/>
              <a:t>. These problems could range from security vulnerabilities to stability issues or incorrect behavior.</a:t>
            </a:r>
          </a:p>
          <a:p>
            <a:pPr marL="0" indent="0">
              <a:buNone/>
            </a:pPr>
            <a:r>
              <a:rPr lang="en-US" sz="2400" b="1" dirty="0">
                <a:solidFill>
                  <a:srgbClr val="7030A0"/>
                </a:solidFill>
              </a:rPr>
              <a:t>Example: </a:t>
            </a:r>
            <a:r>
              <a:rPr lang="en-US" sz="2400" dirty="0"/>
              <a:t>A bug causing system crashes when performing a specific operation is identified and fixed.</a:t>
            </a:r>
          </a:p>
        </p:txBody>
      </p:sp>
    </p:spTree>
    <p:extLst>
      <p:ext uri="{BB962C8B-B14F-4D97-AF65-F5344CB8AC3E}">
        <p14:creationId xmlns:p14="http://schemas.microsoft.com/office/powerpoint/2010/main" val="129732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47021"/>
            <a:ext cx="8596668" cy="896471"/>
          </a:xfrm>
        </p:spPr>
        <p:txBody>
          <a:bodyPr/>
          <a:lstStyle/>
          <a:p>
            <a:r>
              <a:rPr lang="en-US" dirty="0"/>
              <a:t>Linux Kernel Enhancement </a:t>
            </a:r>
          </a:p>
        </p:txBody>
      </p:sp>
      <p:sp>
        <p:nvSpPr>
          <p:cNvPr id="3" name="Content Placeholder 2"/>
          <p:cNvSpPr>
            <a:spLocks noGrp="1"/>
          </p:cNvSpPr>
          <p:nvPr>
            <p:ph idx="1"/>
          </p:nvPr>
        </p:nvSpPr>
        <p:spPr>
          <a:xfrm>
            <a:off x="96420" y="1278462"/>
            <a:ext cx="11909113" cy="5229914"/>
          </a:xfrm>
        </p:spPr>
        <p:txBody>
          <a:bodyPr>
            <a:normAutofit lnSpcReduction="10000"/>
          </a:bodyPr>
          <a:lstStyle/>
          <a:p>
            <a:pPr marL="0" indent="0">
              <a:buNone/>
            </a:pPr>
            <a:r>
              <a:rPr lang="en-US" sz="2400" b="1" dirty="0">
                <a:solidFill>
                  <a:srgbClr val="FF0000"/>
                </a:solidFill>
              </a:rPr>
              <a:t>Power Management Improvements:</a:t>
            </a:r>
          </a:p>
          <a:p>
            <a:endParaRPr lang="en-US" sz="2400" dirty="0"/>
          </a:p>
          <a:p>
            <a:pPr marL="0" indent="0">
              <a:buNone/>
            </a:pPr>
            <a:r>
              <a:rPr lang="en-US" sz="2400" b="1" dirty="0">
                <a:solidFill>
                  <a:srgbClr val="7030A0"/>
                </a:solidFill>
              </a:rPr>
              <a:t>Description: </a:t>
            </a:r>
            <a:r>
              <a:rPr lang="en-US" sz="2400" dirty="0"/>
              <a:t>Enhancements to manage power consumption more effectively, extending battery life on laptops and reducing energy usage on servers.</a:t>
            </a:r>
          </a:p>
          <a:p>
            <a:r>
              <a:rPr lang="en-US" sz="2400" b="1" dirty="0">
                <a:solidFill>
                  <a:srgbClr val="7030A0"/>
                </a:solidFill>
              </a:rPr>
              <a:t>Example: </a:t>
            </a:r>
            <a:r>
              <a:rPr lang="en-US" sz="2400" dirty="0"/>
              <a:t>Improvements in the CPU scheduler to optimize frequency scaling and power states based on workload</a:t>
            </a:r>
            <a:r>
              <a:rPr lang="en-US" sz="2400" dirty="0" smtClean="0"/>
              <a:t>.</a:t>
            </a:r>
          </a:p>
          <a:p>
            <a:pPr marL="0" indent="0">
              <a:buNone/>
            </a:pPr>
            <a:r>
              <a:rPr lang="en-US" sz="2400" b="1" dirty="0">
                <a:solidFill>
                  <a:srgbClr val="7030A0"/>
                </a:solidFill>
              </a:rPr>
              <a:t>Real-Time Features:</a:t>
            </a:r>
          </a:p>
          <a:p>
            <a:endParaRPr lang="en-US" sz="2400" dirty="0"/>
          </a:p>
          <a:p>
            <a:pPr marL="0" indent="0">
              <a:buNone/>
            </a:pPr>
            <a:r>
              <a:rPr lang="en-US" sz="2400" b="1" dirty="0">
                <a:solidFill>
                  <a:srgbClr val="7030A0"/>
                </a:solidFill>
              </a:rPr>
              <a:t>Description: </a:t>
            </a:r>
            <a:r>
              <a:rPr lang="en-US" sz="2400" dirty="0"/>
              <a:t>Enhancements to provide real-time capabilities for applications with strict timing requirements.</a:t>
            </a:r>
          </a:p>
          <a:p>
            <a:pPr marL="0" indent="0">
              <a:buNone/>
            </a:pPr>
            <a:r>
              <a:rPr lang="en-US" sz="2400" b="1" dirty="0">
                <a:solidFill>
                  <a:srgbClr val="7030A0"/>
                </a:solidFill>
              </a:rPr>
              <a:t>Example: </a:t>
            </a:r>
            <a:r>
              <a:rPr lang="en-US" sz="2400" dirty="0"/>
              <a:t>Integration of the PREEMPT-RT (Real-Time) </a:t>
            </a:r>
            <a:r>
              <a:rPr lang="en-US" sz="2400" dirty="0" err="1"/>
              <a:t>patchset</a:t>
            </a:r>
            <a:r>
              <a:rPr lang="en-US" sz="2400" dirty="0"/>
              <a:t> to reduce kernel latency and improve responsiveness for real-time workloads.</a:t>
            </a:r>
          </a:p>
        </p:txBody>
      </p:sp>
    </p:spTree>
    <p:extLst>
      <p:ext uri="{BB962C8B-B14F-4D97-AF65-F5344CB8AC3E}">
        <p14:creationId xmlns:p14="http://schemas.microsoft.com/office/powerpoint/2010/main" val="307529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82" y="211567"/>
            <a:ext cx="8596668" cy="831925"/>
          </a:xfrm>
        </p:spPr>
        <p:txBody>
          <a:bodyPr/>
          <a:lstStyle/>
          <a:p>
            <a:r>
              <a:rPr lang="en-US" dirty="0"/>
              <a:t>Linux Kernel Enhancement </a:t>
            </a:r>
          </a:p>
        </p:txBody>
      </p:sp>
      <p:sp>
        <p:nvSpPr>
          <p:cNvPr id="3" name="Content Placeholder 2"/>
          <p:cNvSpPr>
            <a:spLocks noGrp="1"/>
          </p:cNvSpPr>
          <p:nvPr>
            <p:ph idx="1"/>
          </p:nvPr>
        </p:nvSpPr>
        <p:spPr>
          <a:xfrm>
            <a:off x="257785" y="1515131"/>
            <a:ext cx="11489565" cy="5111580"/>
          </a:xfrm>
        </p:spPr>
        <p:txBody>
          <a:bodyPr>
            <a:normAutofit fontScale="92500" lnSpcReduction="10000"/>
          </a:bodyPr>
          <a:lstStyle/>
          <a:p>
            <a:pPr marL="0" indent="0">
              <a:buNone/>
            </a:pPr>
            <a:r>
              <a:rPr lang="en-US" sz="2600" b="1" dirty="0">
                <a:solidFill>
                  <a:srgbClr val="FF0000"/>
                </a:solidFill>
              </a:rPr>
              <a:t>Networking Improvements:</a:t>
            </a:r>
          </a:p>
          <a:p>
            <a:endParaRPr lang="en-US" sz="2600" dirty="0"/>
          </a:p>
          <a:p>
            <a:pPr marL="0" indent="0">
              <a:buNone/>
            </a:pPr>
            <a:r>
              <a:rPr lang="en-US" sz="2600" dirty="0"/>
              <a:t>Description: Enhancements to the networking stack to improve throughput, reduce latency, or introduce new network protocols.</a:t>
            </a:r>
          </a:p>
          <a:p>
            <a:pPr marL="0" indent="0">
              <a:buNone/>
            </a:pPr>
            <a:r>
              <a:rPr lang="en-US" sz="2600" b="1" dirty="0">
                <a:solidFill>
                  <a:srgbClr val="7030A0"/>
                </a:solidFill>
              </a:rPr>
              <a:t>Example: </a:t>
            </a:r>
            <a:r>
              <a:rPr lang="en-US" sz="2600" dirty="0"/>
              <a:t>Implementation of the BBR (Bottleneck Bandwidth and Round-trip time) congestion control algorithm for TCP.</a:t>
            </a:r>
          </a:p>
          <a:p>
            <a:pPr marL="0" indent="0">
              <a:buNone/>
            </a:pPr>
            <a:r>
              <a:rPr lang="en-US" sz="2600" dirty="0"/>
              <a:t>Live Kernel Patching:</a:t>
            </a:r>
          </a:p>
          <a:p>
            <a:pPr marL="0" indent="0">
              <a:buNone/>
            </a:pPr>
            <a:endParaRPr lang="en-US" sz="2600" dirty="0"/>
          </a:p>
          <a:p>
            <a:pPr marL="0" indent="0">
              <a:buNone/>
            </a:pPr>
            <a:r>
              <a:rPr lang="en-US" sz="2600" b="1" dirty="0">
                <a:solidFill>
                  <a:srgbClr val="7030A0"/>
                </a:solidFill>
              </a:rPr>
              <a:t>Description: </a:t>
            </a:r>
            <a:r>
              <a:rPr lang="en-US" sz="2600" dirty="0"/>
              <a:t>Development of technologies that allow patching or updating the kernel without requiring a system reboot.</a:t>
            </a:r>
          </a:p>
          <a:p>
            <a:pPr marL="0" indent="0">
              <a:buNone/>
            </a:pPr>
            <a:r>
              <a:rPr lang="en-US" sz="2600" b="1" dirty="0">
                <a:solidFill>
                  <a:srgbClr val="7030A0"/>
                </a:solidFill>
              </a:rPr>
              <a:t>Example</a:t>
            </a:r>
            <a:r>
              <a:rPr lang="en-US" sz="2600" dirty="0"/>
              <a:t>: Live Kernel Patching (e.g., using tools like </a:t>
            </a:r>
            <a:r>
              <a:rPr lang="en-US" sz="2600" dirty="0" err="1"/>
              <a:t>kpatch</a:t>
            </a:r>
            <a:r>
              <a:rPr lang="en-US" sz="2600" dirty="0"/>
              <a:t> or </a:t>
            </a:r>
            <a:r>
              <a:rPr lang="en-US" sz="2600" dirty="0" err="1"/>
              <a:t>ksplice</a:t>
            </a:r>
            <a:r>
              <a:rPr lang="en-US" sz="2600" dirty="0"/>
              <a:t>) allows administrators to apply critical security patches without downtime.</a:t>
            </a:r>
          </a:p>
          <a:p>
            <a:endParaRPr lang="en-US" dirty="0"/>
          </a:p>
        </p:txBody>
      </p:sp>
    </p:spTree>
    <p:extLst>
      <p:ext uri="{BB962C8B-B14F-4D97-AF65-F5344CB8AC3E}">
        <p14:creationId xmlns:p14="http://schemas.microsoft.com/office/powerpoint/2010/main" val="417551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943" y="1493615"/>
            <a:ext cx="8596668" cy="3880773"/>
          </a:xfrm>
        </p:spPr>
        <p:txBody>
          <a:bodyPr/>
          <a:lstStyle/>
          <a:p>
            <a:endParaRPr lang="en-US" dirty="0" smtClean="0"/>
          </a:p>
          <a:p>
            <a:pPr marL="0" indent="0">
              <a:buNone/>
            </a:pPr>
            <a:endParaRPr lang="en-US" dirty="0"/>
          </a:p>
          <a:p>
            <a:pPr marL="0" indent="0">
              <a:buNone/>
            </a:pPr>
            <a:endParaRPr lang="en-US" dirty="0" smtClean="0"/>
          </a:p>
          <a:p>
            <a:pPr marL="0" indent="0" algn="ctr">
              <a:buNone/>
            </a:pPr>
            <a:r>
              <a:rPr lang="en-US" sz="4000" b="1" dirty="0" smtClean="0">
                <a:solidFill>
                  <a:srgbClr val="7030A0"/>
                </a:solidFill>
              </a:rPr>
              <a:t>THANK YOU</a:t>
            </a:r>
            <a:endParaRPr lang="en-US" sz="4000" b="1" dirty="0">
              <a:solidFill>
                <a:srgbClr val="7030A0"/>
              </a:solidFill>
            </a:endParaRPr>
          </a:p>
        </p:txBody>
      </p:sp>
    </p:spTree>
    <p:extLst>
      <p:ext uri="{BB962C8B-B14F-4D97-AF65-F5344CB8AC3E}">
        <p14:creationId xmlns:p14="http://schemas.microsoft.com/office/powerpoint/2010/main" val="3334405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795</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SYSYEM PROGRAMMING </vt:lpstr>
      <vt:lpstr>Linux Kernel Enhancement </vt:lpstr>
      <vt:lpstr>Linux Kernel Enhancement </vt:lpstr>
      <vt:lpstr>Linux Kernel Enhancement </vt:lpstr>
      <vt:lpstr>Linux Kernel Enhancement </vt:lpstr>
      <vt:lpstr>Linux Kernel Enhancement </vt:lpstr>
      <vt:lpstr>Linux Kernel Enhancement </vt:lpstr>
      <vt:lpstr>Linux Kernel Enhancement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SYSYEM PROGRAMMING</dc:title>
  <dc:creator>Izzyy</dc:creator>
  <cp:lastModifiedBy>Izzyy</cp:lastModifiedBy>
  <cp:revision>5</cp:revision>
  <dcterms:created xsi:type="dcterms:W3CDTF">2024-01-10T17:11:23Z</dcterms:created>
  <dcterms:modified xsi:type="dcterms:W3CDTF">2024-01-10T18:26:43Z</dcterms:modified>
</cp:coreProperties>
</file>