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7368" y="1404073"/>
            <a:ext cx="7766936" cy="1646302"/>
          </a:xfrm>
        </p:spPr>
        <p:txBody>
          <a:bodyPr/>
          <a:lstStyle/>
          <a:p>
            <a:pPr algn="ctr"/>
            <a:r>
              <a:rPr lang="en-US" b="1" dirty="0" smtClean="0"/>
              <a:t>SYSTEM PROGRAMMING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Lecturer </a:t>
            </a:r>
            <a:r>
              <a:rPr lang="en-US" b="1" dirty="0" err="1" smtClean="0">
                <a:solidFill>
                  <a:srgbClr val="7030A0"/>
                </a:solidFill>
              </a:rPr>
              <a:t>Izazullah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GPGC </a:t>
            </a:r>
            <a:r>
              <a:rPr lang="en-US" b="1" dirty="0" err="1" smtClean="0">
                <a:solidFill>
                  <a:srgbClr val="7030A0"/>
                </a:solidFill>
              </a:rPr>
              <a:t>Charsadda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80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486" y="1472099"/>
            <a:ext cx="9219701" cy="4767335"/>
          </a:xfrm>
        </p:spPr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5400" b="1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5400" b="1" dirty="0" smtClean="0">
                <a:solidFill>
                  <a:srgbClr val="7030A0"/>
                </a:solidFill>
              </a:rPr>
              <a:t>THANK YOU</a:t>
            </a:r>
            <a:endParaRPr lang="en-US" sz="5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22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28" y="211567"/>
            <a:ext cx="8596668" cy="745864"/>
          </a:xfrm>
        </p:spPr>
        <p:txBody>
          <a:bodyPr/>
          <a:lstStyle/>
          <a:p>
            <a:r>
              <a:rPr lang="en-US" dirty="0" smtClean="0"/>
              <a:t>Module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332" y="1160127"/>
            <a:ext cx="11575626" cy="5520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What is Module Management?</a:t>
            </a: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/>
              <a:t>Module management in system programming refers to the organization, coordination, and management of software modules within a larger software system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A module, in this context, is a self-contained unit of code that performs a specific function or encapsulates a particular feature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Effective module management is crucial for developing complex and maintainable software systems</a:t>
            </a:r>
          </a:p>
        </p:txBody>
      </p:sp>
    </p:spTree>
    <p:extLst>
      <p:ext uri="{BB962C8B-B14F-4D97-AF65-F5344CB8AC3E}">
        <p14:creationId xmlns:p14="http://schemas.microsoft.com/office/powerpoint/2010/main" val="117318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482" y="147021"/>
            <a:ext cx="8596668" cy="853440"/>
          </a:xfrm>
        </p:spPr>
        <p:txBody>
          <a:bodyPr/>
          <a:lstStyle/>
          <a:p>
            <a:r>
              <a:rPr lang="en-US" dirty="0" smtClean="0"/>
              <a:t>Module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481" y="1000460"/>
            <a:ext cx="11930630" cy="5857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Key Features of </a:t>
            </a:r>
            <a:r>
              <a:rPr lang="en-US" sz="2400" b="1" dirty="0">
                <a:solidFill>
                  <a:srgbClr val="FF0000"/>
                </a:solidFill>
              </a:rPr>
              <a:t>Module </a:t>
            </a:r>
            <a:r>
              <a:rPr lang="en-US" sz="2400" b="1" dirty="0" smtClean="0">
                <a:solidFill>
                  <a:srgbClr val="FF0000"/>
                </a:solidFill>
              </a:rPr>
              <a:t>Management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Modularity:</a:t>
            </a:r>
          </a:p>
          <a:p>
            <a:r>
              <a:rPr lang="en-US" sz="2400" dirty="0" smtClean="0"/>
              <a:t>Modularity </a:t>
            </a:r>
            <a:r>
              <a:rPr lang="en-US" sz="2400" dirty="0"/>
              <a:t>is the practice of dividing a software system into smaller, independent, and manageable modules.</a:t>
            </a:r>
          </a:p>
          <a:p>
            <a:r>
              <a:rPr lang="en-US" sz="2400" dirty="0"/>
              <a:t>Each module should have a well-defined interface, allowing it to interact with other modules in a standardized way.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Interface </a:t>
            </a:r>
            <a:r>
              <a:rPr lang="en-US" sz="2400" b="1" dirty="0" smtClean="0">
                <a:solidFill>
                  <a:srgbClr val="FF0000"/>
                </a:solidFill>
              </a:rPr>
              <a:t>Definition:</a:t>
            </a:r>
          </a:p>
          <a:p>
            <a:r>
              <a:rPr lang="en-US" sz="2400" dirty="0" smtClean="0"/>
              <a:t>Modules </a:t>
            </a:r>
            <a:r>
              <a:rPr lang="en-US" sz="2400" dirty="0"/>
              <a:t>have well-defined interfaces specifying the functions, services, or data they provide to the rest of the system.</a:t>
            </a:r>
          </a:p>
          <a:p>
            <a:r>
              <a:rPr lang="en-US" sz="2400" dirty="0"/>
              <a:t>Interfaces encapsulate the module's internal implementation details, promoting encapsulation and reducing dependencies.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6197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67" y="200810"/>
            <a:ext cx="8596668" cy="702832"/>
          </a:xfrm>
        </p:spPr>
        <p:txBody>
          <a:bodyPr/>
          <a:lstStyle/>
          <a:p>
            <a:r>
              <a:rPr lang="en-US" dirty="0" smtClean="0"/>
              <a:t>Module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967" y="903642"/>
            <a:ext cx="11769264" cy="5862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Versioning: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Systems </a:t>
            </a:r>
            <a:r>
              <a:rPr lang="en-US" sz="2400" dirty="0"/>
              <a:t>often include mechanisms for versioning modules to handle updates and changes over time.</a:t>
            </a:r>
          </a:p>
          <a:p>
            <a:r>
              <a:rPr lang="en-US" sz="2400" dirty="0"/>
              <a:t>Versioning ensures that different parts of the system work correctly together, even if they have different module versions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Error </a:t>
            </a:r>
            <a:r>
              <a:rPr lang="en-US" sz="2400" b="1" dirty="0">
                <a:solidFill>
                  <a:srgbClr val="FF0000"/>
                </a:solidFill>
              </a:rPr>
              <a:t>Handling and </a:t>
            </a:r>
            <a:r>
              <a:rPr lang="en-US" sz="2400" b="1" dirty="0" smtClean="0">
                <a:solidFill>
                  <a:srgbClr val="FF0000"/>
                </a:solidFill>
              </a:rPr>
              <a:t>Recovery: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Module </a:t>
            </a:r>
            <a:r>
              <a:rPr lang="en-US" sz="2400" dirty="0"/>
              <a:t>management strategies include handling errors that may occur within modules.</a:t>
            </a:r>
          </a:p>
          <a:p>
            <a:r>
              <a:rPr lang="en-US" sz="2400" dirty="0"/>
              <a:t>Systems should be designed to gracefully handle module failures and, if possible, recover from errors without affecting the entire system.</a:t>
            </a:r>
          </a:p>
        </p:txBody>
      </p:sp>
    </p:spTree>
    <p:extLst>
      <p:ext uri="{BB962C8B-B14F-4D97-AF65-F5344CB8AC3E}">
        <p14:creationId xmlns:p14="http://schemas.microsoft.com/office/powerpoint/2010/main" val="100831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4" y="125506"/>
            <a:ext cx="8596668" cy="767379"/>
          </a:xfrm>
        </p:spPr>
        <p:txBody>
          <a:bodyPr/>
          <a:lstStyle/>
          <a:p>
            <a:r>
              <a:rPr lang="en-US" dirty="0" smtClean="0"/>
              <a:t>Module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816" y="892885"/>
            <a:ext cx="11801537" cy="59651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Memory Management:</a:t>
            </a:r>
          </a:p>
          <a:p>
            <a:endParaRPr lang="en-US" sz="2400" dirty="0"/>
          </a:p>
          <a:p>
            <a:r>
              <a:rPr lang="en-US" sz="2400" dirty="0"/>
              <a:t>Module management includes memory allocation and deallocation for module code and data.</a:t>
            </a:r>
          </a:p>
          <a:p>
            <a:r>
              <a:rPr lang="en-US" sz="2400" dirty="0"/>
              <a:t>Memory management is essential for optimizing system resources and preventing memory leaks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Configuration Management:</a:t>
            </a:r>
          </a:p>
          <a:p>
            <a:endParaRPr lang="en-US" sz="2400" dirty="0"/>
          </a:p>
          <a:p>
            <a:r>
              <a:rPr lang="en-US" sz="2400" dirty="0"/>
              <a:t>Configuration management involves handling different configurations of a system, which may include different sets of modules or module configurations.</a:t>
            </a:r>
          </a:p>
          <a:p>
            <a:r>
              <a:rPr lang="en-US" sz="2400" dirty="0"/>
              <a:t>Configuration management is crucial for systems deployed in various environments with different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04939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36" y="82475"/>
            <a:ext cx="8596668" cy="896471"/>
          </a:xfrm>
        </p:spPr>
        <p:txBody>
          <a:bodyPr/>
          <a:lstStyle/>
          <a:p>
            <a:r>
              <a:rPr lang="en-US" dirty="0" smtClean="0"/>
              <a:t>Module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36" y="783611"/>
            <a:ext cx="11941386" cy="60743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Advantages of Module Management: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Modularity </a:t>
            </a:r>
            <a:r>
              <a:rPr lang="en-US" sz="2400" b="1" dirty="0">
                <a:solidFill>
                  <a:srgbClr val="FF0000"/>
                </a:solidFill>
              </a:rPr>
              <a:t>and Code </a:t>
            </a:r>
            <a:r>
              <a:rPr lang="en-US" sz="2400" b="1" dirty="0" smtClean="0">
                <a:solidFill>
                  <a:srgbClr val="FF0000"/>
                </a:solidFill>
              </a:rPr>
              <a:t>Organization: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Breaking </a:t>
            </a:r>
            <a:r>
              <a:rPr lang="en-US" sz="2400" dirty="0"/>
              <a:t>a system into modules enhances code organization. Each module focuses on a specific task, making the codebase more manageable.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Code </a:t>
            </a:r>
            <a:r>
              <a:rPr lang="en-US" sz="2400" b="1" dirty="0" smtClean="0">
                <a:solidFill>
                  <a:srgbClr val="FF0000"/>
                </a:solidFill>
              </a:rPr>
              <a:t>Reusability: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Well-designed </a:t>
            </a:r>
            <a:r>
              <a:rPr lang="en-US" sz="2400" dirty="0"/>
              <a:t>modules are reusable components. Code can be shared and adapted in different parts of the system or even in other projects.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Scalability: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Modular </a:t>
            </a:r>
            <a:r>
              <a:rPr lang="en-US" sz="2400" dirty="0"/>
              <a:t>systems are scalable. New functionality can be added by introducing new modules without affecting existing modules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827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36" y="136263"/>
            <a:ext cx="8596668" cy="756622"/>
          </a:xfrm>
        </p:spPr>
        <p:txBody>
          <a:bodyPr/>
          <a:lstStyle/>
          <a:p>
            <a:r>
              <a:rPr lang="en-US" dirty="0" smtClean="0"/>
              <a:t>Module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37" y="892885"/>
            <a:ext cx="11930628" cy="58414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Testing and </a:t>
            </a:r>
            <a:r>
              <a:rPr lang="en-US" sz="2400" b="1" dirty="0" smtClean="0">
                <a:solidFill>
                  <a:srgbClr val="FF0000"/>
                </a:solidFill>
              </a:rPr>
              <a:t>Debugging:</a:t>
            </a:r>
          </a:p>
          <a:p>
            <a:endParaRPr lang="en-US" sz="2400" dirty="0" smtClean="0"/>
          </a:p>
          <a:p>
            <a:r>
              <a:rPr lang="en-US" sz="2400" dirty="0" smtClean="0"/>
              <a:t>Modular </a:t>
            </a:r>
            <a:r>
              <a:rPr lang="en-US" sz="2400" dirty="0"/>
              <a:t>systems facilitate testing and debugging. Testing can be focused on individual modules, making it easier to isolate and fix issues.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Extensibility:</a:t>
            </a:r>
          </a:p>
          <a:p>
            <a:endParaRPr lang="en-US" sz="2400" dirty="0" smtClean="0"/>
          </a:p>
          <a:p>
            <a:r>
              <a:rPr lang="en-US" sz="2400" dirty="0" smtClean="0"/>
              <a:t>Dynamic </a:t>
            </a:r>
            <a:r>
              <a:rPr lang="en-US" sz="2400" dirty="0"/>
              <a:t>loading allows for the extensibility of systems. New functionality can be added without the need to recompile or restart the entire system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Encapsulation and Information Hiding:</a:t>
            </a:r>
          </a:p>
          <a:p>
            <a:endParaRPr lang="en-US" sz="2400" dirty="0"/>
          </a:p>
          <a:p>
            <a:r>
              <a:rPr lang="en-US" sz="2400" dirty="0" smtClean="0"/>
              <a:t>Modules </a:t>
            </a:r>
            <a:r>
              <a:rPr lang="en-US" sz="2400" dirty="0"/>
              <a:t>support encapsulation and information hiding. Internal details of a module are hidden from other modules, reducing dependencies and promoting a clearer separation of concerns.</a:t>
            </a:r>
          </a:p>
        </p:txBody>
      </p:sp>
    </p:spTree>
    <p:extLst>
      <p:ext uri="{BB962C8B-B14F-4D97-AF65-F5344CB8AC3E}">
        <p14:creationId xmlns:p14="http://schemas.microsoft.com/office/powerpoint/2010/main" val="810726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4" y="243840"/>
            <a:ext cx="8596668" cy="692075"/>
          </a:xfrm>
        </p:spPr>
        <p:txBody>
          <a:bodyPr/>
          <a:lstStyle/>
          <a:p>
            <a:r>
              <a:rPr lang="en-US" dirty="0" smtClean="0"/>
              <a:t>Module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3" y="935914"/>
            <a:ext cx="12063307" cy="59220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Disadvantages Of Module Management: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Overhead and Complexity:</a:t>
            </a:r>
          </a:p>
          <a:p>
            <a:endParaRPr lang="en-US" sz="2400" dirty="0"/>
          </a:p>
          <a:p>
            <a:r>
              <a:rPr lang="en-US" sz="2400" dirty="0" smtClean="0"/>
              <a:t> </a:t>
            </a:r>
            <a:r>
              <a:rPr lang="en-US" sz="2400" dirty="0"/>
              <a:t>Implementing a modular system introduces some level of overhead and complexity. There may be additional effort required to define interfaces, manage dependencies, and coordinate module interactions.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Performance Overhead:</a:t>
            </a:r>
          </a:p>
          <a:p>
            <a:endParaRPr lang="en-US" sz="2400" dirty="0"/>
          </a:p>
          <a:p>
            <a:r>
              <a:rPr lang="en-US" sz="2400" dirty="0" smtClean="0"/>
              <a:t> Modular </a:t>
            </a:r>
            <a:r>
              <a:rPr lang="en-US" sz="2400" dirty="0"/>
              <a:t>systems may incur some performance overhead, especially when dynamic loading and unloading of modules are involved. The system needs to manage the loading and unloading of modules at runtime.</a:t>
            </a:r>
          </a:p>
        </p:txBody>
      </p:sp>
    </p:spTree>
    <p:extLst>
      <p:ext uri="{BB962C8B-B14F-4D97-AF65-F5344CB8AC3E}">
        <p14:creationId xmlns:p14="http://schemas.microsoft.com/office/powerpoint/2010/main" val="3820874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98" y="157779"/>
            <a:ext cx="8596668" cy="821167"/>
          </a:xfrm>
        </p:spPr>
        <p:txBody>
          <a:bodyPr/>
          <a:lstStyle/>
          <a:p>
            <a:r>
              <a:rPr lang="en-US" dirty="0" smtClean="0"/>
              <a:t>Module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120" y="978946"/>
            <a:ext cx="11328200" cy="5669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Versioning Challenges:</a:t>
            </a:r>
          </a:p>
          <a:p>
            <a:endParaRPr lang="en-US" sz="2400" dirty="0"/>
          </a:p>
          <a:p>
            <a:r>
              <a:rPr lang="en-US" sz="2400" dirty="0" smtClean="0"/>
              <a:t>Managing </a:t>
            </a:r>
            <a:r>
              <a:rPr lang="en-US" sz="2400" dirty="0"/>
              <a:t>different versions of modules and ensuring compatibility across versions can be challenging. Versioning issues may arise, leading to compatibility problems.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Security Concerns:</a:t>
            </a:r>
          </a:p>
          <a:p>
            <a:endParaRPr lang="en-US" sz="2400" dirty="0"/>
          </a:p>
          <a:p>
            <a:r>
              <a:rPr lang="en-US" sz="2400" dirty="0" smtClean="0"/>
              <a:t>If </a:t>
            </a:r>
            <a:r>
              <a:rPr lang="en-US" sz="2400" dirty="0"/>
              <a:t>not properly secured, dynamic loading of modules may pose security risks. Malicious modules could potentially compromise the system.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08672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615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SYSTEM PROGRAMMING</vt:lpstr>
      <vt:lpstr>Module Management </vt:lpstr>
      <vt:lpstr>Module Management</vt:lpstr>
      <vt:lpstr>Module Management</vt:lpstr>
      <vt:lpstr>Module Management</vt:lpstr>
      <vt:lpstr>Module Management</vt:lpstr>
      <vt:lpstr>Module Management</vt:lpstr>
      <vt:lpstr>Module Management</vt:lpstr>
      <vt:lpstr>Module Management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</dc:title>
  <dc:creator>Izzyy</dc:creator>
  <cp:lastModifiedBy>Izzyy</cp:lastModifiedBy>
  <cp:revision>5</cp:revision>
  <dcterms:created xsi:type="dcterms:W3CDTF">2023-12-11T16:18:40Z</dcterms:created>
  <dcterms:modified xsi:type="dcterms:W3CDTF">2023-12-11T16:59:48Z</dcterms:modified>
</cp:coreProperties>
</file>