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10/24/2023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5853" y="1156647"/>
            <a:ext cx="7766936" cy="1646302"/>
          </a:xfrm>
        </p:spPr>
        <p:txBody>
          <a:bodyPr/>
          <a:lstStyle/>
          <a:p>
            <a:pPr algn="ctr"/>
            <a:r>
              <a:rPr lang="en-US" b="1" dirty="0" smtClean="0"/>
              <a:t>SYSTEM PROGRAMMING</a:t>
            </a:r>
            <a:br>
              <a:rPr lang="en-US" b="1" dirty="0" smtClean="0"/>
            </a:br>
            <a:r>
              <a:rPr lang="en-US" b="1" dirty="0" smtClean="0"/>
              <a:t>LECTURE</a:t>
            </a:r>
            <a:endParaRPr lang="en-US" b="1" dirty="0"/>
          </a:p>
        </p:txBody>
      </p:sp>
      <p:sp>
        <p:nvSpPr>
          <p:cNvPr id="3" name="Subtitle 2"/>
          <p:cNvSpPr>
            <a:spLocks noGrp="1"/>
          </p:cNvSpPr>
          <p:nvPr>
            <p:ph type="subTitle" idx="1"/>
          </p:nvPr>
        </p:nvSpPr>
        <p:spPr>
          <a:xfrm>
            <a:off x="1528583" y="3136433"/>
            <a:ext cx="7766936" cy="1096899"/>
          </a:xfrm>
        </p:spPr>
        <p:txBody>
          <a:bodyPr/>
          <a:lstStyle/>
          <a:p>
            <a:pPr algn="ctr"/>
            <a:r>
              <a:rPr lang="en-US" b="1" dirty="0" smtClean="0">
                <a:solidFill>
                  <a:srgbClr val="7030A0"/>
                </a:solidFill>
              </a:rPr>
              <a:t>Lecturer </a:t>
            </a:r>
            <a:r>
              <a:rPr lang="en-US" b="1" dirty="0" err="1" smtClean="0">
                <a:solidFill>
                  <a:srgbClr val="7030A0"/>
                </a:solidFill>
              </a:rPr>
              <a:t>Izazullah</a:t>
            </a:r>
            <a:endParaRPr lang="en-US" b="1" dirty="0" smtClean="0">
              <a:solidFill>
                <a:srgbClr val="7030A0"/>
              </a:solidFill>
            </a:endParaRPr>
          </a:p>
          <a:p>
            <a:pPr algn="ctr"/>
            <a:r>
              <a:rPr lang="en-US" b="1" dirty="0" smtClean="0">
                <a:solidFill>
                  <a:srgbClr val="7030A0"/>
                </a:solidFill>
              </a:rPr>
              <a:t>GPGC </a:t>
            </a:r>
            <a:r>
              <a:rPr lang="en-US" b="1" dirty="0" err="1" smtClean="0">
                <a:solidFill>
                  <a:srgbClr val="7030A0"/>
                </a:solidFill>
              </a:rPr>
              <a:t>Charsadda</a:t>
            </a:r>
            <a:endParaRPr lang="en-US" b="1" dirty="0">
              <a:solidFill>
                <a:srgbClr val="7030A0"/>
              </a:solidFill>
            </a:endParaRPr>
          </a:p>
        </p:txBody>
      </p:sp>
    </p:spTree>
    <p:extLst>
      <p:ext uri="{BB962C8B-B14F-4D97-AF65-F5344CB8AC3E}">
        <p14:creationId xmlns:p14="http://schemas.microsoft.com/office/powerpoint/2010/main" val="3454302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67" y="114748"/>
            <a:ext cx="8596668" cy="606014"/>
          </a:xfrm>
        </p:spPr>
        <p:txBody>
          <a:bodyPr>
            <a:normAutofit fontScale="90000"/>
          </a:bodyPr>
          <a:lstStyle/>
          <a:p>
            <a:r>
              <a:rPr lang="en-US" dirty="0"/>
              <a:t>Portable Executable</a:t>
            </a:r>
          </a:p>
        </p:txBody>
      </p:sp>
      <p:sp>
        <p:nvSpPr>
          <p:cNvPr id="3" name="Content Placeholder 2"/>
          <p:cNvSpPr>
            <a:spLocks noGrp="1"/>
          </p:cNvSpPr>
          <p:nvPr>
            <p:ph idx="1"/>
          </p:nvPr>
        </p:nvSpPr>
        <p:spPr>
          <a:xfrm>
            <a:off x="257785" y="720762"/>
            <a:ext cx="11726233" cy="6035040"/>
          </a:xfrm>
        </p:spPr>
        <p:txBody>
          <a:bodyPr>
            <a:noAutofit/>
          </a:bodyPr>
          <a:lstStyle/>
          <a:p>
            <a:pPr marL="0" indent="0">
              <a:buNone/>
            </a:pPr>
            <a:r>
              <a:rPr lang="en-US" sz="2400" b="1" dirty="0">
                <a:solidFill>
                  <a:srgbClr val="FF0000"/>
                </a:solidFill>
              </a:rPr>
              <a:t>NT Headers (</a:t>
            </a:r>
            <a:r>
              <a:rPr lang="en-US" sz="2400" b="1" dirty="0" smtClean="0">
                <a:solidFill>
                  <a:srgbClr val="FF0000"/>
                </a:solidFill>
              </a:rPr>
              <a:t>IMAGE_NT_HEADERS):</a:t>
            </a:r>
          </a:p>
          <a:p>
            <a:r>
              <a:rPr lang="en-US" sz="2400" dirty="0"/>
              <a:t>NT headers is a structure defined in </a:t>
            </a:r>
            <a:r>
              <a:rPr lang="en-US" sz="2400" dirty="0" err="1"/>
              <a:t>winnt.h</a:t>
            </a:r>
            <a:r>
              <a:rPr lang="en-US" sz="2400" dirty="0"/>
              <a:t> as IMAGE_NT_HEADERS, by looking at its definition we can see that it has three members, a DWORD signature, an IMAGE_FILE_HEADER structure called </a:t>
            </a:r>
            <a:r>
              <a:rPr lang="en-US" sz="2400" dirty="0" smtClean="0"/>
              <a:t>File Header </a:t>
            </a:r>
            <a:r>
              <a:rPr lang="en-US" sz="2400" dirty="0"/>
              <a:t>and an IMAGE_OPTIONAL_HEADER structure called </a:t>
            </a:r>
            <a:r>
              <a:rPr lang="en-US" sz="2400" dirty="0" smtClean="0"/>
              <a:t>Optional Header.</a:t>
            </a:r>
            <a:endParaRPr lang="en-US" sz="2400" dirty="0"/>
          </a:p>
          <a:p>
            <a:r>
              <a:rPr lang="en-US" sz="2400" dirty="0"/>
              <a:t>It’s worth mentioning that this structure is defined in two different versions, one for 32-bit executables (Also named PE32 executables) named IMAGE_NT_HEADERS and one for 64-bit executables (Also named PE32+ executables) named IMAGE_NT_HEADERS64.</a:t>
            </a:r>
          </a:p>
          <a:p>
            <a:r>
              <a:rPr lang="en-US" sz="2400" dirty="0"/>
              <a:t>The main difference between the two versions is the used version of IMAGE_OPTIONAL_HEADER structure which has two versions, IMAGE_OPTIONAL_HEADER32 for 32-bit executables and IMAGE_OPTIONAL_HEADER64 for 64-bit executables.</a:t>
            </a:r>
          </a:p>
        </p:txBody>
      </p:sp>
    </p:spTree>
    <p:extLst>
      <p:ext uri="{BB962C8B-B14F-4D97-AF65-F5344CB8AC3E}">
        <p14:creationId xmlns:p14="http://schemas.microsoft.com/office/powerpoint/2010/main" val="3067117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755" y="114748"/>
            <a:ext cx="8596668" cy="692076"/>
          </a:xfrm>
        </p:spPr>
        <p:txBody>
          <a:bodyPr/>
          <a:lstStyle/>
          <a:p>
            <a:r>
              <a:rPr lang="en-US" dirty="0"/>
              <a:t>Portable Executable</a:t>
            </a:r>
          </a:p>
        </p:txBody>
      </p:sp>
      <p:sp>
        <p:nvSpPr>
          <p:cNvPr id="3" name="Content Placeholder 2"/>
          <p:cNvSpPr>
            <a:spLocks noGrp="1"/>
          </p:cNvSpPr>
          <p:nvPr>
            <p:ph idx="1"/>
          </p:nvPr>
        </p:nvSpPr>
        <p:spPr>
          <a:xfrm>
            <a:off x="214754" y="806824"/>
            <a:ext cx="11977245" cy="6144315"/>
          </a:xfrm>
        </p:spPr>
        <p:txBody>
          <a:bodyPr/>
          <a:lstStyle/>
          <a:p>
            <a:pPr marL="0" indent="0">
              <a:buNone/>
            </a:pPr>
            <a:r>
              <a:rPr lang="en-US" sz="2400" b="1" dirty="0" smtClean="0">
                <a:solidFill>
                  <a:srgbClr val="FF0000"/>
                </a:solidFill>
              </a:rPr>
              <a:t>Signature:</a:t>
            </a:r>
          </a:p>
          <a:p>
            <a:r>
              <a:rPr lang="en-US" sz="2400" dirty="0" smtClean="0"/>
              <a:t>First </a:t>
            </a:r>
            <a:r>
              <a:rPr lang="en-US" sz="2400" dirty="0"/>
              <a:t>member of the NT headers structure is the PE signature, it’s a DWORD which means that it occupies 4 </a:t>
            </a:r>
            <a:r>
              <a:rPr lang="en-US" sz="2400" dirty="0" smtClean="0"/>
              <a:t>bytes.</a:t>
            </a:r>
          </a:p>
          <a:p>
            <a:endParaRPr lang="en-US" sz="2400" dirty="0" smtClean="0"/>
          </a:p>
          <a:p>
            <a:r>
              <a:rPr lang="en-US" sz="2400" dirty="0" smtClean="0"/>
              <a:t>It </a:t>
            </a:r>
            <a:r>
              <a:rPr lang="en-US" sz="2400" dirty="0"/>
              <a:t>always has a fixed value of 0x50450000 which translates to PE\0\0 in </a:t>
            </a:r>
            <a:r>
              <a:rPr lang="en-US" sz="2400" dirty="0" smtClean="0"/>
              <a:t>ASCII.</a:t>
            </a:r>
          </a:p>
          <a:p>
            <a:endParaRPr lang="en-US" sz="2400" dirty="0" smtClean="0"/>
          </a:p>
          <a:p>
            <a:r>
              <a:rPr lang="en-US" sz="2400" dirty="0" smtClean="0"/>
              <a:t>Here’s </a:t>
            </a:r>
            <a:r>
              <a:rPr lang="en-US" sz="2400" dirty="0"/>
              <a:t>a screenshot from PE-bear showing the PE signature</a:t>
            </a:r>
            <a:r>
              <a:rPr lang="en-US" sz="2400" dirty="0" smtClean="0"/>
              <a:t>:</a:t>
            </a:r>
          </a:p>
          <a:p>
            <a:endParaRPr lang="en-US" dirty="0"/>
          </a:p>
        </p:txBody>
      </p:sp>
      <p:pic>
        <p:nvPicPr>
          <p:cNvPr id="5" name="Picture 4"/>
          <p:cNvPicPr>
            <a:picLocks noChangeAspect="1"/>
          </p:cNvPicPr>
          <p:nvPr/>
        </p:nvPicPr>
        <p:blipFill>
          <a:blip r:embed="rId2"/>
          <a:stretch>
            <a:fillRect/>
          </a:stretch>
        </p:blipFill>
        <p:spPr>
          <a:xfrm>
            <a:off x="430304" y="4405705"/>
            <a:ext cx="11629018" cy="1435698"/>
          </a:xfrm>
          <a:prstGeom prst="rect">
            <a:avLst/>
          </a:prstGeom>
        </p:spPr>
      </p:pic>
    </p:spTree>
    <p:extLst>
      <p:ext uri="{BB962C8B-B14F-4D97-AF65-F5344CB8AC3E}">
        <p14:creationId xmlns:p14="http://schemas.microsoft.com/office/powerpoint/2010/main" val="1884791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482" y="125506"/>
            <a:ext cx="8596668" cy="692075"/>
          </a:xfrm>
        </p:spPr>
        <p:txBody>
          <a:bodyPr/>
          <a:lstStyle/>
          <a:p>
            <a:r>
              <a:rPr lang="en-US" dirty="0"/>
              <a:t>Portable Executable</a:t>
            </a:r>
          </a:p>
        </p:txBody>
      </p:sp>
      <p:sp>
        <p:nvSpPr>
          <p:cNvPr id="3" name="Content Placeholder 2"/>
          <p:cNvSpPr>
            <a:spLocks noGrp="1"/>
          </p:cNvSpPr>
          <p:nvPr>
            <p:ph idx="1"/>
          </p:nvPr>
        </p:nvSpPr>
        <p:spPr>
          <a:xfrm>
            <a:off x="182482" y="817581"/>
            <a:ext cx="11457293" cy="5959737"/>
          </a:xfrm>
        </p:spPr>
        <p:txBody>
          <a:bodyPr>
            <a:noAutofit/>
          </a:bodyPr>
          <a:lstStyle/>
          <a:p>
            <a:r>
              <a:rPr lang="en-US" sz="2000" dirty="0"/>
              <a:t>File Header (</a:t>
            </a:r>
            <a:r>
              <a:rPr lang="en-US" sz="2000" dirty="0" smtClean="0"/>
              <a:t>IMAGE_FILE_HEADER):</a:t>
            </a:r>
            <a:endParaRPr lang="en-US" sz="2000" dirty="0"/>
          </a:p>
          <a:p>
            <a:r>
              <a:rPr lang="en-US" sz="2000" dirty="0"/>
              <a:t>Also called “The COFF File Header”, the File Header is a structure that holds some information about the PE file.</a:t>
            </a:r>
          </a:p>
          <a:p>
            <a:r>
              <a:rPr lang="en-US" sz="2000" dirty="0"/>
              <a:t>It’s defined as IMAGE_FILE_HEADER in </a:t>
            </a:r>
            <a:r>
              <a:rPr lang="en-US" sz="2000" dirty="0" err="1"/>
              <a:t>winnt.h</a:t>
            </a:r>
            <a:r>
              <a:rPr lang="en-US" sz="2000" dirty="0"/>
              <a:t>, here’s the definition</a:t>
            </a:r>
            <a:r>
              <a:rPr lang="en-US" sz="2000" dirty="0" smtClean="0"/>
              <a:t>:</a:t>
            </a:r>
          </a:p>
          <a:p>
            <a:pPr marL="0" indent="0">
              <a:buNone/>
            </a:pPr>
            <a:r>
              <a:rPr lang="en-US" sz="2000" dirty="0" err="1" smtClean="0">
                <a:solidFill>
                  <a:srgbClr val="C00000"/>
                </a:solidFill>
              </a:rPr>
              <a:t>typedef</a:t>
            </a:r>
            <a:r>
              <a:rPr lang="en-US" sz="2000" dirty="0" smtClean="0">
                <a:solidFill>
                  <a:srgbClr val="C00000"/>
                </a:solidFill>
              </a:rPr>
              <a:t> </a:t>
            </a:r>
            <a:r>
              <a:rPr lang="en-US" sz="2000" dirty="0" err="1">
                <a:solidFill>
                  <a:srgbClr val="C00000"/>
                </a:solidFill>
              </a:rPr>
              <a:t>struct</a:t>
            </a:r>
            <a:r>
              <a:rPr lang="en-US" sz="2000" dirty="0">
                <a:solidFill>
                  <a:srgbClr val="C00000"/>
                </a:solidFill>
              </a:rPr>
              <a:t> _IMAGE_FILE_HEADER </a:t>
            </a:r>
            <a:r>
              <a:rPr lang="en-US" sz="2000" dirty="0" smtClean="0">
                <a:solidFill>
                  <a:srgbClr val="C00000"/>
                </a:solidFill>
              </a:rPr>
              <a:t>{</a:t>
            </a:r>
          </a:p>
          <a:p>
            <a:pPr marL="0" indent="0">
              <a:buNone/>
            </a:pPr>
            <a:r>
              <a:rPr lang="en-US" sz="2000" dirty="0" smtClean="0">
                <a:solidFill>
                  <a:srgbClr val="C00000"/>
                </a:solidFill>
              </a:rPr>
              <a:t> </a:t>
            </a:r>
            <a:r>
              <a:rPr lang="en-US" sz="2000" dirty="0">
                <a:solidFill>
                  <a:srgbClr val="C00000"/>
                </a:solidFill>
              </a:rPr>
              <a:t>WORD    Machine;</a:t>
            </a:r>
          </a:p>
          <a:p>
            <a:pPr marL="0" indent="0">
              <a:buNone/>
            </a:pPr>
            <a:r>
              <a:rPr lang="en-US" sz="2000" dirty="0" smtClean="0">
                <a:solidFill>
                  <a:srgbClr val="C00000"/>
                </a:solidFill>
              </a:rPr>
              <a:t>WORD    </a:t>
            </a:r>
            <a:r>
              <a:rPr lang="en-US" sz="2000" dirty="0" err="1" smtClean="0">
                <a:solidFill>
                  <a:srgbClr val="C00000"/>
                </a:solidFill>
              </a:rPr>
              <a:t>NumberOfSections</a:t>
            </a:r>
            <a:r>
              <a:rPr lang="en-US" sz="2000" dirty="0" smtClean="0">
                <a:solidFill>
                  <a:srgbClr val="C00000"/>
                </a:solidFill>
              </a:rPr>
              <a:t>;</a:t>
            </a:r>
          </a:p>
          <a:p>
            <a:pPr marL="0" indent="0">
              <a:buNone/>
            </a:pPr>
            <a:r>
              <a:rPr lang="en-US" sz="2000" dirty="0" smtClean="0">
                <a:solidFill>
                  <a:srgbClr val="C00000"/>
                </a:solidFill>
              </a:rPr>
              <a:t>DWORD   </a:t>
            </a:r>
            <a:r>
              <a:rPr lang="en-US" sz="2000" dirty="0" err="1">
                <a:solidFill>
                  <a:srgbClr val="C00000"/>
                </a:solidFill>
              </a:rPr>
              <a:t>TimeDateStamp</a:t>
            </a:r>
            <a:r>
              <a:rPr lang="en-US" sz="2000" dirty="0">
                <a:solidFill>
                  <a:srgbClr val="C00000"/>
                </a:solidFill>
              </a:rPr>
              <a:t>;</a:t>
            </a:r>
          </a:p>
          <a:p>
            <a:pPr marL="0" indent="0">
              <a:buNone/>
            </a:pPr>
            <a:r>
              <a:rPr lang="en-US" sz="2000" dirty="0" smtClean="0">
                <a:solidFill>
                  <a:srgbClr val="C00000"/>
                </a:solidFill>
              </a:rPr>
              <a:t>DWORD   </a:t>
            </a:r>
            <a:r>
              <a:rPr lang="en-US" sz="2000" dirty="0" err="1">
                <a:solidFill>
                  <a:srgbClr val="C00000"/>
                </a:solidFill>
              </a:rPr>
              <a:t>PointerToSymbolTable</a:t>
            </a:r>
            <a:r>
              <a:rPr lang="en-US" sz="2000" dirty="0">
                <a:solidFill>
                  <a:srgbClr val="C00000"/>
                </a:solidFill>
              </a:rPr>
              <a:t>;</a:t>
            </a:r>
          </a:p>
          <a:p>
            <a:pPr marL="0" indent="0">
              <a:buNone/>
            </a:pPr>
            <a:r>
              <a:rPr lang="en-US" sz="2000" dirty="0" smtClean="0">
                <a:solidFill>
                  <a:srgbClr val="C00000"/>
                </a:solidFill>
              </a:rPr>
              <a:t> </a:t>
            </a:r>
            <a:r>
              <a:rPr lang="en-US" sz="2000" dirty="0">
                <a:solidFill>
                  <a:srgbClr val="C00000"/>
                </a:solidFill>
              </a:rPr>
              <a:t>DWORD   </a:t>
            </a:r>
            <a:r>
              <a:rPr lang="en-US" sz="2000" dirty="0" err="1">
                <a:solidFill>
                  <a:srgbClr val="C00000"/>
                </a:solidFill>
              </a:rPr>
              <a:t>NumberOfSymbols</a:t>
            </a:r>
            <a:r>
              <a:rPr lang="en-US" sz="2000" dirty="0">
                <a:solidFill>
                  <a:srgbClr val="C00000"/>
                </a:solidFill>
              </a:rPr>
              <a:t>;</a:t>
            </a:r>
          </a:p>
          <a:p>
            <a:pPr marL="0" indent="0">
              <a:buNone/>
            </a:pPr>
            <a:r>
              <a:rPr lang="en-US" sz="2000" dirty="0" smtClean="0">
                <a:solidFill>
                  <a:srgbClr val="C00000"/>
                </a:solidFill>
              </a:rPr>
              <a:t> </a:t>
            </a:r>
            <a:r>
              <a:rPr lang="en-US" sz="2000" dirty="0">
                <a:solidFill>
                  <a:srgbClr val="C00000"/>
                </a:solidFill>
              </a:rPr>
              <a:t>WORD    </a:t>
            </a:r>
            <a:r>
              <a:rPr lang="en-US" sz="2000" dirty="0" err="1">
                <a:solidFill>
                  <a:srgbClr val="C00000"/>
                </a:solidFill>
              </a:rPr>
              <a:t>SizeOfOptionalHeader</a:t>
            </a:r>
            <a:r>
              <a:rPr lang="en-US" sz="2000" dirty="0">
                <a:solidFill>
                  <a:srgbClr val="C00000"/>
                </a:solidFill>
              </a:rPr>
              <a:t>;</a:t>
            </a:r>
          </a:p>
          <a:p>
            <a:pPr marL="0" indent="0">
              <a:buNone/>
            </a:pPr>
            <a:r>
              <a:rPr lang="en-US" sz="2000" dirty="0" smtClean="0">
                <a:solidFill>
                  <a:srgbClr val="C00000"/>
                </a:solidFill>
              </a:rPr>
              <a:t>WORD    </a:t>
            </a:r>
            <a:r>
              <a:rPr lang="en-US" sz="2000" dirty="0">
                <a:solidFill>
                  <a:srgbClr val="C00000"/>
                </a:solidFill>
              </a:rPr>
              <a:t>Characteristics;</a:t>
            </a:r>
          </a:p>
          <a:p>
            <a:pPr marL="0" indent="0">
              <a:buNone/>
            </a:pPr>
            <a:r>
              <a:rPr lang="en-US" sz="2000" dirty="0">
                <a:solidFill>
                  <a:srgbClr val="C00000"/>
                </a:solidFill>
              </a:rPr>
              <a:t>} IMAGE_FILE_HEADER, *PIMAGE_FILE_HEADER;</a:t>
            </a:r>
          </a:p>
        </p:txBody>
      </p:sp>
    </p:spTree>
    <p:extLst>
      <p:ext uri="{BB962C8B-B14F-4D97-AF65-F5344CB8AC3E}">
        <p14:creationId xmlns:p14="http://schemas.microsoft.com/office/powerpoint/2010/main" val="1556725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25" y="125506"/>
            <a:ext cx="8596668" cy="519954"/>
          </a:xfrm>
        </p:spPr>
        <p:txBody>
          <a:bodyPr>
            <a:normAutofit fontScale="90000"/>
          </a:bodyPr>
          <a:lstStyle/>
          <a:p>
            <a:r>
              <a:rPr lang="en-US" dirty="0"/>
              <a:t>Portable Executable</a:t>
            </a:r>
          </a:p>
        </p:txBody>
      </p:sp>
      <p:sp>
        <p:nvSpPr>
          <p:cNvPr id="3" name="Content Placeholder 2"/>
          <p:cNvSpPr>
            <a:spLocks noGrp="1"/>
          </p:cNvSpPr>
          <p:nvPr>
            <p:ph idx="1"/>
          </p:nvPr>
        </p:nvSpPr>
        <p:spPr>
          <a:xfrm>
            <a:off x="171725" y="740579"/>
            <a:ext cx="12020275" cy="6036740"/>
          </a:xfrm>
        </p:spPr>
        <p:txBody>
          <a:bodyPr>
            <a:noAutofit/>
          </a:bodyPr>
          <a:lstStyle/>
          <a:p>
            <a:r>
              <a:rPr lang="en-US" sz="2400" b="1" dirty="0">
                <a:solidFill>
                  <a:srgbClr val="C00000"/>
                </a:solidFill>
              </a:rPr>
              <a:t>Machine</a:t>
            </a:r>
            <a:r>
              <a:rPr lang="en-US" sz="2400" dirty="0"/>
              <a:t>: This is a number that indicates the type of machine (CPU Architecture) the executable is targeting, this field can have a lot of values, but we’re only interested in two of them, 0x8864 for AMD64 and 0x14c for i386. </a:t>
            </a:r>
          </a:p>
          <a:p>
            <a:r>
              <a:rPr lang="en-US" sz="2400" b="1" dirty="0" err="1">
                <a:solidFill>
                  <a:srgbClr val="C00000"/>
                </a:solidFill>
              </a:rPr>
              <a:t>NumberOfSections</a:t>
            </a:r>
            <a:r>
              <a:rPr lang="en-US" sz="2400" b="1" dirty="0">
                <a:solidFill>
                  <a:srgbClr val="C00000"/>
                </a:solidFill>
              </a:rPr>
              <a:t>: </a:t>
            </a:r>
            <a:r>
              <a:rPr lang="en-US" sz="2400" dirty="0"/>
              <a:t>This field holds the number of sections (or the number of section headers aka. the size of the section table.).</a:t>
            </a:r>
          </a:p>
          <a:p>
            <a:r>
              <a:rPr lang="en-US" sz="2400" b="1" dirty="0" err="1">
                <a:solidFill>
                  <a:srgbClr val="C00000"/>
                </a:solidFill>
              </a:rPr>
              <a:t>TimeDateStamp</a:t>
            </a:r>
            <a:r>
              <a:rPr lang="en-US" sz="2400" b="1" dirty="0">
                <a:solidFill>
                  <a:srgbClr val="C00000"/>
                </a:solidFill>
              </a:rPr>
              <a:t>: </a:t>
            </a:r>
            <a:r>
              <a:rPr lang="en-US" sz="2400" dirty="0"/>
              <a:t>A </a:t>
            </a:r>
            <a:r>
              <a:rPr lang="en-US" sz="2400" dirty="0" err="1"/>
              <a:t>unix</a:t>
            </a:r>
            <a:r>
              <a:rPr lang="en-US" sz="2400" dirty="0"/>
              <a:t> timestamp that indicates when the file was created.</a:t>
            </a:r>
          </a:p>
          <a:p>
            <a:r>
              <a:rPr lang="en-US" sz="2400" b="1" dirty="0" err="1">
                <a:solidFill>
                  <a:srgbClr val="C00000"/>
                </a:solidFill>
              </a:rPr>
              <a:t>PointerToSymbolTable</a:t>
            </a:r>
            <a:r>
              <a:rPr lang="en-US" sz="2400" b="1" dirty="0">
                <a:solidFill>
                  <a:srgbClr val="C00000"/>
                </a:solidFill>
              </a:rPr>
              <a:t> and </a:t>
            </a:r>
            <a:r>
              <a:rPr lang="en-US" sz="2400" b="1" dirty="0" err="1">
                <a:solidFill>
                  <a:srgbClr val="C00000"/>
                </a:solidFill>
              </a:rPr>
              <a:t>NumberOfSymbols</a:t>
            </a:r>
            <a:r>
              <a:rPr lang="en-US" sz="2400" b="1" dirty="0">
                <a:solidFill>
                  <a:srgbClr val="C00000"/>
                </a:solidFill>
              </a:rPr>
              <a:t>: </a:t>
            </a:r>
            <a:r>
              <a:rPr lang="en-US" sz="2400" dirty="0"/>
              <a:t>These two fields hold the file offset to the COFF symbol table and the number of entries in that symbol table, however they get set to 0 which means that no COFF symbol table is present, this is done because the COFF debugging information is deprecated.</a:t>
            </a:r>
          </a:p>
          <a:p>
            <a:r>
              <a:rPr lang="en-US" sz="2400" b="1" dirty="0" err="1">
                <a:solidFill>
                  <a:srgbClr val="C00000"/>
                </a:solidFill>
              </a:rPr>
              <a:t>SizeOfOptionalHeader</a:t>
            </a:r>
            <a:r>
              <a:rPr lang="en-US" sz="2400" b="1" dirty="0">
                <a:solidFill>
                  <a:srgbClr val="C00000"/>
                </a:solidFill>
              </a:rPr>
              <a:t>: </a:t>
            </a:r>
            <a:r>
              <a:rPr lang="en-US" sz="2400" dirty="0"/>
              <a:t>The size of the Optional Header.</a:t>
            </a:r>
          </a:p>
          <a:p>
            <a:r>
              <a:rPr lang="en-US" sz="2400" b="1" dirty="0">
                <a:solidFill>
                  <a:srgbClr val="C00000"/>
                </a:solidFill>
              </a:rPr>
              <a:t>Characteristics: </a:t>
            </a:r>
            <a:r>
              <a:rPr lang="en-US" sz="2400" dirty="0"/>
              <a:t>A flag that indicates the attributes of the file, these attributes can be things like the file being executable, the file being a system file and not a user program, and a lot of other </a:t>
            </a:r>
            <a:r>
              <a:rPr lang="en-US" sz="2400" dirty="0" smtClean="0"/>
              <a:t>things.</a:t>
            </a:r>
            <a:endParaRPr lang="en-US" sz="2400" dirty="0"/>
          </a:p>
        </p:txBody>
      </p:sp>
    </p:spTree>
    <p:extLst>
      <p:ext uri="{BB962C8B-B14F-4D97-AF65-F5344CB8AC3E}">
        <p14:creationId xmlns:p14="http://schemas.microsoft.com/office/powerpoint/2010/main" val="662867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70" y="200809"/>
            <a:ext cx="8596668" cy="638287"/>
          </a:xfrm>
        </p:spPr>
        <p:txBody>
          <a:bodyPr>
            <a:normAutofit fontScale="90000"/>
          </a:bodyPr>
          <a:lstStyle/>
          <a:p>
            <a:r>
              <a:rPr lang="en-US" dirty="0"/>
              <a:t>Portable Executable</a:t>
            </a:r>
          </a:p>
        </p:txBody>
      </p:sp>
      <p:sp>
        <p:nvSpPr>
          <p:cNvPr id="3" name="Content Placeholder 2"/>
          <p:cNvSpPr>
            <a:spLocks noGrp="1"/>
          </p:cNvSpPr>
          <p:nvPr>
            <p:ph idx="1"/>
          </p:nvPr>
        </p:nvSpPr>
        <p:spPr>
          <a:xfrm>
            <a:off x="322330" y="998763"/>
            <a:ext cx="11758507" cy="5477341"/>
          </a:xfrm>
        </p:spPr>
        <p:txBody>
          <a:bodyPr/>
          <a:lstStyle/>
          <a:p>
            <a:pPr marL="0" indent="0">
              <a:buNone/>
            </a:pPr>
            <a:r>
              <a:rPr lang="en-US" sz="2400" dirty="0"/>
              <a:t>Here’s the File Header contents of an actual PE file</a:t>
            </a:r>
            <a:r>
              <a:rPr lang="en-US" sz="2400" dirty="0" smtClean="0"/>
              <a:t>:</a:t>
            </a:r>
          </a:p>
          <a:p>
            <a:endParaRPr lang="en-US" dirty="0"/>
          </a:p>
        </p:txBody>
      </p:sp>
      <p:pic>
        <p:nvPicPr>
          <p:cNvPr id="4" name="Picture 3"/>
          <p:cNvPicPr>
            <a:picLocks noChangeAspect="1"/>
          </p:cNvPicPr>
          <p:nvPr/>
        </p:nvPicPr>
        <p:blipFill>
          <a:blip r:embed="rId2"/>
          <a:stretch>
            <a:fillRect/>
          </a:stretch>
        </p:blipFill>
        <p:spPr>
          <a:xfrm>
            <a:off x="1199926" y="2103063"/>
            <a:ext cx="8458200" cy="2867025"/>
          </a:xfrm>
          <a:prstGeom prst="rect">
            <a:avLst/>
          </a:prstGeom>
        </p:spPr>
      </p:pic>
    </p:spTree>
    <p:extLst>
      <p:ext uri="{BB962C8B-B14F-4D97-AF65-F5344CB8AC3E}">
        <p14:creationId xmlns:p14="http://schemas.microsoft.com/office/powerpoint/2010/main" val="2856498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21" y="136264"/>
            <a:ext cx="8596668" cy="670560"/>
          </a:xfrm>
        </p:spPr>
        <p:txBody>
          <a:bodyPr/>
          <a:lstStyle/>
          <a:p>
            <a:r>
              <a:rPr lang="en-US" dirty="0"/>
              <a:t>Portable Executable</a:t>
            </a:r>
          </a:p>
        </p:txBody>
      </p:sp>
      <p:sp>
        <p:nvSpPr>
          <p:cNvPr id="3" name="Content Placeholder 2"/>
          <p:cNvSpPr>
            <a:spLocks noGrp="1"/>
          </p:cNvSpPr>
          <p:nvPr>
            <p:ph idx="1"/>
          </p:nvPr>
        </p:nvSpPr>
        <p:spPr>
          <a:xfrm>
            <a:off x="268542" y="1106340"/>
            <a:ext cx="11769265" cy="5595674"/>
          </a:xfrm>
        </p:spPr>
        <p:txBody>
          <a:bodyPr>
            <a:normAutofit fontScale="92500" lnSpcReduction="20000"/>
          </a:bodyPr>
          <a:lstStyle/>
          <a:p>
            <a:pPr marL="0" indent="0">
              <a:buNone/>
            </a:pPr>
            <a:r>
              <a:rPr lang="en-US" sz="2400" b="1" dirty="0">
                <a:solidFill>
                  <a:srgbClr val="C00000"/>
                </a:solidFill>
              </a:rPr>
              <a:t>Optional Header (</a:t>
            </a:r>
            <a:r>
              <a:rPr lang="en-US" sz="2400" b="1" dirty="0" smtClean="0">
                <a:solidFill>
                  <a:srgbClr val="C00000"/>
                </a:solidFill>
              </a:rPr>
              <a:t>IMAGE_OPTIONAL_HEADER):</a:t>
            </a:r>
            <a:endParaRPr lang="en-US" sz="2400" b="1" dirty="0">
              <a:solidFill>
                <a:srgbClr val="C00000"/>
              </a:solidFill>
            </a:endParaRPr>
          </a:p>
          <a:p>
            <a:r>
              <a:rPr lang="en-US" sz="2400" dirty="0"/>
              <a:t>The Optional Header is the most important header of the NT headers, the PE loader looks for specific information provided by that header to be able to load and run the executable.</a:t>
            </a:r>
          </a:p>
          <a:p>
            <a:r>
              <a:rPr lang="en-US" sz="2400" dirty="0"/>
              <a:t>It’s called the optional header because some file types like object files don’t have it, however this header is essential for image files.</a:t>
            </a:r>
          </a:p>
          <a:p>
            <a:r>
              <a:rPr lang="en-US" sz="2400" dirty="0"/>
              <a:t>It doesn’t have a fixed size, that’s why the </a:t>
            </a:r>
            <a:r>
              <a:rPr lang="en-US" sz="2400" dirty="0" err="1"/>
              <a:t>IMAGE_FILE_HEADER.SizeOfOptionalHeader</a:t>
            </a:r>
            <a:r>
              <a:rPr lang="en-US" sz="2400" dirty="0"/>
              <a:t> member exists.</a:t>
            </a:r>
          </a:p>
          <a:p>
            <a:endParaRPr lang="en-US" sz="2400" dirty="0"/>
          </a:p>
          <a:p>
            <a:r>
              <a:rPr lang="en-US" sz="2400" dirty="0"/>
              <a:t>The first 8 members of the Optional Header structure are standard for every implementation of the COFF file format, the rest of the header is an extension to the standard COFF optional header defined by Microsoft, these additional members of the structure are needed by the Windows PE loader and linker.</a:t>
            </a:r>
          </a:p>
          <a:p>
            <a:endParaRPr lang="en-US" sz="2400" dirty="0"/>
          </a:p>
          <a:p>
            <a:r>
              <a:rPr lang="en-US" sz="2400" dirty="0"/>
              <a:t>As mentioned earlier, there are two versions of the Optional Header, one for 32-bit executables and one for 64-bit executables</a:t>
            </a:r>
            <a:r>
              <a:rPr lang="en-US" dirty="0"/>
              <a:t>.</a:t>
            </a:r>
          </a:p>
        </p:txBody>
      </p:sp>
    </p:spTree>
    <p:extLst>
      <p:ext uri="{BB962C8B-B14F-4D97-AF65-F5344CB8AC3E}">
        <p14:creationId xmlns:p14="http://schemas.microsoft.com/office/powerpoint/2010/main" val="1812996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79" y="157779"/>
            <a:ext cx="8596668" cy="692075"/>
          </a:xfrm>
        </p:spPr>
        <p:txBody>
          <a:bodyPr/>
          <a:lstStyle/>
          <a:p>
            <a:r>
              <a:rPr lang="en-US" dirty="0"/>
              <a:t>Portable Executable</a:t>
            </a:r>
          </a:p>
        </p:txBody>
      </p:sp>
      <p:sp>
        <p:nvSpPr>
          <p:cNvPr id="3" name="Content Placeholder 2"/>
          <p:cNvSpPr>
            <a:spLocks noGrp="1"/>
          </p:cNvSpPr>
          <p:nvPr>
            <p:ph idx="1"/>
          </p:nvPr>
        </p:nvSpPr>
        <p:spPr>
          <a:xfrm>
            <a:off x="203997" y="849854"/>
            <a:ext cx="11521837" cy="6008146"/>
          </a:xfrm>
        </p:spPr>
        <p:txBody>
          <a:bodyPr>
            <a:noAutofit/>
          </a:bodyPr>
          <a:lstStyle/>
          <a:p>
            <a:pPr marL="0" indent="0">
              <a:buNone/>
            </a:pPr>
            <a:r>
              <a:rPr lang="en-US" sz="2000" b="1" dirty="0">
                <a:solidFill>
                  <a:srgbClr val="C00000"/>
                </a:solidFill>
              </a:rPr>
              <a:t>The two versions are different in two </a:t>
            </a:r>
            <a:r>
              <a:rPr lang="en-US" sz="2000" b="1" dirty="0" smtClean="0">
                <a:solidFill>
                  <a:srgbClr val="C00000"/>
                </a:solidFill>
              </a:rPr>
              <a:t>aspects</a:t>
            </a:r>
          </a:p>
          <a:p>
            <a:r>
              <a:rPr lang="en-US" sz="2000" b="1" dirty="0" smtClean="0">
                <a:solidFill>
                  <a:srgbClr val="C00000"/>
                </a:solidFill>
              </a:rPr>
              <a:t>The </a:t>
            </a:r>
            <a:r>
              <a:rPr lang="en-US" sz="2000" b="1" dirty="0">
                <a:solidFill>
                  <a:srgbClr val="C00000"/>
                </a:solidFill>
              </a:rPr>
              <a:t>size of the structure itself (or the number of members defined within the structure): </a:t>
            </a:r>
            <a:r>
              <a:rPr lang="en-US" sz="2000" dirty="0"/>
              <a:t>IMAGE_OPTIONAL_HEADER32 has 31 members while IMAGE_OPTIONAL_HEADER64 only has 30 members, that additional member in the 32-bit version is a DWORD named </a:t>
            </a:r>
            <a:r>
              <a:rPr lang="en-US" sz="2000" dirty="0" err="1"/>
              <a:t>BaseOfData</a:t>
            </a:r>
            <a:r>
              <a:rPr lang="en-US" sz="2000" dirty="0"/>
              <a:t> which holds an RVA of the beginning of the data </a:t>
            </a:r>
            <a:r>
              <a:rPr lang="en-US" sz="2000" dirty="0" smtClean="0"/>
              <a:t>section.</a:t>
            </a:r>
          </a:p>
          <a:p>
            <a:endParaRPr lang="en-US" sz="2000" dirty="0" smtClean="0"/>
          </a:p>
          <a:p>
            <a:r>
              <a:rPr lang="en-US" sz="2000" b="1" dirty="0" smtClean="0">
                <a:solidFill>
                  <a:srgbClr val="C00000"/>
                </a:solidFill>
              </a:rPr>
              <a:t>The </a:t>
            </a:r>
            <a:r>
              <a:rPr lang="en-US" sz="2000" b="1" dirty="0">
                <a:solidFill>
                  <a:srgbClr val="C00000"/>
                </a:solidFill>
              </a:rPr>
              <a:t>data type of some of the members: </a:t>
            </a:r>
            <a:r>
              <a:rPr lang="en-US" sz="2000" dirty="0"/>
              <a:t>The following 5 members of the Optional Header structure are defined as DWORD in the 32-bit version and as ULONGLONG in the 64-bit version:</a:t>
            </a:r>
          </a:p>
          <a:p>
            <a:pPr>
              <a:buFont typeface="Wingdings" panose="05000000000000000000" pitchFamily="2" charset="2"/>
              <a:buChar char="Ø"/>
            </a:pPr>
            <a:r>
              <a:rPr lang="en-US" sz="2000" dirty="0" err="1"/>
              <a:t>ImageBase</a:t>
            </a:r>
            <a:endParaRPr lang="en-US" sz="2000" dirty="0"/>
          </a:p>
          <a:p>
            <a:pPr>
              <a:buFont typeface="Wingdings" panose="05000000000000000000" pitchFamily="2" charset="2"/>
              <a:buChar char="Ø"/>
            </a:pPr>
            <a:r>
              <a:rPr lang="en-US" sz="2000" dirty="0" err="1"/>
              <a:t>SizeOfStackReserve</a:t>
            </a:r>
            <a:endParaRPr lang="en-US" sz="2000" dirty="0"/>
          </a:p>
          <a:p>
            <a:pPr>
              <a:buFont typeface="Wingdings" panose="05000000000000000000" pitchFamily="2" charset="2"/>
              <a:buChar char="Ø"/>
            </a:pPr>
            <a:r>
              <a:rPr lang="en-US" sz="2000" dirty="0" err="1"/>
              <a:t>SizeOfStackCommit</a:t>
            </a:r>
            <a:endParaRPr lang="en-US" sz="2000" dirty="0"/>
          </a:p>
          <a:p>
            <a:pPr>
              <a:buFont typeface="Wingdings" panose="05000000000000000000" pitchFamily="2" charset="2"/>
              <a:buChar char="Ø"/>
            </a:pPr>
            <a:r>
              <a:rPr lang="en-US" sz="2000" dirty="0" err="1"/>
              <a:t>SizeOfHeapReserve</a:t>
            </a:r>
            <a:endParaRPr lang="en-US" sz="2000" dirty="0"/>
          </a:p>
          <a:p>
            <a:pPr>
              <a:buFont typeface="Wingdings" panose="05000000000000000000" pitchFamily="2" charset="2"/>
              <a:buChar char="Ø"/>
            </a:pPr>
            <a:r>
              <a:rPr lang="en-US" sz="2000" dirty="0" err="1"/>
              <a:t>SizeOfHeapCommit</a:t>
            </a:r>
            <a:endParaRPr lang="en-US" sz="2000" dirty="0"/>
          </a:p>
        </p:txBody>
      </p:sp>
    </p:spTree>
    <p:extLst>
      <p:ext uri="{BB962C8B-B14F-4D97-AF65-F5344CB8AC3E}">
        <p14:creationId xmlns:p14="http://schemas.microsoft.com/office/powerpoint/2010/main" val="910822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97" y="179294"/>
            <a:ext cx="8596668" cy="692075"/>
          </a:xfrm>
        </p:spPr>
        <p:txBody>
          <a:bodyPr/>
          <a:lstStyle/>
          <a:p>
            <a:r>
              <a:rPr lang="en-US" dirty="0"/>
              <a:t>Portable Executable</a:t>
            </a:r>
          </a:p>
        </p:txBody>
      </p:sp>
      <p:pic>
        <p:nvPicPr>
          <p:cNvPr id="4" name="Content Placeholder 3"/>
          <p:cNvPicPr>
            <a:picLocks noGrp="1" noChangeAspect="1"/>
          </p:cNvPicPr>
          <p:nvPr>
            <p:ph idx="1"/>
          </p:nvPr>
        </p:nvPicPr>
        <p:blipFill>
          <a:blip r:embed="rId2"/>
          <a:stretch>
            <a:fillRect/>
          </a:stretch>
        </p:blipFill>
        <p:spPr>
          <a:xfrm>
            <a:off x="2692330" y="1138817"/>
            <a:ext cx="4835012" cy="5348044"/>
          </a:xfrm>
          <a:prstGeom prst="rect">
            <a:avLst/>
          </a:prstGeom>
        </p:spPr>
      </p:pic>
    </p:spTree>
    <p:extLst>
      <p:ext uri="{BB962C8B-B14F-4D97-AF65-F5344CB8AC3E}">
        <p14:creationId xmlns:p14="http://schemas.microsoft.com/office/powerpoint/2010/main" val="2582204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67" y="125506"/>
            <a:ext cx="8596668" cy="735106"/>
          </a:xfrm>
        </p:spPr>
        <p:txBody>
          <a:bodyPr/>
          <a:lstStyle/>
          <a:p>
            <a:r>
              <a:rPr lang="en-US" dirty="0"/>
              <a:t>Portable Executable</a:t>
            </a:r>
          </a:p>
        </p:txBody>
      </p:sp>
      <p:sp>
        <p:nvSpPr>
          <p:cNvPr id="3" name="Content Placeholder 2"/>
          <p:cNvSpPr>
            <a:spLocks noGrp="1"/>
          </p:cNvSpPr>
          <p:nvPr>
            <p:ph idx="1"/>
          </p:nvPr>
        </p:nvSpPr>
        <p:spPr>
          <a:xfrm>
            <a:off x="160967" y="799746"/>
            <a:ext cx="11511081" cy="5934541"/>
          </a:xfrm>
        </p:spPr>
        <p:txBody>
          <a:bodyPr>
            <a:normAutofit lnSpcReduction="10000"/>
          </a:bodyPr>
          <a:lstStyle/>
          <a:p>
            <a:pPr marL="0" indent="0">
              <a:buNone/>
            </a:pPr>
            <a:r>
              <a:rPr lang="en-US" sz="2400" b="1" dirty="0">
                <a:solidFill>
                  <a:srgbClr val="FF0000"/>
                </a:solidFill>
              </a:rPr>
              <a:t>Data </a:t>
            </a:r>
            <a:r>
              <a:rPr lang="en-US" sz="2400" b="1" dirty="0" smtClean="0">
                <a:solidFill>
                  <a:srgbClr val="FF0000"/>
                </a:solidFill>
              </a:rPr>
              <a:t>Directories:</a:t>
            </a:r>
            <a:endParaRPr lang="en-US" sz="2400" b="1" dirty="0">
              <a:solidFill>
                <a:srgbClr val="FF0000"/>
              </a:solidFill>
            </a:endParaRPr>
          </a:p>
          <a:p>
            <a:r>
              <a:rPr lang="en-US" sz="2400" dirty="0"/>
              <a:t>The last member of the IMAGE_OPTIONAL_HEADER structure was an array of IMAGE_DATA_DIRECTORY structures defined as follows</a:t>
            </a:r>
            <a:r>
              <a:rPr lang="en-US" sz="2400" dirty="0" smtClean="0"/>
              <a:t>:</a:t>
            </a:r>
          </a:p>
          <a:p>
            <a:pPr marL="0" indent="0">
              <a:buNone/>
            </a:pPr>
            <a:r>
              <a:rPr lang="en-US" sz="2400" dirty="0">
                <a:solidFill>
                  <a:srgbClr val="FF0000"/>
                </a:solidFill>
              </a:rPr>
              <a:t>IMAGE_DATA_DIRECTORY </a:t>
            </a:r>
            <a:r>
              <a:rPr lang="en-US" sz="2400" dirty="0" err="1">
                <a:solidFill>
                  <a:srgbClr val="FF0000"/>
                </a:solidFill>
              </a:rPr>
              <a:t>DataDirectory</a:t>
            </a:r>
            <a:r>
              <a:rPr lang="en-US" sz="2400" dirty="0">
                <a:solidFill>
                  <a:srgbClr val="FF0000"/>
                </a:solidFill>
              </a:rPr>
              <a:t>[IMAGE_NUMBEROF_DIRECTORY_ENTRIES</a:t>
            </a:r>
            <a:r>
              <a:rPr lang="en-US" sz="2400" dirty="0" smtClean="0">
                <a:solidFill>
                  <a:srgbClr val="FF0000"/>
                </a:solidFill>
              </a:rPr>
              <a:t>];</a:t>
            </a:r>
          </a:p>
          <a:p>
            <a:r>
              <a:rPr lang="en-US" sz="2400" dirty="0"/>
              <a:t>IMAGE_NUMBEROF_DIRECTORY_ENTRIES is a constant defined with the value 16, meaning that this array can have up to 16 IMAGE_DATA_DIRECTORY entries:</a:t>
            </a:r>
          </a:p>
          <a:p>
            <a:pPr marL="0" indent="0">
              <a:buNone/>
            </a:pPr>
            <a:r>
              <a:rPr lang="en-US" sz="2400" dirty="0" smtClean="0">
                <a:solidFill>
                  <a:srgbClr val="FF0000"/>
                </a:solidFill>
              </a:rPr>
              <a:t>#</a:t>
            </a:r>
            <a:r>
              <a:rPr lang="en-US" sz="2400" dirty="0">
                <a:solidFill>
                  <a:srgbClr val="FF0000"/>
                </a:solidFill>
              </a:rPr>
              <a:t>define IMAGE_NUMBEROF_DIRECTORY_ENTRIES    16</a:t>
            </a:r>
          </a:p>
          <a:p>
            <a:r>
              <a:rPr lang="en-US" sz="2400" dirty="0"/>
              <a:t>An IMAGE_DATA_DIRETORY structure is defines as follows:</a:t>
            </a:r>
          </a:p>
          <a:p>
            <a:endParaRPr lang="en-US" sz="2400" dirty="0"/>
          </a:p>
          <a:p>
            <a:pPr marL="0" indent="0">
              <a:buNone/>
            </a:pPr>
            <a:r>
              <a:rPr lang="en-US" sz="2400" dirty="0" err="1">
                <a:solidFill>
                  <a:srgbClr val="FF0000"/>
                </a:solidFill>
              </a:rPr>
              <a:t>typedef</a:t>
            </a:r>
            <a:r>
              <a:rPr lang="en-US" sz="2400" dirty="0">
                <a:solidFill>
                  <a:srgbClr val="FF0000"/>
                </a:solidFill>
              </a:rPr>
              <a:t> </a:t>
            </a:r>
            <a:r>
              <a:rPr lang="en-US" sz="2400" dirty="0" err="1">
                <a:solidFill>
                  <a:srgbClr val="FF0000"/>
                </a:solidFill>
              </a:rPr>
              <a:t>struct</a:t>
            </a:r>
            <a:r>
              <a:rPr lang="en-US" sz="2400" dirty="0">
                <a:solidFill>
                  <a:srgbClr val="FF0000"/>
                </a:solidFill>
              </a:rPr>
              <a:t> _IMAGE_DATA_DIRECTORY {</a:t>
            </a:r>
          </a:p>
          <a:p>
            <a:pPr marL="0" indent="0">
              <a:buNone/>
            </a:pPr>
            <a:r>
              <a:rPr lang="en-US" sz="2400" dirty="0">
                <a:solidFill>
                  <a:srgbClr val="FF0000"/>
                </a:solidFill>
              </a:rPr>
              <a:t>    DWORD   </a:t>
            </a:r>
            <a:r>
              <a:rPr lang="en-US" sz="2400" dirty="0" err="1">
                <a:solidFill>
                  <a:srgbClr val="FF0000"/>
                </a:solidFill>
              </a:rPr>
              <a:t>VirtualAddress</a:t>
            </a:r>
            <a:r>
              <a:rPr lang="en-US" sz="2400" dirty="0">
                <a:solidFill>
                  <a:srgbClr val="FF0000"/>
                </a:solidFill>
              </a:rPr>
              <a:t>;</a:t>
            </a:r>
          </a:p>
          <a:p>
            <a:pPr marL="0" indent="0">
              <a:buNone/>
            </a:pPr>
            <a:r>
              <a:rPr lang="en-US" sz="2400" dirty="0">
                <a:solidFill>
                  <a:srgbClr val="FF0000"/>
                </a:solidFill>
              </a:rPr>
              <a:t>    DWORD   Size;</a:t>
            </a:r>
          </a:p>
          <a:p>
            <a:pPr marL="0" indent="0">
              <a:buNone/>
            </a:pPr>
            <a:r>
              <a:rPr lang="en-US" sz="2400" dirty="0">
                <a:solidFill>
                  <a:srgbClr val="FF0000"/>
                </a:solidFill>
              </a:rPr>
              <a:t>} IMAGE_DATA_DIRECTORY, *PIMAGE_DATA_DIRECTORY;</a:t>
            </a:r>
          </a:p>
        </p:txBody>
      </p:sp>
    </p:spTree>
    <p:extLst>
      <p:ext uri="{BB962C8B-B14F-4D97-AF65-F5344CB8AC3E}">
        <p14:creationId xmlns:p14="http://schemas.microsoft.com/office/powerpoint/2010/main" val="1489300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79" y="114748"/>
            <a:ext cx="8596668" cy="724348"/>
          </a:xfrm>
        </p:spPr>
        <p:txBody>
          <a:bodyPr/>
          <a:lstStyle/>
          <a:p>
            <a:r>
              <a:rPr lang="en-US" dirty="0"/>
              <a:t>Portable Executable</a:t>
            </a:r>
          </a:p>
        </p:txBody>
      </p:sp>
      <p:sp>
        <p:nvSpPr>
          <p:cNvPr id="3" name="Content Placeholder 2"/>
          <p:cNvSpPr>
            <a:spLocks noGrp="1"/>
          </p:cNvSpPr>
          <p:nvPr>
            <p:ph idx="1"/>
          </p:nvPr>
        </p:nvSpPr>
        <p:spPr>
          <a:xfrm>
            <a:off x="214754" y="697548"/>
            <a:ext cx="11977245" cy="6160452"/>
          </a:xfrm>
        </p:spPr>
        <p:txBody>
          <a:bodyPr>
            <a:noAutofit/>
          </a:bodyPr>
          <a:lstStyle/>
          <a:p>
            <a:r>
              <a:rPr lang="en-US" sz="2400" dirty="0"/>
              <a:t>It’s a very simple structure with only two members, first one being an RVA pointing to the start of the Data Directory and the second one being the size of the Data </a:t>
            </a:r>
            <a:r>
              <a:rPr lang="en-US" sz="2400" dirty="0" smtClean="0"/>
              <a:t>Directory.</a:t>
            </a:r>
          </a:p>
          <a:p>
            <a:r>
              <a:rPr lang="en-US" sz="2400" dirty="0" smtClean="0"/>
              <a:t>So </a:t>
            </a:r>
            <a:r>
              <a:rPr lang="en-US" sz="2400" dirty="0"/>
              <a:t>what is a Data Directory? Basically a Data Directory is a piece of data located within one of the sections of the PE file.</a:t>
            </a:r>
          </a:p>
          <a:p>
            <a:r>
              <a:rPr lang="en-US" sz="2400" dirty="0"/>
              <a:t>Data Directories contain useful information needed by the loader, an example of a very important directory is the Import Directory which contains a list of external functions imported from other </a:t>
            </a:r>
            <a:r>
              <a:rPr lang="en-US" sz="2400" dirty="0" smtClean="0"/>
              <a:t>libraries.</a:t>
            </a:r>
          </a:p>
          <a:p>
            <a:r>
              <a:rPr lang="en-US" sz="2400" dirty="0" smtClean="0"/>
              <a:t>Please </a:t>
            </a:r>
            <a:r>
              <a:rPr lang="en-US" sz="2400" dirty="0"/>
              <a:t>note that not all Data Directories have the same structure, the </a:t>
            </a:r>
            <a:r>
              <a:rPr lang="en-US" sz="2400" dirty="0" err="1"/>
              <a:t>IMAGE_DATA_DIRECTORY.VirtualAddress</a:t>
            </a:r>
            <a:r>
              <a:rPr lang="en-US" sz="2400" dirty="0"/>
              <a:t> points to the Data Directory, however the type of that directory is what determines how that chunk of data is going to be </a:t>
            </a:r>
            <a:r>
              <a:rPr lang="en-US" sz="2400" dirty="0" smtClean="0"/>
              <a:t>parsed.</a:t>
            </a:r>
          </a:p>
          <a:p>
            <a:r>
              <a:rPr lang="en-US" sz="2400" dirty="0" smtClean="0"/>
              <a:t>Here’s </a:t>
            </a:r>
            <a:r>
              <a:rPr lang="en-US" sz="2400" dirty="0"/>
              <a:t>a list of Data Directories defined in </a:t>
            </a:r>
            <a:r>
              <a:rPr lang="en-US" sz="2400" dirty="0" err="1"/>
              <a:t>winnt.h</a:t>
            </a:r>
            <a:r>
              <a:rPr lang="en-US" sz="2400" dirty="0"/>
              <a:t>. (Each one of these values represents an index in the </a:t>
            </a:r>
            <a:r>
              <a:rPr lang="en-US" sz="2400" dirty="0" err="1"/>
              <a:t>DataDirectory</a:t>
            </a:r>
            <a:r>
              <a:rPr lang="en-US" sz="2400" dirty="0"/>
              <a:t> array):</a:t>
            </a:r>
          </a:p>
        </p:txBody>
      </p:sp>
    </p:spTree>
    <p:extLst>
      <p:ext uri="{BB962C8B-B14F-4D97-AF65-F5344CB8AC3E}">
        <p14:creationId xmlns:p14="http://schemas.microsoft.com/office/powerpoint/2010/main" val="1249199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694" y="233082"/>
            <a:ext cx="8596668" cy="627530"/>
          </a:xfrm>
        </p:spPr>
        <p:txBody>
          <a:bodyPr>
            <a:normAutofit fontScale="90000"/>
          </a:bodyPr>
          <a:lstStyle/>
          <a:p>
            <a:r>
              <a:rPr lang="en-US" dirty="0" smtClean="0"/>
              <a:t>Portable Executable</a:t>
            </a:r>
            <a:endParaRPr lang="en-US" dirty="0"/>
          </a:p>
        </p:txBody>
      </p:sp>
      <p:sp>
        <p:nvSpPr>
          <p:cNvPr id="3" name="Content Placeholder 2"/>
          <p:cNvSpPr>
            <a:spLocks noGrp="1"/>
          </p:cNvSpPr>
          <p:nvPr>
            <p:ph idx="1"/>
          </p:nvPr>
        </p:nvSpPr>
        <p:spPr>
          <a:xfrm>
            <a:off x="128694" y="966491"/>
            <a:ext cx="10973198" cy="5606431"/>
          </a:xfrm>
        </p:spPr>
        <p:txBody>
          <a:bodyPr>
            <a:normAutofit/>
          </a:bodyPr>
          <a:lstStyle/>
          <a:p>
            <a:r>
              <a:rPr lang="en-US" sz="2400" dirty="0"/>
              <a:t>PE stands for Portable Executable, it’s a file format for executables used in Windows operating systems, it’s based on the COFF file format (Common Object File Format</a:t>
            </a:r>
            <a:r>
              <a:rPr lang="en-US" sz="2400" dirty="0" smtClean="0"/>
              <a:t>).</a:t>
            </a:r>
          </a:p>
          <a:p>
            <a:endParaRPr lang="en-US" sz="2400" dirty="0" smtClean="0"/>
          </a:p>
          <a:p>
            <a:r>
              <a:rPr lang="en-US" sz="2400" dirty="0"/>
              <a:t>Not only .exe files are PE files, dynamic link libraries (.</a:t>
            </a:r>
            <a:r>
              <a:rPr lang="en-US" sz="2400" dirty="0" err="1"/>
              <a:t>dll</a:t>
            </a:r>
            <a:r>
              <a:rPr lang="en-US" sz="2400" dirty="0"/>
              <a:t>), Kernel modules (.</a:t>
            </a:r>
            <a:r>
              <a:rPr lang="en-US" sz="2400" dirty="0" err="1"/>
              <a:t>srv</a:t>
            </a:r>
            <a:r>
              <a:rPr lang="en-US" sz="2400" dirty="0"/>
              <a:t>), Control panel applications (.</a:t>
            </a:r>
            <a:r>
              <a:rPr lang="en-US" sz="2400" dirty="0" err="1"/>
              <a:t>cpl</a:t>
            </a:r>
            <a:r>
              <a:rPr lang="en-US" sz="2400" dirty="0"/>
              <a:t>) and many others are also PE files</a:t>
            </a:r>
            <a:r>
              <a:rPr lang="en-US" sz="2400" dirty="0" smtClean="0"/>
              <a:t>.</a:t>
            </a:r>
          </a:p>
          <a:p>
            <a:endParaRPr lang="en-US" sz="2400" dirty="0"/>
          </a:p>
          <a:p>
            <a:endParaRPr lang="en-US" sz="2400" dirty="0"/>
          </a:p>
          <a:p>
            <a:r>
              <a:rPr lang="en-US" sz="2400" dirty="0"/>
              <a:t>A PE file is a data structure that holds information necessary for the OS loader to be able to load that executable into memory and execute it.</a:t>
            </a:r>
          </a:p>
        </p:txBody>
      </p:sp>
    </p:spTree>
    <p:extLst>
      <p:ext uri="{BB962C8B-B14F-4D97-AF65-F5344CB8AC3E}">
        <p14:creationId xmlns:p14="http://schemas.microsoft.com/office/powerpoint/2010/main" val="1927477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21" y="125506"/>
            <a:ext cx="8596668" cy="745863"/>
          </a:xfrm>
        </p:spPr>
        <p:txBody>
          <a:bodyPr/>
          <a:lstStyle/>
          <a:p>
            <a:r>
              <a:rPr lang="en-US" dirty="0"/>
              <a:t>Portable Executable</a:t>
            </a:r>
          </a:p>
        </p:txBody>
      </p:sp>
      <p:sp>
        <p:nvSpPr>
          <p:cNvPr id="3" name="Content Placeholder 2"/>
          <p:cNvSpPr>
            <a:spLocks noGrp="1"/>
          </p:cNvSpPr>
          <p:nvPr>
            <p:ph idx="1"/>
          </p:nvPr>
        </p:nvSpPr>
        <p:spPr>
          <a:xfrm>
            <a:off x="193239" y="880429"/>
            <a:ext cx="11360473" cy="5853858"/>
          </a:xfrm>
        </p:spPr>
        <p:txBody>
          <a:bodyPr/>
          <a:lstStyle/>
          <a:p>
            <a:r>
              <a:rPr lang="en-US" sz="2400" dirty="0"/>
              <a:t>If we take a look at the contents of </a:t>
            </a:r>
            <a:r>
              <a:rPr lang="en-US" sz="2400" dirty="0" err="1" smtClean="0"/>
              <a:t>IMAGE_OPTIONAL_HEADER.DataDirectory</a:t>
            </a:r>
            <a:endParaRPr lang="en-US" sz="2400" dirty="0" smtClean="0"/>
          </a:p>
          <a:p>
            <a:pPr marL="0" indent="0">
              <a:buNone/>
            </a:pPr>
            <a:r>
              <a:rPr lang="en-US" sz="2400" dirty="0" smtClean="0"/>
              <a:t> </a:t>
            </a:r>
            <a:r>
              <a:rPr lang="en-US" sz="2400" dirty="0"/>
              <a:t>of an actual PE file, we might </a:t>
            </a:r>
            <a:r>
              <a:rPr lang="en-US" sz="2400" dirty="0" smtClean="0"/>
              <a:t>see</a:t>
            </a:r>
          </a:p>
          <a:p>
            <a:pPr marL="0" indent="0">
              <a:buNone/>
            </a:pPr>
            <a:r>
              <a:rPr lang="en-US" sz="2400" dirty="0" smtClean="0"/>
              <a:t> </a:t>
            </a:r>
            <a:r>
              <a:rPr lang="en-US" sz="2400" dirty="0"/>
              <a:t>entries where both fields are set to 0</a:t>
            </a:r>
            <a:r>
              <a:rPr lang="en-US" sz="2400" dirty="0" smtClean="0"/>
              <a:t>:</a:t>
            </a:r>
          </a:p>
          <a:p>
            <a:endParaRPr lang="en-US" sz="2400" dirty="0" smtClean="0"/>
          </a:p>
          <a:p>
            <a:r>
              <a:rPr lang="en-US" sz="2400" dirty="0">
                <a:solidFill>
                  <a:srgbClr val="FF0000"/>
                </a:solidFill>
              </a:rPr>
              <a:t>This means that this specific Data </a:t>
            </a:r>
            <a:r>
              <a:rPr lang="en-US" sz="2400" dirty="0" smtClean="0">
                <a:solidFill>
                  <a:srgbClr val="FF0000"/>
                </a:solidFill>
              </a:rPr>
              <a:t>Directory</a:t>
            </a:r>
          </a:p>
          <a:p>
            <a:pPr marL="0" indent="0">
              <a:buNone/>
            </a:pPr>
            <a:r>
              <a:rPr lang="en-US" sz="2400" dirty="0" smtClean="0">
                <a:solidFill>
                  <a:srgbClr val="FF0000"/>
                </a:solidFill>
              </a:rPr>
              <a:t> </a:t>
            </a:r>
            <a:r>
              <a:rPr lang="en-US" sz="2400" dirty="0">
                <a:solidFill>
                  <a:srgbClr val="FF0000"/>
                </a:solidFill>
              </a:rPr>
              <a:t>is not used (doesn’t exist) in the executable file</a:t>
            </a:r>
            <a:r>
              <a:rPr lang="en-US" dirty="0">
                <a:solidFill>
                  <a:srgbClr val="FF0000"/>
                </a:solidFill>
              </a:rPr>
              <a:t>.</a:t>
            </a:r>
          </a:p>
        </p:txBody>
      </p:sp>
      <p:pic>
        <p:nvPicPr>
          <p:cNvPr id="4" name="Picture 3"/>
          <p:cNvPicPr>
            <a:picLocks noChangeAspect="1"/>
          </p:cNvPicPr>
          <p:nvPr/>
        </p:nvPicPr>
        <p:blipFill>
          <a:blip r:embed="rId2"/>
          <a:stretch>
            <a:fillRect/>
          </a:stretch>
        </p:blipFill>
        <p:spPr>
          <a:xfrm>
            <a:off x="7460210" y="1294448"/>
            <a:ext cx="4380617" cy="5278474"/>
          </a:xfrm>
          <a:prstGeom prst="rect">
            <a:avLst/>
          </a:prstGeom>
        </p:spPr>
      </p:pic>
    </p:spTree>
    <p:extLst>
      <p:ext uri="{BB962C8B-B14F-4D97-AF65-F5344CB8AC3E}">
        <p14:creationId xmlns:p14="http://schemas.microsoft.com/office/powerpoint/2010/main" val="2558108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78" y="168537"/>
            <a:ext cx="8596668" cy="627530"/>
          </a:xfrm>
        </p:spPr>
        <p:txBody>
          <a:bodyPr>
            <a:normAutofit fontScale="90000"/>
          </a:bodyPr>
          <a:lstStyle/>
          <a:p>
            <a:r>
              <a:rPr lang="en-US" dirty="0"/>
              <a:t>Portable Executable</a:t>
            </a:r>
          </a:p>
        </p:txBody>
      </p:sp>
      <p:sp>
        <p:nvSpPr>
          <p:cNvPr id="3" name="Content Placeholder 2"/>
          <p:cNvSpPr>
            <a:spLocks noGrp="1"/>
          </p:cNvSpPr>
          <p:nvPr>
            <p:ph idx="1"/>
          </p:nvPr>
        </p:nvSpPr>
        <p:spPr>
          <a:xfrm>
            <a:off x="107178" y="796067"/>
            <a:ext cx="12084822" cy="5905948"/>
          </a:xfrm>
        </p:spPr>
        <p:txBody>
          <a:bodyPr>
            <a:normAutofit fontScale="92500" lnSpcReduction="20000"/>
          </a:bodyPr>
          <a:lstStyle/>
          <a:p>
            <a:pPr marL="0" indent="0">
              <a:buNone/>
            </a:pPr>
            <a:r>
              <a:rPr lang="en-US" sz="2400" b="1" dirty="0">
                <a:solidFill>
                  <a:srgbClr val="FF0000"/>
                </a:solidFill>
              </a:rPr>
              <a:t>Sections and Section </a:t>
            </a:r>
            <a:r>
              <a:rPr lang="en-US" sz="2400" b="1" dirty="0" smtClean="0">
                <a:solidFill>
                  <a:srgbClr val="FF0000"/>
                </a:solidFill>
              </a:rPr>
              <a:t>Headers:</a:t>
            </a:r>
          </a:p>
          <a:p>
            <a:pPr marL="0" indent="0">
              <a:buNone/>
            </a:pPr>
            <a:r>
              <a:rPr lang="en-US" sz="2400" b="1" dirty="0" smtClean="0">
                <a:solidFill>
                  <a:srgbClr val="7030A0"/>
                </a:solidFill>
              </a:rPr>
              <a:t>Sections:</a:t>
            </a:r>
            <a:endParaRPr lang="en-US" sz="2400" b="1" dirty="0">
              <a:solidFill>
                <a:srgbClr val="7030A0"/>
              </a:solidFill>
            </a:endParaRPr>
          </a:p>
          <a:p>
            <a:r>
              <a:rPr lang="en-US" sz="2400" dirty="0"/>
              <a:t>Sections are the containers of the actual data of the executable file, they occupy the rest of the PE file after the headers, precisely after the section headers.</a:t>
            </a:r>
          </a:p>
          <a:p>
            <a:r>
              <a:rPr lang="en-US" sz="2400" dirty="0"/>
              <a:t>Some sections have special names that indicate their purpose, we’ll go over some of </a:t>
            </a:r>
            <a:r>
              <a:rPr lang="en-US" sz="2400" dirty="0" smtClean="0"/>
              <a:t>them.</a:t>
            </a:r>
          </a:p>
          <a:p>
            <a:r>
              <a:rPr lang="en-US" sz="2400" dirty="0" smtClean="0"/>
              <a:t>.</a:t>
            </a:r>
            <a:r>
              <a:rPr lang="en-US" sz="2400" dirty="0"/>
              <a:t>text: Contains the executable code of the program.</a:t>
            </a:r>
          </a:p>
          <a:p>
            <a:r>
              <a:rPr lang="en-US" sz="2400" dirty="0"/>
              <a:t>.data: Contains the initialized data.</a:t>
            </a:r>
          </a:p>
          <a:p>
            <a:r>
              <a:rPr lang="en-US" sz="2400" dirty="0"/>
              <a:t>.</a:t>
            </a:r>
            <a:r>
              <a:rPr lang="en-US" sz="2400" dirty="0" err="1"/>
              <a:t>bss</a:t>
            </a:r>
            <a:r>
              <a:rPr lang="en-US" sz="2400" dirty="0"/>
              <a:t>: Contains uninitialized data.</a:t>
            </a:r>
          </a:p>
          <a:p>
            <a:r>
              <a:rPr lang="en-US" sz="2400" dirty="0"/>
              <a:t>.</a:t>
            </a:r>
            <a:r>
              <a:rPr lang="en-US" sz="2400" dirty="0" err="1"/>
              <a:t>rdata</a:t>
            </a:r>
            <a:r>
              <a:rPr lang="en-US" sz="2400" dirty="0"/>
              <a:t>: Contains read-only initialized data.</a:t>
            </a:r>
          </a:p>
          <a:p>
            <a:r>
              <a:rPr lang="en-US" sz="2400" dirty="0"/>
              <a:t>.</a:t>
            </a:r>
            <a:r>
              <a:rPr lang="en-US" sz="2400" dirty="0" err="1"/>
              <a:t>edata</a:t>
            </a:r>
            <a:r>
              <a:rPr lang="en-US" sz="2400" dirty="0"/>
              <a:t>: Contains the export tables.</a:t>
            </a:r>
          </a:p>
          <a:p>
            <a:r>
              <a:rPr lang="en-US" sz="2400" dirty="0"/>
              <a:t>.</a:t>
            </a:r>
            <a:r>
              <a:rPr lang="en-US" sz="2400" dirty="0" err="1"/>
              <a:t>idata</a:t>
            </a:r>
            <a:r>
              <a:rPr lang="en-US" sz="2400" dirty="0"/>
              <a:t>: Contains the import tables.</a:t>
            </a:r>
          </a:p>
          <a:p>
            <a:r>
              <a:rPr lang="en-US" sz="2400" dirty="0"/>
              <a:t>.</a:t>
            </a:r>
            <a:r>
              <a:rPr lang="en-US" sz="2400" dirty="0" err="1"/>
              <a:t>reloc</a:t>
            </a:r>
            <a:r>
              <a:rPr lang="en-US" sz="2400" dirty="0"/>
              <a:t>: Contains image relocation information.</a:t>
            </a:r>
          </a:p>
          <a:p>
            <a:r>
              <a:rPr lang="en-US" sz="2400" dirty="0"/>
              <a:t>.</a:t>
            </a:r>
            <a:r>
              <a:rPr lang="en-US" sz="2400" dirty="0" err="1"/>
              <a:t>rsrc</a:t>
            </a:r>
            <a:r>
              <a:rPr lang="en-US" sz="2400" dirty="0"/>
              <a:t>: Contains resources used by the program, these include images, icons or even embedded binaries.</a:t>
            </a:r>
          </a:p>
          <a:p>
            <a:r>
              <a:rPr lang="en-US" sz="2400" dirty="0"/>
              <a:t>.</a:t>
            </a:r>
            <a:r>
              <a:rPr lang="en-US" sz="2400" dirty="0" err="1"/>
              <a:t>tls</a:t>
            </a:r>
            <a:r>
              <a:rPr lang="en-US" sz="2400" dirty="0"/>
              <a:t>: (Thread Local Storage), provides storage for every executing thread of the program.</a:t>
            </a:r>
          </a:p>
        </p:txBody>
      </p:sp>
    </p:spTree>
    <p:extLst>
      <p:ext uri="{BB962C8B-B14F-4D97-AF65-F5344CB8AC3E}">
        <p14:creationId xmlns:p14="http://schemas.microsoft.com/office/powerpoint/2010/main" val="2007176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21" y="114748"/>
            <a:ext cx="8596668" cy="713591"/>
          </a:xfrm>
        </p:spPr>
        <p:txBody>
          <a:bodyPr/>
          <a:lstStyle/>
          <a:p>
            <a:r>
              <a:rPr lang="en-US" dirty="0"/>
              <a:t>Portable Executable</a:t>
            </a:r>
          </a:p>
        </p:txBody>
      </p:sp>
      <p:sp>
        <p:nvSpPr>
          <p:cNvPr id="5" name="Content Placeholder 4"/>
          <p:cNvSpPr>
            <a:spLocks noGrp="1"/>
          </p:cNvSpPr>
          <p:nvPr>
            <p:ph idx="1"/>
          </p:nvPr>
        </p:nvSpPr>
        <p:spPr>
          <a:xfrm>
            <a:off x="322331" y="832317"/>
            <a:ext cx="11166836" cy="5837424"/>
          </a:xfrm>
        </p:spPr>
        <p:txBody>
          <a:bodyPr/>
          <a:lstStyle/>
          <a:p>
            <a:r>
              <a:rPr lang="en-US" dirty="0" smtClean="0"/>
              <a:t>Section in PE-BEAR</a:t>
            </a:r>
            <a:endParaRPr lang="en-US" dirty="0"/>
          </a:p>
        </p:txBody>
      </p:sp>
      <p:pic>
        <p:nvPicPr>
          <p:cNvPr id="6" name="Picture 5"/>
          <p:cNvPicPr>
            <a:picLocks noChangeAspect="1"/>
          </p:cNvPicPr>
          <p:nvPr/>
        </p:nvPicPr>
        <p:blipFill>
          <a:blip r:embed="rId2"/>
          <a:stretch>
            <a:fillRect/>
          </a:stretch>
        </p:blipFill>
        <p:spPr>
          <a:xfrm>
            <a:off x="3840815" y="1247887"/>
            <a:ext cx="4248935" cy="5056094"/>
          </a:xfrm>
          <a:prstGeom prst="rect">
            <a:avLst/>
          </a:prstGeom>
        </p:spPr>
      </p:pic>
    </p:spTree>
    <p:extLst>
      <p:ext uri="{BB962C8B-B14F-4D97-AF65-F5344CB8AC3E}">
        <p14:creationId xmlns:p14="http://schemas.microsoft.com/office/powerpoint/2010/main" val="281190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25" y="136264"/>
            <a:ext cx="8596668" cy="638287"/>
          </a:xfrm>
        </p:spPr>
        <p:txBody>
          <a:bodyPr>
            <a:normAutofit fontScale="90000"/>
          </a:bodyPr>
          <a:lstStyle/>
          <a:p>
            <a:r>
              <a:rPr lang="en-US" dirty="0"/>
              <a:t>Portable Executable</a:t>
            </a:r>
          </a:p>
        </p:txBody>
      </p:sp>
      <p:sp>
        <p:nvSpPr>
          <p:cNvPr id="3" name="Content Placeholder 2"/>
          <p:cNvSpPr>
            <a:spLocks noGrp="1"/>
          </p:cNvSpPr>
          <p:nvPr>
            <p:ph idx="1"/>
          </p:nvPr>
        </p:nvSpPr>
        <p:spPr>
          <a:xfrm>
            <a:off x="283285" y="774551"/>
            <a:ext cx="12070080" cy="5902268"/>
          </a:xfrm>
        </p:spPr>
        <p:txBody>
          <a:bodyPr>
            <a:normAutofit/>
          </a:bodyPr>
          <a:lstStyle/>
          <a:p>
            <a:pPr marL="0" indent="0">
              <a:buNone/>
            </a:pPr>
            <a:r>
              <a:rPr lang="en-US" sz="2400" b="1" dirty="0">
                <a:solidFill>
                  <a:srgbClr val="FF0000"/>
                </a:solidFill>
              </a:rPr>
              <a:t>Section </a:t>
            </a:r>
            <a:r>
              <a:rPr lang="en-US" sz="2400" b="1" dirty="0" smtClean="0">
                <a:solidFill>
                  <a:srgbClr val="FF0000"/>
                </a:solidFill>
              </a:rPr>
              <a:t>Headers:</a:t>
            </a:r>
          </a:p>
          <a:p>
            <a:pPr marL="0" indent="0">
              <a:buNone/>
            </a:pPr>
            <a:endParaRPr lang="en-US" sz="2400" dirty="0"/>
          </a:p>
          <a:p>
            <a:r>
              <a:rPr lang="en-US" sz="2400" dirty="0"/>
              <a:t>After the Optional Header and before the sections comes the Section Headers. These headers contain information about the sections of the PE </a:t>
            </a:r>
            <a:r>
              <a:rPr lang="en-US" sz="2400" dirty="0" smtClean="0"/>
              <a:t>file.</a:t>
            </a:r>
          </a:p>
          <a:p>
            <a:endParaRPr lang="en-US" sz="2400" dirty="0" smtClean="0"/>
          </a:p>
          <a:p>
            <a:r>
              <a:rPr lang="en-US" sz="2400" dirty="0" smtClean="0"/>
              <a:t>A </a:t>
            </a:r>
            <a:r>
              <a:rPr lang="en-US" sz="2400" dirty="0"/>
              <a:t>Section Header is a structure named IMAGE_SECTION_HEADER defined in </a:t>
            </a:r>
            <a:r>
              <a:rPr lang="en-US" sz="2400" dirty="0" err="1"/>
              <a:t>winnt.h</a:t>
            </a:r>
            <a:r>
              <a:rPr lang="en-US" sz="2400" dirty="0"/>
              <a:t> as follows</a:t>
            </a:r>
            <a:r>
              <a:rPr lang="en-US" sz="2400" dirty="0" smtClean="0"/>
              <a:t>:</a:t>
            </a:r>
          </a:p>
        </p:txBody>
      </p:sp>
    </p:spTree>
    <p:extLst>
      <p:ext uri="{BB962C8B-B14F-4D97-AF65-F5344CB8AC3E}">
        <p14:creationId xmlns:p14="http://schemas.microsoft.com/office/powerpoint/2010/main" val="1702927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63" y="82476"/>
            <a:ext cx="8596668" cy="778136"/>
          </a:xfrm>
        </p:spPr>
        <p:txBody>
          <a:bodyPr/>
          <a:lstStyle/>
          <a:p>
            <a:r>
              <a:rPr lang="en-US" dirty="0"/>
              <a:t>Portable Executable</a:t>
            </a:r>
          </a:p>
        </p:txBody>
      </p:sp>
      <p:sp>
        <p:nvSpPr>
          <p:cNvPr id="3" name="Content Placeholder 2"/>
          <p:cNvSpPr>
            <a:spLocks noGrp="1"/>
          </p:cNvSpPr>
          <p:nvPr>
            <p:ph idx="1"/>
          </p:nvPr>
        </p:nvSpPr>
        <p:spPr>
          <a:xfrm>
            <a:off x="85663" y="656216"/>
            <a:ext cx="12016689" cy="6201783"/>
          </a:xfrm>
        </p:spPr>
        <p:txBody>
          <a:bodyPr>
            <a:noAutofit/>
          </a:bodyPr>
          <a:lstStyle/>
          <a:p>
            <a:pPr marL="0" indent="0">
              <a:buNone/>
            </a:pPr>
            <a:r>
              <a:rPr lang="en-US" dirty="0" err="1" smtClean="0">
                <a:solidFill>
                  <a:srgbClr val="FF0000"/>
                </a:solidFill>
              </a:rPr>
              <a:t>typedef</a:t>
            </a:r>
            <a:r>
              <a:rPr lang="en-US" dirty="0" smtClean="0">
                <a:solidFill>
                  <a:srgbClr val="FF0000"/>
                </a:solidFill>
              </a:rPr>
              <a:t> </a:t>
            </a:r>
            <a:r>
              <a:rPr lang="en-US" dirty="0" err="1">
                <a:solidFill>
                  <a:srgbClr val="FF0000"/>
                </a:solidFill>
              </a:rPr>
              <a:t>struct</a:t>
            </a:r>
            <a:r>
              <a:rPr lang="en-US" dirty="0">
                <a:solidFill>
                  <a:srgbClr val="FF0000"/>
                </a:solidFill>
              </a:rPr>
              <a:t> _IMAGE_SECTION_HEADER {</a:t>
            </a:r>
          </a:p>
          <a:p>
            <a:pPr marL="0" indent="0">
              <a:buNone/>
            </a:pPr>
            <a:r>
              <a:rPr lang="en-US" dirty="0">
                <a:solidFill>
                  <a:srgbClr val="FF0000"/>
                </a:solidFill>
              </a:rPr>
              <a:t>    BYTE    Name[IMAGE_SIZEOF_SHORT_NAME];</a:t>
            </a:r>
          </a:p>
          <a:p>
            <a:pPr marL="0" indent="0">
              <a:buNone/>
            </a:pPr>
            <a:r>
              <a:rPr lang="en-US" dirty="0">
                <a:solidFill>
                  <a:srgbClr val="FF0000"/>
                </a:solidFill>
              </a:rPr>
              <a:t>    union {</a:t>
            </a:r>
          </a:p>
          <a:p>
            <a:pPr marL="0" indent="0">
              <a:buNone/>
            </a:pPr>
            <a:r>
              <a:rPr lang="en-US" dirty="0">
                <a:solidFill>
                  <a:srgbClr val="FF0000"/>
                </a:solidFill>
              </a:rPr>
              <a:t>            DWORD   </a:t>
            </a:r>
            <a:r>
              <a:rPr lang="en-US" dirty="0" err="1">
                <a:solidFill>
                  <a:srgbClr val="FF0000"/>
                </a:solidFill>
              </a:rPr>
              <a:t>PhysicalAddress</a:t>
            </a:r>
            <a:r>
              <a:rPr lang="en-US" dirty="0">
                <a:solidFill>
                  <a:srgbClr val="FF0000"/>
                </a:solidFill>
              </a:rPr>
              <a:t>;</a:t>
            </a:r>
          </a:p>
          <a:p>
            <a:pPr marL="0" indent="0">
              <a:buNone/>
            </a:pPr>
            <a:r>
              <a:rPr lang="en-US" dirty="0">
                <a:solidFill>
                  <a:srgbClr val="FF0000"/>
                </a:solidFill>
              </a:rPr>
              <a:t>            DWORD   </a:t>
            </a:r>
            <a:r>
              <a:rPr lang="en-US" dirty="0" err="1">
                <a:solidFill>
                  <a:srgbClr val="FF0000"/>
                </a:solidFill>
              </a:rPr>
              <a:t>VirtualSize</a:t>
            </a:r>
            <a:r>
              <a:rPr lang="en-US" dirty="0">
                <a:solidFill>
                  <a:srgbClr val="FF0000"/>
                </a:solidFill>
              </a:rPr>
              <a:t>;</a:t>
            </a:r>
          </a:p>
          <a:p>
            <a:pPr marL="0" indent="0">
              <a:buNone/>
            </a:pPr>
            <a:r>
              <a:rPr lang="en-US" dirty="0">
                <a:solidFill>
                  <a:srgbClr val="FF0000"/>
                </a:solidFill>
              </a:rPr>
              <a:t>    } </a:t>
            </a:r>
            <a:r>
              <a:rPr lang="en-US" dirty="0" err="1">
                <a:solidFill>
                  <a:srgbClr val="FF0000"/>
                </a:solidFill>
              </a:rPr>
              <a:t>Misc</a:t>
            </a:r>
            <a:r>
              <a:rPr lang="en-US" dirty="0">
                <a:solidFill>
                  <a:srgbClr val="FF0000"/>
                </a:solidFill>
              </a:rPr>
              <a:t>;</a:t>
            </a:r>
          </a:p>
          <a:p>
            <a:pPr marL="0" indent="0">
              <a:buNone/>
            </a:pPr>
            <a:r>
              <a:rPr lang="en-US" dirty="0">
                <a:solidFill>
                  <a:srgbClr val="FF0000"/>
                </a:solidFill>
              </a:rPr>
              <a:t>    DWORD   </a:t>
            </a:r>
            <a:r>
              <a:rPr lang="en-US" dirty="0" err="1">
                <a:solidFill>
                  <a:srgbClr val="FF0000"/>
                </a:solidFill>
              </a:rPr>
              <a:t>VirtualAddress</a:t>
            </a:r>
            <a:r>
              <a:rPr lang="en-US" dirty="0">
                <a:solidFill>
                  <a:srgbClr val="FF0000"/>
                </a:solidFill>
              </a:rPr>
              <a:t>;</a:t>
            </a:r>
          </a:p>
          <a:p>
            <a:pPr marL="0" indent="0">
              <a:buNone/>
            </a:pPr>
            <a:r>
              <a:rPr lang="en-US" dirty="0">
                <a:solidFill>
                  <a:srgbClr val="FF0000"/>
                </a:solidFill>
              </a:rPr>
              <a:t>    DWORD   </a:t>
            </a:r>
            <a:r>
              <a:rPr lang="en-US" dirty="0" err="1">
                <a:solidFill>
                  <a:srgbClr val="FF0000"/>
                </a:solidFill>
              </a:rPr>
              <a:t>SizeOfRawData</a:t>
            </a:r>
            <a:r>
              <a:rPr lang="en-US" dirty="0">
                <a:solidFill>
                  <a:srgbClr val="FF0000"/>
                </a:solidFill>
              </a:rPr>
              <a:t>;</a:t>
            </a:r>
          </a:p>
          <a:p>
            <a:pPr marL="0" indent="0">
              <a:buNone/>
            </a:pPr>
            <a:r>
              <a:rPr lang="en-US" dirty="0">
                <a:solidFill>
                  <a:srgbClr val="FF0000"/>
                </a:solidFill>
              </a:rPr>
              <a:t>    DWORD   </a:t>
            </a:r>
            <a:r>
              <a:rPr lang="en-US" dirty="0" err="1">
                <a:solidFill>
                  <a:srgbClr val="FF0000"/>
                </a:solidFill>
              </a:rPr>
              <a:t>PointerToRawData</a:t>
            </a:r>
            <a:r>
              <a:rPr lang="en-US" dirty="0">
                <a:solidFill>
                  <a:srgbClr val="FF0000"/>
                </a:solidFill>
              </a:rPr>
              <a:t>;</a:t>
            </a:r>
          </a:p>
          <a:p>
            <a:pPr marL="0" indent="0">
              <a:buNone/>
            </a:pPr>
            <a:r>
              <a:rPr lang="en-US" dirty="0" smtClean="0">
                <a:solidFill>
                  <a:srgbClr val="FF0000"/>
                </a:solidFill>
              </a:rPr>
              <a:t>   </a:t>
            </a:r>
            <a:r>
              <a:rPr lang="en-US" dirty="0">
                <a:solidFill>
                  <a:srgbClr val="FF0000"/>
                </a:solidFill>
              </a:rPr>
              <a:t>DWORD   </a:t>
            </a:r>
            <a:r>
              <a:rPr lang="en-US" dirty="0" err="1">
                <a:solidFill>
                  <a:srgbClr val="FF0000"/>
                </a:solidFill>
              </a:rPr>
              <a:t>PointerToRelocations</a:t>
            </a:r>
            <a:r>
              <a:rPr lang="en-US" dirty="0">
                <a:solidFill>
                  <a:srgbClr val="FF0000"/>
                </a:solidFill>
              </a:rPr>
              <a:t>;</a:t>
            </a:r>
          </a:p>
          <a:p>
            <a:pPr marL="0" indent="0">
              <a:buNone/>
            </a:pPr>
            <a:r>
              <a:rPr lang="en-US" dirty="0">
                <a:solidFill>
                  <a:srgbClr val="FF0000"/>
                </a:solidFill>
              </a:rPr>
              <a:t>    DWORD   </a:t>
            </a:r>
            <a:r>
              <a:rPr lang="en-US" dirty="0" err="1">
                <a:solidFill>
                  <a:srgbClr val="FF0000"/>
                </a:solidFill>
              </a:rPr>
              <a:t>PointerToLinenumbers</a:t>
            </a:r>
            <a:r>
              <a:rPr lang="en-US" dirty="0">
                <a:solidFill>
                  <a:srgbClr val="FF0000"/>
                </a:solidFill>
              </a:rPr>
              <a:t>;</a:t>
            </a:r>
          </a:p>
          <a:p>
            <a:pPr marL="0" indent="0">
              <a:buNone/>
            </a:pPr>
            <a:r>
              <a:rPr lang="en-US" dirty="0">
                <a:solidFill>
                  <a:srgbClr val="FF0000"/>
                </a:solidFill>
              </a:rPr>
              <a:t>    WORD    </a:t>
            </a:r>
            <a:r>
              <a:rPr lang="en-US" dirty="0" err="1">
                <a:solidFill>
                  <a:srgbClr val="FF0000"/>
                </a:solidFill>
              </a:rPr>
              <a:t>NumberOfRelocations</a:t>
            </a:r>
            <a:r>
              <a:rPr lang="en-US" dirty="0">
                <a:solidFill>
                  <a:srgbClr val="FF0000"/>
                </a:solidFill>
              </a:rPr>
              <a:t>;</a:t>
            </a:r>
          </a:p>
          <a:p>
            <a:pPr marL="0" indent="0">
              <a:buNone/>
            </a:pPr>
            <a:r>
              <a:rPr lang="en-US" dirty="0">
                <a:solidFill>
                  <a:srgbClr val="FF0000"/>
                </a:solidFill>
              </a:rPr>
              <a:t>    WORD    </a:t>
            </a:r>
            <a:r>
              <a:rPr lang="en-US" dirty="0" err="1">
                <a:solidFill>
                  <a:srgbClr val="FF0000"/>
                </a:solidFill>
              </a:rPr>
              <a:t>NumberOfLinenumbers</a:t>
            </a:r>
            <a:r>
              <a:rPr lang="en-US" dirty="0">
                <a:solidFill>
                  <a:srgbClr val="FF0000"/>
                </a:solidFill>
              </a:rPr>
              <a:t>;</a:t>
            </a:r>
          </a:p>
          <a:p>
            <a:pPr marL="0" indent="0">
              <a:buNone/>
            </a:pPr>
            <a:r>
              <a:rPr lang="en-US" dirty="0">
                <a:solidFill>
                  <a:srgbClr val="FF0000"/>
                </a:solidFill>
              </a:rPr>
              <a:t>    DWORD   Characteristics;</a:t>
            </a:r>
          </a:p>
          <a:p>
            <a:pPr marL="0" indent="0">
              <a:buNone/>
            </a:pPr>
            <a:r>
              <a:rPr lang="en-US" dirty="0">
                <a:solidFill>
                  <a:srgbClr val="FF0000"/>
                </a:solidFill>
              </a:rPr>
              <a:t>} IMAGE_SECTION_HEADER, *PIMAGE_SECTION_HEADER;</a:t>
            </a:r>
          </a:p>
        </p:txBody>
      </p:sp>
    </p:spTree>
    <p:extLst>
      <p:ext uri="{BB962C8B-B14F-4D97-AF65-F5344CB8AC3E}">
        <p14:creationId xmlns:p14="http://schemas.microsoft.com/office/powerpoint/2010/main" val="792024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64" y="93233"/>
            <a:ext cx="8596668" cy="595256"/>
          </a:xfrm>
        </p:spPr>
        <p:txBody>
          <a:bodyPr>
            <a:normAutofit fontScale="90000"/>
          </a:bodyPr>
          <a:lstStyle/>
          <a:p>
            <a:r>
              <a:rPr lang="en-US" dirty="0"/>
              <a:t>Portable Executable</a:t>
            </a:r>
          </a:p>
        </p:txBody>
      </p:sp>
      <p:sp>
        <p:nvSpPr>
          <p:cNvPr id="3" name="Content Placeholder 2"/>
          <p:cNvSpPr>
            <a:spLocks noGrp="1"/>
          </p:cNvSpPr>
          <p:nvPr>
            <p:ph idx="1"/>
          </p:nvPr>
        </p:nvSpPr>
        <p:spPr>
          <a:xfrm>
            <a:off x="247029" y="815883"/>
            <a:ext cx="11618656" cy="5864616"/>
          </a:xfrm>
        </p:spPr>
        <p:txBody>
          <a:bodyPr/>
          <a:lstStyle/>
          <a:p>
            <a:pPr marL="0" indent="0">
              <a:buNone/>
            </a:pPr>
            <a:r>
              <a:rPr lang="en-US" sz="2400" b="1" dirty="0" smtClean="0">
                <a:solidFill>
                  <a:srgbClr val="FF0000"/>
                </a:solidFill>
              </a:rPr>
              <a:t>Relocations:</a:t>
            </a:r>
            <a:endParaRPr lang="en-US" sz="2400" b="1" dirty="0">
              <a:solidFill>
                <a:srgbClr val="FF0000"/>
              </a:solidFill>
            </a:endParaRPr>
          </a:p>
          <a:p>
            <a:r>
              <a:rPr lang="en-US" sz="2400" dirty="0">
                <a:solidFill>
                  <a:schemeClr val="tx1"/>
                </a:solidFill>
              </a:rPr>
              <a:t>When a program is compiled, the compiler assumes that the executable is going to be loaded at a certain base address, that address is saved in </a:t>
            </a:r>
            <a:r>
              <a:rPr lang="en-US" sz="2400" dirty="0" err="1">
                <a:solidFill>
                  <a:schemeClr val="tx1"/>
                </a:solidFill>
              </a:rPr>
              <a:t>IMAGE_OPTIONAL_HEADER.ImageBase</a:t>
            </a:r>
            <a:r>
              <a:rPr lang="en-US" sz="2400" dirty="0">
                <a:solidFill>
                  <a:schemeClr val="tx1"/>
                </a:solidFill>
              </a:rPr>
              <a:t>, some addresses get calculated then hardcoded within the executable based on the base address.</a:t>
            </a:r>
          </a:p>
          <a:p>
            <a:r>
              <a:rPr lang="en-US" sz="2400" dirty="0">
                <a:solidFill>
                  <a:schemeClr val="tx1"/>
                </a:solidFill>
              </a:rPr>
              <a:t>However for a variety of reasons, it’s not very likely that the executable is going to get its desired base address, it will get loaded in another base address and that will make all of the hardcoded addresses invalid.</a:t>
            </a:r>
            <a:endParaRPr lang="en-US" sz="2400" dirty="0" smtClean="0">
              <a:solidFill>
                <a:schemeClr val="tx1"/>
              </a:solidFill>
            </a:endParaRPr>
          </a:p>
          <a:p>
            <a:r>
              <a:rPr lang="en-US" sz="2400" dirty="0">
                <a:solidFill>
                  <a:schemeClr val="tx1"/>
                </a:solidFill>
              </a:rPr>
              <a:t> </a:t>
            </a:r>
            <a:r>
              <a:rPr lang="en-US" sz="2400" dirty="0" smtClean="0">
                <a:solidFill>
                  <a:schemeClr val="tx1"/>
                </a:solidFill>
              </a:rPr>
              <a:t>  </a:t>
            </a:r>
            <a:r>
              <a:rPr lang="en-US" sz="2400" dirty="0">
                <a:solidFill>
                  <a:schemeClr val="tx1"/>
                </a:solidFill>
              </a:rPr>
              <a:t>A list of all hardcoded values that will need fixing if the image is loaded at a different base address is saved in a special table called the Relocation Table (a Data Directory within the .</a:t>
            </a:r>
            <a:r>
              <a:rPr lang="en-US" sz="2400" dirty="0" err="1">
                <a:solidFill>
                  <a:schemeClr val="tx1"/>
                </a:solidFill>
              </a:rPr>
              <a:t>reloc</a:t>
            </a:r>
            <a:r>
              <a:rPr lang="en-US" sz="2400" dirty="0">
                <a:solidFill>
                  <a:schemeClr val="tx1"/>
                </a:solidFill>
              </a:rPr>
              <a:t> section). The process of relocating (done by the loader) is what fixes these values.          </a:t>
            </a:r>
            <a:endParaRPr lang="en-US" sz="2400" dirty="0">
              <a:solidFill>
                <a:schemeClr val="tx1"/>
              </a:solidFill>
            </a:endParaRPr>
          </a:p>
        </p:txBody>
      </p:sp>
    </p:spTree>
    <p:extLst>
      <p:ext uri="{BB962C8B-B14F-4D97-AF65-F5344CB8AC3E}">
        <p14:creationId xmlns:p14="http://schemas.microsoft.com/office/powerpoint/2010/main" val="2428482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21" y="107576"/>
            <a:ext cx="8596668" cy="666974"/>
          </a:xfrm>
        </p:spPr>
        <p:txBody>
          <a:bodyPr/>
          <a:lstStyle/>
          <a:p>
            <a:r>
              <a:rPr lang="en-US" dirty="0"/>
              <a:t>Portable Executable</a:t>
            </a:r>
          </a:p>
        </p:txBody>
      </p:sp>
      <p:sp>
        <p:nvSpPr>
          <p:cNvPr id="3" name="Content Placeholder 2"/>
          <p:cNvSpPr>
            <a:spLocks noGrp="1"/>
          </p:cNvSpPr>
          <p:nvPr>
            <p:ph idx="1"/>
          </p:nvPr>
        </p:nvSpPr>
        <p:spPr>
          <a:xfrm>
            <a:off x="96421" y="774550"/>
            <a:ext cx="12095579" cy="6083450"/>
          </a:xfrm>
        </p:spPr>
        <p:txBody>
          <a:bodyPr>
            <a:noAutofit/>
          </a:bodyPr>
          <a:lstStyle/>
          <a:p>
            <a:r>
              <a:rPr lang="en-US" sz="2400" dirty="0" smtClean="0"/>
              <a:t>Let’s </a:t>
            </a:r>
            <a:r>
              <a:rPr lang="en-US" sz="2400" dirty="0"/>
              <a:t>take an example, the following code defines an </a:t>
            </a:r>
            <a:r>
              <a:rPr lang="en-US" sz="2400" dirty="0" err="1"/>
              <a:t>int</a:t>
            </a:r>
            <a:r>
              <a:rPr lang="en-US" sz="2400" dirty="0"/>
              <a:t> variable and a pointer to that </a:t>
            </a:r>
            <a:r>
              <a:rPr lang="en-US" sz="2400" dirty="0" smtClean="0"/>
              <a:t>variable:</a:t>
            </a:r>
          </a:p>
          <a:p>
            <a:endParaRPr lang="en-US" sz="2400" dirty="0" smtClean="0"/>
          </a:p>
          <a:p>
            <a:pPr marL="0" indent="0">
              <a:buNone/>
            </a:pPr>
            <a:r>
              <a:rPr lang="en-US" sz="2400" b="1" dirty="0" err="1" smtClean="0">
                <a:solidFill>
                  <a:srgbClr val="FF0000"/>
                </a:solidFill>
              </a:rPr>
              <a:t>int</a:t>
            </a:r>
            <a:r>
              <a:rPr lang="en-US" sz="2400" b="1" dirty="0" smtClean="0">
                <a:solidFill>
                  <a:srgbClr val="FF0000"/>
                </a:solidFill>
              </a:rPr>
              <a:t> </a:t>
            </a:r>
            <a:r>
              <a:rPr lang="en-US" sz="2400" b="1" dirty="0">
                <a:solidFill>
                  <a:srgbClr val="FF0000"/>
                </a:solidFill>
              </a:rPr>
              <a:t>test = 2;</a:t>
            </a:r>
          </a:p>
          <a:p>
            <a:pPr marL="0" indent="0">
              <a:buNone/>
            </a:pPr>
            <a:r>
              <a:rPr lang="en-US" sz="2400" b="1" dirty="0" err="1">
                <a:solidFill>
                  <a:srgbClr val="FF0000"/>
                </a:solidFill>
              </a:rPr>
              <a:t>int</a:t>
            </a:r>
            <a:r>
              <a:rPr lang="en-US" sz="2400" b="1" dirty="0">
                <a:solidFill>
                  <a:srgbClr val="FF0000"/>
                </a:solidFill>
              </a:rPr>
              <a:t>* </a:t>
            </a:r>
            <a:r>
              <a:rPr lang="en-US" sz="2400" b="1" dirty="0" err="1">
                <a:solidFill>
                  <a:srgbClr val="FF0000"/>
                </a:solidFill>
              </a:rPr>
              <a:t>testPtr</a:t>
            </a:r>
            <a:r>
              <a:rPr lang="en-US" sz="2400" b="1" dirty="0">
                <a:solidFill>
                  <a:srgbClr val="FF0000"/>
                </a:solidFill>
              </a:rPr>
              <a:t> = &amp;</a:t>
            </a:r>
            <a:r>
              <a:rPr lang="en-US" sz="2400" b="1" dirty="0" smtClean="0">
                <a:solidFill>
                  <a:srgbClr val="FF0000"/>
                </a:solidFill>
              </a:rPr>
              <a:t>test;</a:t>
            </a:r>
          </a:p>
          <a:p>
            <a:pPr marL="0" indent="0">
              <a:buNone/>
            </a:pPr>
            <a:r>
              <a:rPr lang="en-US" sz="2400" b="1" dirty="0">
                <a:solidFill>
                  <a:srgbClr val="FF0000"/>
                </a:solidFill>
              </a:rPr>
              <a:t> </a:t>
            </a:r>
            <a:r>
              <a:rPr lang="en-US" sz="2400" b="1" dirty="0" smtClean="0">
                <a:solidFill>
                  <a:srgbClr val="FF0000"/>
                </a:solidFill>
              </a:rPr>
              <a:t>  </a:t>
            </a:r>
            <a:r>
              <a:rPr lang="en-US" sz="2400" dirty="0" smtClean="0"/>
              <a:t>During </a:t>
            </a:r>
            <a:r>
              <a:rPr lang="en-US" sz="2400" dirty="0"/>
              <a:t>compile-time, the compiler will assume a base address, let’s say it assumes a base address of 0x1000, it decides that test will be located at an offset of 0x100 and based on that it gives </a:t>
            </a:r>
            <a:r>
              <a:rPr lang="en-US" sz="2400" dirty="0" err="1"/>
              <a:t>testPtr</a:t>
            </a:r>
            <a:r>
              <a:rPr lang="en-US" sz="2400" dirty="0"/>
              <a:t> a value of 0x1100.</a:t>
            </a:r>
          </a:p>
          <a:p>
            <a:r>
              <a:rPr lang="en-US" sz="2400" dirty="0"/>
              <a:t>Later on, a user runs the program and the image gets loaded into memory.</a:t>
            </a:r>
          </a:p>
          <a:p>
            <a:r>
              <a:rPr lang="en-US" sz="2400" dirty="0"/>
              <a:t>It gets a base address of 0x2000, this means that the hardcoded value of </a:t>
            </a:r>
            <a:r>
              <a:rPr lang="en-US" sz="2400" dirty="0" err="1"/>
              <a:t>testPtr</a:t>
            </a:r>
            <a:r>
              <a:rPr lang="en-US" sz="2400" dirty="0"/>
              <a:t> will be invalid, the loader fixes that value by adding the difference between the assumed base address and the actual base address, in this case it’s a difference of 0x1000 (0x2000 - 0x1000), so the new value of </a:t>
            </a:r>
            <a:r>
              <a:rPr lang="en-US" sz="2400" dirty="0" err="1"/>
              <a:t>testPtr</a:t>
            </a:r>
            <a:r>
              <a:rPr lang="en-US" sz="2400" dirty="0"/>
              <a:t> will be 0x2100 </a:t>
            </a:r>
            <a:r>
              <a:rPr lang="en-US" sz="2400" dirty="0" smtClean="0"/>
              <a:t> </a:t>
            </a:r>
            <a:r>
              <a:rPr lang="en-US" sz="2400" dirty="0"/>
              <a:t>which is the correct new address of </a:t>
            </a:r>
            <a:r>
              <a:rPr lang="en-US" sz="2400" dirty="0" smtClean="0"/>
              <a:t>test.</a:t>
            </a:r>
            <a:endParaRPr lang="en-US" sz="2400" dirty="0"/>
          </a:p>
        </p:txBody>
      </p:sp>
    </p:spTree>
    <p:extLst>
      <p:ext uri="{BB962C8B-B14F-4D97-AF65-F5344CB8AC3E}">
        <p14:creationId xmlns:p14="http://schemas.microsoft.com/office/powerpoint/2010/main" val="3536076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210" y="147021"/>
            <a:ext cx="8596668" cy="864198"/>
          </a:xfrm>
        </p:spPr>
        <p:txBody>
          <a:bodyPr/>
          <a:lstStyle/>
          <a:p>
            <a:r>
              <a:rPr lang="en-US" dirty="0"/>
              <a:t>Portable Executable</a:t>
            </a:r>
          </a:p>
        </p:txBody>
      </p:sp>
      <p:sp>
        <p:nvSpPr>
          <p:cNvPr id="3" name="Content Placeholder 2"/>
          <p:cNvSpPr>
            <a:spLocks noGrp="1"/>
          </p:cNvSpPr>
          <p:nvPr>
            <p:ph idx="1"/>
          </p:nvPr>
        </p:nvSpPr>
        <p:spPr>
          <a:xfrm>
            <a:off x="247028" y="1203159"/>
            <a:ext cx="11944971" cy="5654841"/>
          </a:xfrm>
        </p:spPr>
        <p:txBody>
          <a:bodyPr>
            <a:noAutofit/>
          </a:bodyPr>
          <a:lstStyle/>
          <a:p>
            <a:pPr marL="0" indent="0">
              <a:buNone/>
            </a:pPr>
            <a:r>
              <a:rPr lang="en-US" sz="2400" b="1" dirty="0">
                <a:solidFill>
                  <a:srgbClr val="FF0000"/>
                </a:solidFill>
              </a:rPr>
              <a:t>Relocation </a:t>
            </a:r>
            <a:r>
              <a:rPr lang="en-US" sz="2400" b="1" dirty="0" smtClean="0">
                <a:solidFill>
                  <a:srgbClr val="FF0000"/>
                </a:solidFill>
              </a:rPr>
              <a:t>Table:</a:t>
            </a:r>
            <a:endParaRPr lang="en-US" sz="2400" b="1" dirty="0">
              <a:solidFill>
                <a:srgbClr val="FF0000"/>
              </a:solidFill>
            </a:endParaRPr>
          </a:p>
          <a:p>
            <a:r>
              <a:rPr lang="en-US" sz="2400" dirty="0"/>
              <a:t>As described by Microsoft documentation, the base relocation table contains entries for all base relocations in the </a:t>
            </a:r>
            <a:r>
              <a:rPr lang="en-US" sz="2400" dirty="0" smtClean="0"/>
              <a:t>image.</a:t>
            </a:r>
          </a:p>
          <a:p>
            <a:r>
              <a:rPr lang="en-US" sz="2400" dirty="0" smtClean="0"/>
              <a:t>It’s </a:t>
            </a:r>
            <a:r>
              <a:rPr lang="en-US" sz="2400" dirty="0"/>
              <a:t>a Data Directory located within the .</a:t>
            </a:r>
            <a:r>
              <a:rPr lang="en-US" sz="2400" dirty="0" err="1"/>
              <a:t>reloc</a:t>
            </a:r>
            <a:r>
              <a:rPr lang="en-US" sz="2400" dirty="0"/>
              <a:t> section, it’s divided into blocks, each block represents the base relocations for a 4K page and each block must start on a 32-bit </a:t>
            </a:r>
            <a:r>
              <a:rPr lang="en-US" sz="2400" dirty="0" smtClean="0"/>
              <a:t>boundary.</a:t>
            </a:r>
          </a:p>
          <a:p>
            <a:r>
              <a:rPr lang="en-US" sz="2400" dirty="0" smtClean="0"/>
              <a:t>Each </a:t>
            </a:r>
            <a:r>
              <a:rPr lang="en-US" sz="2400" dirty="0"/>
              <a:t>block starts with an IMAGE_BASE_RELOCATION structure followed by any number of offset field </a:t>
            </a:r>
            <a:r>
              <a:rPr lang="en-US" sz="2400" dirty="0" smtClean="0"/>
              <a:t>entries.</a:t>
            </a:r>
          </a:p>
          <a:p>
            <a:r>
              <a:rPr lang="en-US" sz="2400" dirty="0" smtClean="0"/>
              <a:t>The </a:t>
            </a:r>
            <a:r>
              <a:rPr lang="en-US" sz="2400" dirty="0"/>
              <a:t>IMAGE_BASE_RELOCATION structure specifies the page RVA, and the size of the relocation </a:t>
            </a:r>
            <a:r>
              <a:rPr lang="en-US" sz="2400" dirty="0" smtClean="0"/>
              <a:t>block.</a:t>
            </a:r>
            <a:endParaRPr lang="en-US" sz="2400" dirty="0"/>
          </a:p>
        </p:txBody>
      </p:sp>
    </p:spTree>
    <p:extLst>
      <p:ext uri="{BB962C8B-B14F-4D97-AF65-F5344CB8AC3E}">
        <p14:creationId xmlns:p14="http://schemas.microsoft.com/office/powerpoint/2010/main" val="4269895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937" y="147021"/>
            <a:ext cx="8596668" cy="745864"/>
          </a:xfrm>
        </p:spPr>
        <p:txBody>
          <a:bodyPr/>
          <a:lstStyle/>
          <a:p>
            <a:r>
              <a:rPr lang="en-US" dirty="0"/>
              <a:t>Portable Executable</a:t>
            </a:r>
          </a:p>
        </p:txBody>
      </p:sp>
      <p:sp>
        <p:nvSpPr>
          <p:cNvPr id="3" name="Content Placeholder 2"/>
          <p:cNvSpPr>
            <a:spLocks noGrp="1"/>
          </p:cNvSpPr>
          <p:nvPr>
            <p:ph idx="1"/>
          </p:nvPr>
        </p:nvSpPr>
        <p:spPr>
          <a:xfrm>
            <a:off x="117937" y="892885"/>
            <a:ext cx="11876839" cy="5497157"/>
          </a:xfrm>
        </p:spPr>
        <p:txBody>
          <a:bodyPr>
            <a:normAutofit/>
          </a:bodyPr>
          <a:lstStyle/>
          <a:p>
            <a:pPr marL="0" indent="0">
              <a:buNone/>
            </a:pPr>
            <a:r>
              <a:rPr lang="en-US" sz="2400" dirty="0" err="1">
                <a:solidFill>
                  <a:srgbClr val="FF0000"/>
                </a:solidFill>
              </a:rPr>
              <a:t>typedef</a:t>
            </a:r>
            <a:r>
              <a:rPr lang="en-US" sz="2400" dirty="0">
                <a:solidFill>
                  <a:srgbClr val="FF0000"/>
                </a:solidFill>
              </a:rPr>
              <a:t> </a:t>
            </a:r>
            <a:r>
              <a:rPr lang="en-US" sz="2400" dirty="0" err="1">
                <a:solidFill>
                  <a:srgbClr val="FF0000"/>
                </a:solidFill>
              </a:rPr>
              <a:t>struct</a:t>
            </a:r>
            <a:r>
              <a:rPr lang="en-US" sz="2400" dirty="0">
                <a:solidFill>
                  <a:srgbClr val="FF0000"/>
                </a:solidFill>
              </a:rPr>
              <a:t> _IMAGE_BASE_RELOCATION {</a:t>
            </a:r>
          </a:p>
          <a:p>
            <a:pPr marL="0" indent="0">
              <a:buNone/>
            </a:pPr>
            <a:r>
              <a:rPr lang="en-US" sz="2400" dirty="0" smtClean="0">
                <a:solidFill>
                  <a:srgbClr val="FF0000"/>
                </a:solidFill>
              </a:rPr>
              <a:t>   </a:t>
            </a:r>
            <a:r>
              <a:rPr lang="en-US" sz="2400" dirty="0">
                <a:solidFill>
                  <a:srgbClr val="FF0000"/>
                </a:solidFill>
              </a:rPr>
              <a:t>DWORD   </a:t>
            </a:r>
            <a:r>
              <a:rPr lang="en-US" sz="2400" dirty="0" err="1">
                <a:solidFill>
                  <a:srgbClr val="FF0000"/>
                </a:solidFill>
              </a:rPr>
              <a:t>VirtualAddress</a:t>
            </a:r>
            <a:r>
              <a:rPr lang="en-US" sz="2400" dirty="0">
                <a:solidFill>
                  <a:srgbClr val="FF0000"/>
                </a:solidFill>
              </a:rPr>
              <a:t>;</a:t>
            </a:r>
          </a:p>
          <a:p>
            <a:pPr marL="0" indent="0">
              <a:buNone/>
            </a:pPr>
            <a:r>
              <a:rPr lang="en-US" sz="2400" dirty="0" smtClean="0">
                <a:solidFill>
                  <a:srgbClr val="FF0000"/>
                </a:solidFill>
              </a:rPr>
              <a:t>   DWORD   </a:t>
            </a:r>
            <a:r>
              <a:rPr lang="en-US" sz="2400" dirty="0" err="1">
                <a:solidFill>
                  <a:srgbClr val="FF0000"/>
                </a:solidFill>
              </a:rPr>
              <a:t>SizeOfBlock</a:t>
            </a:r>
            <a:r>
              <a:rPr lang="en-US" sz="2400" dirty="0">
                <a:solidFill>
                  <a:srgbClr val="FF0000"/>
                </a:solidFill>
              </a:rPr>
              <a:t>;</a:t>
            </a:r>
          </a:p>
          <a:p>
            <a:pPr marL="0" indent="0">
              <a:buNone/>
            </a:pPr>
            <a:r>
              <a:rPr lang="en-US" sz="2400" dirty="0">
                <a:solidFill>
                  <a:srgbClr val="FF0000"/>
                </a:solidFill>
              </a:rPr>
              <a:t>} IMAGE_BASE_RELOCATION;</a:t>
            </a:r>
          </a:p>
          <a:p>
            <a:pPr marL="0" indent="0">
              <a:buNone/>
            </a:pPr>
            <a:r>
              <a:rPr lang="en-US" sz="2400" dirty="0" err="1">
                <a:solidFill>
                  <a:srgbClr val="FF0000"/>
                </a:solidFill>
              </a:rPr>
              <a:t>typedef</a:t>
            </a:r>
            <a:r>
              <a:rPr lang="en-US" sz="2400" dirty="0">
                <a:solidFill>
                  <a:srgbClr val="FF0000"/>
                </a:solidFill>
              </a:rPr>
              <a:t> IMAGE_BASE_RELOCATION UNALIGNED * PIMAGE_BASE_RELOCATION</a:t>
            </a:r>
            <a:r>
              <a:rPr lang="en-US" sz="2400" dirty="0" smtClean="0">
                <a:solidFill>
                  <a:srgbClr val="FF0000"/>
                </a:solidFill>
              </a:rPr>
              <a:t>;</a:t>
            </a:r>
          </a:p>
          <a:p>
            <a:endParaRPr lang="en-US" sz="2400" dirty="0"/>
          </a:p>
          <a:p>
            <a:pPr marL="0" indent="0">
              <a:buNone/>
            </a:pPr>
            <a:r>
              <a:rPr lang="en-US" sz="2400" dirty="0" smtClean="0"/>
              <a:t>Each </a:t>
            </a:r>
            <a:r>
              <a:rPr lang="en-US" sz="2400" dirty="0"/>
              <a:t>offset field entry is a WORD, first 4 bits of it define the relocation </a:t>
            </a:r>
            <a:r>
              <a:rPr lang="en-US" sz="2400" dirty="0" smtClean="0"/>
              <a:t>type, the </a:t>
            </a:r>
            <a:r>
              <a:rPr lang="en-US" sz="2400" dirty="0"/>
              <a:t>last 12 bits store an offset from the RVA specified in the IMAGE_BASE_RELOCATION structure at the start of the relocation block.</a:t>
            </a:r>
          </a:p>
        </p:txBody>
      </p:sp>
    </p:spTree>
    <p:extLst>
      <p:ext uri="{BB962C8B-B14F-4D97-AF65-F5344CB8AC3E}">
        <p14:creationId xmlns:p14="http://schemas.microsoft.com/office/powerpoint/2010/main" val="4071179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4609" y="1246189"/>
            <a:ext cx="8596668" cy="4315515"/>
          </a:xfrm>
        </p:spPr>
        <p:txBody>
          <a:bodyPr/>
          <a:lstStyle/>
          <a:p>
            <a:endParaRPr lang="en-US" dirty="0" smtClean="0"/>
          </a:p>
          <a:p>
            <a:endParaRPr lang="en-US" dirty="0"/>
          </a:p>
          <a:p>
            <a:endParaRPr lang="en-US" dirty="0" smtClean="0"/>
          </a:p>
          <a:p>
            <a:pPr marL="0" indent="0" algn="ctr">
              <a:buNone/>
            </a:pPr>
            <a:r>
              <a:rPr lang="en-US" sz="4400" b="1" dirty="0" smtClean="0">
                <a:solidFill>
                  <a:srgbClr val="002060"/>
                </a:solidFill>
              </a:rPr>
              <a:t>THANK YOU </a:t>
            </a:r>
            <a:endParaRPr lang="en-US" sz="4400" b="1" dirty="0">
              <a:solidFill>
                <a:srgbClr val="002060"/>
              </a:solidFill>
            </a:endParaRPr>
          </a:p>
        </p:txBody>
      </p:sp>
    </p:spTree>
    <p:extLst>
      <p:ext uri="{BB962C8B-B14F-4D97-AF65-F5344CB8AC3E}">
        <p14:creationId xmlns:p14="http://schemas.microsoft.com/office/powerpoint/2010/main" val="4165363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512" y="222326"/>
            <a:ext cx="8596668" cy="659802"/>
          </a:xfrm>
        </p:spPr>
        <p:txBody>
          <a:bodyPr/>
          <a:lstStyle/>
          <a:p>
            <a:r>
              <a:rPr lang="en-US" dirty="0" smtClean="0"/>
              <a:t>Portable Executable</a:t>
            </a:r>
            <a:endParaRPr lang="en-US" dirty="0"/>
          </a:p>
        </p:txBody>
      </p:sp>
      <p:sp>
        <p:nvSpPr>
          <p:cNvPr id="3" name="Content Placeholder 2"/>
          <p:cNvSpPr>
            <a:spLocks noGrp="1"/>
          </p:cNvSpPr>
          <p:nvPr>
            <p:ph idx="1"/>
          </p:nvPr>
        </p:nvSpPr>
        <p:spPr>
          <a:xfrm>
            <a:off x="311574" y="1020278"/>
            <a:ext cx="11446534" cy="5746282"/>
          </a:xfrm>
        </p:spPr>
        <p:txBody>
          <a:bodyPr>
            <a:normAutofit/>
          </a:bodyPr>
          <a:lstStyle/>
          <a:p>
            <a:pPr marL="0" indent="0">
              <a:buNone/>
            </a:pPr>
            <a:r>
              <a:rPr lang="en-US" sz="2400" b="1" dirty="0">
                <a:solidFill>
                  <a:srgbClr val="C00000"/>
                </a:solidFill>
              </a:rPr>
              <a:t>Structure </a:t>
            </a:r>
            <a:r>
              <a:rPr lang="en-US" sz="2400" b="1" dirty="0" smtClean="0">
                <a:solidFill>
                  <a:srgbClr val="C00000"/>
                </a:solidFill>
              </a:rPr>
              <a:t>Overview:</a:t>
            </a:r>
            <a:endParaRPr lang="en-US" sz="2400" b="1" dirty="0">
              <a:solidFill>
                <a:srgbClr val="C00000"/>
              </a:solidFill>
            </a:endParaRPr>
          </a:p>
          <a:p>
            <a:r>
              <a:rPr lang="en-US" sz="2400" dirty="0"/>
              <a:t>A typical PE file follows the structure outlined in the following figure:</a:t>
            </a:r>
          </a:p>
        </p:txBody>
      </p:sp>
      <p:pic>
        <p:nvPicPr>
          <p:cNvPr id="4" name="Picture 3"/>
          <p:cNvPicPr>
            <a:picLocks noChangeAspect="1"/>
          </p:cNvPicPr>
          <p:nvPr/>
        </p:nvPicPr>
        <p:blipFill>
          <a:blip r:embed="rId2"/>
          <a:stretch>
            <a:fillRect/>
          </a:stretch>
        </p:blipFill>
        <p:spPr>
          <a:xfrm>
            <a:off x="3001385" y="1874025"/>
            <a:ext cx="5303520" cy="4892535"/>
          </a:xfrm>
          <a:prstGeom prst="rect">
            <a:avLst/>
          </a:prstGeom>
        </p:spPr>
      </p:pic>
    </p:spTree>
    <p:extLst>
      <p:ext uri="{BB962C8B-B14F-4D97-AF65-F5344CB8AC3E}">
        <p14:creationId xmlns:p14="http://schemas.microsoft.com/office/powerpoint/2010/main" val="3758304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25" y="136263"/>
            <a:ext cx="8596668" cy="702833"/>
          </a:xfrm>
        </p:spPr>
        <p:txBody>
          <a:bodyPr/>
          <a:lstStyle/>
          <a:p>
            <a:r>
              <a:rPr lang="en-US" dirty="0"/>
              <a:t>Portable Executable</a:t>
            </a:r>
          </a:p>
        </p:txBody>
      </p:sp>
      <p:sp>
        <p:nvSpPr>
          <p:cNvPr id="3" name="Content Placeholder 2"/>
          <p:cNvSpPr>
            <a:spLocks noGrp="1"/>
          </p:cNvSpPr>
          <p:nvPr>
            <p:ph idx="1"/>
          </p:nvPr>
        </p:nvSpPr>
        <p:spPr>
          <a:xfrm>
            <a:off x="112815" y="955732"/>
            <a:ext cx="11559232" cy="5627948"/>
          </a:xfrm>
        </p:spPr>
        <p:txBody>
          <a:bodyPr/>
          <a:lstStyle/>
          <a:p>
            <a:r>
              <a:rPr lang="en-US" dirty="0"/>
              <a:t>If we open an executable file with PE-bear we’ll see the same </a:t>
            </a:r>
            <a:r>
              <a:rPr lang="en-US" dirty="0" smtClean="0"/>
              <a:t>thing.</a:t>
            </a:r>
          </a:p>
          <a:p>
            <a:endParaRPr lang="en-US" dirty="0"/>
          </a:p>
          <a:p>
            <a:endParaRPr lang="en-US" dirty="0"/>
          </a:p>
        </p:txBody>
      </p:sp>
      <p:pic>
        <p:nvPicPr>
          <p:cNvPr id="4" name="Picture 3"/>
          <p:cNvPicPr>
            <a:picLocks noChangeAspect="1"/>
          </p:cNvPicPr>
          <p:nvPr/>
        </p:nvPicPr>
        <p:blipFill>
          <a:blip r:embed="rId2"/>
          <a:stretch>
            <a:fillRect/>
          </a:stretch>
        </p:blipFill>
        <p:spPr>
          <a:xfrm>
            <a:off x="3275960" y="1879777"/>
            <a:ext cx="4168332" cy="4295111"/>
          </a:xfrm>
          <a:prstGeom prst="rect">
            <a:avLst/>
          </a:prstGeom>
        </p:spPr>
      </p:pic>
    </p:spTree>
    <p:extLst>
      <p:ext uri="{BB962C8B-B14F-4D97-AF65-F5344CB8AC3E}">
        <p14:creationId xmlns:p14="http://schemas.microsoft.com/office/powerpoint/2010/main" val="2366385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936" y="114748"/>
            <a:ext cx="8596668" cy="788894"/>
          </a:xfrm>
        </p:spPr>
        <p:txBody>
          <a:bodyPr/>
          <a:lstStyle/>
          <a:p>
            <a:r>
              <a:rPr lang="en-US" dirty="0"/>
              <a:t>Portable Executable</a:t>
            </a:r>
          </a:p>
        </p:txBody>
      </p:sp>
      <p:sp>
        <p:nvSpPr>
          <p:cNvPr id="3" name="Content Placeholder 2"/>
          <p:cNvSpPr>
            <a:spLocks noGrp="1"/>
          </p:cNvSpPr>
          <p:nvPr>
            <p:ph idx="1"/>
          </p:nvPr>
        </p:nvSpPr>
        <p:spPr>
          <a:xfrm>
            <a:off x="203997" y="903642"/>
            <a:ext cx="11640172" cy="5852160"/>
          </a:xfrm>
        </p:spPr>
        <p:txBody>
          <a:bodyPr>
            <a:noAutofit/>
          </a:bodyPr>
          <a:lstStyle/>
          <a:p>
            <a:pPr marL="0" indent="0">
              <a:buNone/>
            </a:pPr>
            <a:r>
              <a:rPr lang="en-US" sz="2400" b="1" dirty="0" smtClean="0">
                <a:solidFill>
                  <a:srgbClr val="FF0000"/>
                </a:solidFill>
              </a:rPr>
              <a:t>DOS Header:</a:t>
            </a:r>
          </a:p>
          <a:p>
            <a:pPr marL="0" indent="0">
              <a:buNone/>
            </a:pPr>
            <a:endParaRPr lang="en-US" sz="2400" dirty="0" smtClean="0"/>
          </a:p>
          <a:p>
            <a:r>
              <a:rPr lang="en-US" sz="2400" dirty="0"/>
              <a:t>The DOS header (also called the MS-DOS header) is a 64-byte-long structure that exists at the start of the PE file</a:t>
            </a:r>
            <a:r>
              <a:rPr lang="en-US" sz="2400" dirty="0" smtClean="0"/>
              <a:t>.</a:t>
            </a:r>
          </a:p>
          <a:p>
            <a:endParaRPr lang="en-US" sz="2400" dirty="0"/>
          </a:p>
          <a:p>
            <a:r>
              <a:rPr lang="en-US" sz="2400" dirty="0"/>
              <a:t>it’s not important for the functionality of PE files on modern Windows systems, however it’s there because of backward compatibility reasons</a:t>
            </a:r>
            <a:r>
              <a:rPr lang="en-US" sz="2400" dirty="0" smtClean="0"/>
              <a:t>.</a:t>
            </a:r>
          </a:p>
          <a:p>
            <a:endParaRPr lang="en-US" sz="2400" dirty="0"/>
          </a:p>
          <a:p>
            <a:r>
              <a:rPr lang="en-US" sz="2400" dirty="0"/>
              <a:t>This header makes the file an MS-DOS executable, so when it’s loaded on MS-DOS the DOS stub gets executed instead of the actual program</a:t>
            </a:r>
            <a:r>
              <a:rPr lang="en-US" sz="2400" dirty="0" smtClean="0"/>
              <a:t>.</a:t>
            </a:r>
          </a:p>
          <a:p>
            <a:endParaRPr lang="en-US" sz="2400" dirty="0"/>
          </a:p>
          <a:p>
            <a:r>
              <a:rPr lang="en-US" sz="2400" dirty="0"/>
              <a:t>Without this header, if you attempt to load the executable on MS-DOS it will not be loaded and will just produce a generic error.</a:t>
            </a:r>
          </a:p>
        </p:txBody>
      </p:sp>
    </p:spTree>
    <p:extLst>
      <p:ext uri="{BB962C8B-B14F-4D97-AF65-F5344CB8AC3E}">
        <p14:creationId xmlns:p14="http://schemas.microsoft.com/office/powerpoint/2010/main" val="3536148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21" y="93233"/>
            <a:ext cx="8596668" cy="692075"/>
          </a:xfrm>
        </p:spPr>
        <p:txBody>
          <a:bodyPr/>
          <a:lstStyle/>
          <a:p>
            <a:r>
              <a:rPr lang="en-US" dirty="0"/>
              <a:t>Portable Executable</a:t>
            </a:r>
          </a:p>
        </p:txBody>
      </p:sp>
      <p:sp>
        <p:nvSpPr>
          <p:cNvPr id="3" name="Content Placeholder 2"/>
          <p:cNvSpPr>
            <a:spLocks noGrp="1"/>
          </p:cNvSpPr>
          <p:nvPr>
            <p:ph idx="1"/>
          </p:nvPr>
        </p:nvSpPr>
        <p:spPr>
          <a:xfrm>
            <a:off x="203997" y="708306"/>
            <a:ext cx="11392745" cy="6149694"/>
          </a:xfrm>
        </p:spPr>
        <p:txBody>
          <a:bodyPr/>
          <a:lstStyle/>
          <a:p>
            <a:pPr marL="0" indent="0">
              <a:buNone/>
            </a:pPr>
            <a:r>
              <a:rPr lang="en-US" sz="2400" b="1" dirty="0" smtClean="0">
                <a:solidFill>
                  <a:srgbClr val="FF0000"/>
                </a:solidFill>
              </a:rPr>
              <a:t>Structure:</a:t>
            </a:r>
            <a:endParaRPr lang="en-US" sz="2400" b="1" dirty="0">
              <a:solidFill>
                <a:srgbClr val="FF0000"/>
              </a:solidFill>
            </a:endParaRPr>
          </a:p>
          <a:p>
            <a:r>
              <a:rPr lang="en-US" sz="2400" dirty="0"/>
              <a:t>As mentioned before, it’s a 64-byte-long structure, we can take a look at the contents of that structure by looking at the IMAGE_DOS_HEADER structure definition from </a:t>
            </a:r>
            <a:r>
              <a:rPr lang="en-US" sz="2400" dirty="0" err="1"/>
              <a:t>winnt.h</a:t>
            </a:r>
            <a:r>
              <a:rPr lang="en-US" sz="2400" dirty="0" smtClean="0"/>
              <a:t>:</a:t>
            </a:r>
          </a:p>
          <a:p>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3971556" y="2323652"/>
            <a:ext cx="4301075" cy="4279845"/>
          </a:xfrm>
          <a:prstGeom prst="rect">
            <a:avLst/>
          </a:prstGeom>
        </p:spPr>
      </p:pic>
    </p:spTree>
    <p:extLst>
      <p:ext uri="{BB962C8B-B14F-4D97-AF65-F5344CB8AC3E}">
        <p14:creationId xmlns:p14="http://schemas.microsoft.com/office/powerpoint/2010/main" val="835846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209" y="103991"/>
            <a:ext cx="8596668" cy="735105"/>
          </a:xfrm>
        </p:spPr>
        <p:txBody>
          <a:bodyPr/>
          <a:lstStyle/>
          <a:p>
            <a:r>
              <a:rPr lang="en-US" dirty="0"/>
              <a:t>Portable Executable</a:t>
            </a:r>
          </a:p>
        </p:txBody>
      </p:sp>
      <p:sp>
        <p:nvSpPr>
          <p:cNvPr id="3" name="Content Placeholder 2"/>
          <p:cNvSpPr>
            <a:spLocks noGrp="1"/>
          </p:cNvSpPr>
          <p:nvPr>
            <p:ph idx="1"/>
          </p:nvPr>
        </p:nvSpPr>
        <p:spPr>
          <a:xfrm>
            <a:off x="343847" y="955731"/>
            <a:ext cx="11145320" cy="5757041"/>
          </a:xfrm>
        </p:spPr>
        <p:txBody>
          <a:bodyPr>
            <a:noAutofit/>
          </a:bodyPr>
          <a:lstStyle/>
          <a:p>
            <a:r>
              <a:rPr lang="en-US" sz="2400" dirty="0"/>
              <a:t>This structure is important to the PE loader on MS-DOS, however only a few members of it are important to the PE loader on Windows Systems, so we’re not going to cover everything in here, just the important members of the </a:t>
            </a:r>
            <a:r>
              <a:rPr lang="en-US" sz="2400" dirty="0" smtClean="0"/>
              <a:t>structure.</a:t>
            </a:r>
          </a:p>
          <a:p>
            <a:r>
              <a:rPr lang="en-US" sz="2400" b="1" dirty="0" err="1" smtClean="0">
                <a:solidFill>
                  <a:srgbClr val="C00000"/>
                </a:solidFill>
              </a:rPr>
              <a:t>e_magic</a:t>
            </a:r>
            <a:r>
              <a:rPr lang="en-US" sz="2400" b="1" dirty="0">
                <a:solidFill>
                  <a:srgbClr val="C00000"/>
                </a:solidFill>
              </a:rPr>
              <a:t>: </a:t>
            </a:r>
            <a:r>
              <a:rPr lang="en-US" sz="2400" dirty="0"/>
              <a:t>This is the first member of the DOS Header, it’s a WORD so it occupies 2 bytes, it’s usually called the magic number. It has a fixed value of 0x5A4D or MZ in ASCII, and </a:t>
            </a:r>
            <a:r>
              <a:rPr lang="en-US" sz="2400" dirty="0">
                <a:solidFill>
                  <a:srgbClr val="FF0000"/>
                </a:solidFill>
              </a:rPr>
              <a:t>it serves as a signature that marks the file as an MS-DOS </a:t>
            </a:r>
            <a:r>
              <a:rPr lang="en-US" sz="2400" dirty="0" smtClean="0">
                <a:solidFill>
                  <a:srgbClr val="FF0000"/>
                </a:solidFill>
              </a:rPr>
              <a:t>executable.</a:t>
            </a:r>
          </a:p>
          <a:p>
            <a:r>
              <a:rPr lang="en-US" sz="2400" b="1" dirty="0" err="1" smtClean="0">
                <a:solidFill>
                  <a:srgbClr val="C00000"/>
                </a:solidFill>
              </a:rPr>
              <a:t>e_lfanew</a:t>
            </a:r>
            <a:r>
              <a:rPr lang="en-US" sz="2400" dirty="0"/>
              <a:t>: This is the last member of the DOS header structure, it’s located at offset 0x3C into the DOS header and it holds an offset to the start of the NT headers. This member is important to the PE loader on Windows systems because it tells the loader where to look for the file header.</a:t>
            </a:r>
          </a:p>
        </p:txBody>
      </p:sp>
    </p:spTree>
    <p:extLst>
      <p:ext uri="{BB962C8B-B14F-4D97-AF65-F5344CB8AC3E}">
        <p14:creationId xmlns:p14="http://schemas.microsoft.com/office/powerpoint/2010/main" val="777013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21" y="93233"/>
            <a:ext cx="8596668" cy="745863"/>
          </a:xfrm>
        </p:spPr>
        <p:txBody>
          <a:bodyPr/>
          <a:lstStyle/>
          <a:p>
            <a:r>
              <a:rPr lang="en-US" dirty="0"/>
              <a:t>Portable Executable</a:t>
            </a:r>
          </a:p>
        </p:txBody>
      </p:sp>
      <p:sp>
        <p:nvSpPr>
          <p:cNvPr id="3" name="Content Placeholder 2"/>
          <p:cNvSpPr>
            <a:spLocks noGrp="1"/>
          </p:cNvSpPr>
          <p:nvPr>
            <p:ph idx="1"/>
          </p:nvPr>
        </p:nvSpPr>
        <p:spPr>
          <a:xfrm>
            <a:off x="290059" y="742324"/>
            <a:ext cx="11145320" cy="6115676"/>
          </a:xfrm>
        </p:spPr>
        <p:txBody>
          <a:bodyPr/>
          <a:lstStyle/>
          <a:p>
            <a:r>
              <a:rPr lang="en-US" sz="2400" dirty="0"/>
              <a:t>The following picture shows contents of the DOS header in an actual PE file using PE-bear</a:t>
            </a:r>
            <a:r>
              <a:rPr lang="en-US" sz="2400" dirty="0" smtClean="0"/>
              <a:t>:</a:t>
            </a:r>
          </a:p>
          <a:p>
            <a:r>
              <a:rPr lang="en-US" sz="2400" dirty="0"/>
              <a:t>As you can see, the first member of the header is the magic number with the fixed value we talked about which was 5A4D.</a:t>
            </a:r>
          </a:p>
          <a:p>
            <a:r>
              <a:rPr lang="en-US" sz="2400" dirty="0"/>
              <a:t>The last member of the header (at offset 0x3C</a:t>
            </a:r>
            <a:r>
              <a:rPr lang="en-US" sz="2400" dirty="0" smtClean="0"/>
              <a:t>)</a:t>
            </a:r>
          </a:p>
          <a:p>
            <a:pPr marL="0" indent="0">
              <a:buNone/>
            </a:pPr>
            <a:r>
              <a:rPr lang="en-US" sz="2400" dirty="0" smtClean="0"/>
              <a:t> </a:t>
            </a:r>
            <a:r>
              <a:rPr lang="en-US" sz="2400" dirty="0"/>
              <a:t>is given the </a:t>
            </a:r>
            <a:r>
              <a:rPr lang="en-US" sz="2400" dirty="0" smtClean="0"/>
              <a:t>name</a:t>
            </a:r>
          </a:p>
          <a:p>
            <a:pPr marL="0" indent="0">
              <a:buNone/>
            </a:pPr>
            <a:r>
              <a:rPr lang="en-US" sz="2400" dirty="0" smtClean="0"/>
              <a:t> </a:t>
            </a:r>
            <a:r>
              <a:rPr lang="en-US" sz="2400" dirty="0">
                <a:solidFill>
                  <a:srgbClr val="FF0000"/>
                </a:solidFill>
              </a:rPr>
              <a:t>“File address of new exe header</a:t>
            </a:r>
            <a:r>
              <a:rPr lang="en-US" sz="2400" dirty="0" smtClean="0"/>
              <a:t>”.</a:t>
            </a:r>
          </a:p>
          <a:p>
            <a:r>
              <a:rPr lang="en-US" sz="2400" dirty="0" smtClean="0"/>
              <a:t> </a:t>
            </a:r>
            <a:r>
              <a:rPr lang="en-US" sz="2400" dirty="0"/>
              <a:t>it has the value 100</a:t>
            </a:r>
            <a:r>
              <a:rPr lang="en-US" sz="2400" dirty="0" smtClean="0"/>
              <a:t>,</a:t>
            </a:r>
          </a:p>
          <a:p>
            <a:r>
              <a:rPr lang="en-US" sz="2400" dirty="0" smtClean="0"/>
              <a:t> </a:t>
            </a:r>
            <a:r>
              <a:rPr lang="en-US" sz="2400" dirty="0"/>
              <a:t>we can follow to that </a:t>
            </a:r>
            <a:r>
              <a:rPr lang="en-US" sz="2400" dirty="0" smtClean="0"/>
              <a:t>offset</a:t>
            </a:r>
          </a:p>
          <a:p>
            <a:pPr marL="0" indent="0">
              <a:buNone/>
            </a:pPr>
            <a:r>
              <a:rPr lang="en-US" sz="2400" dirty="0" smtClean="0"/>
              <a:t> </a:t>
            </a:r>
            <a:r>
              <a:rPr lang="en-US" sz="2400" dirty="0"/>
              <a:t>and we’ll find the start of </a:t>
            </a:r>
            <a:r>
              <a:rPr lang="en-US" sz="2400" dirty="0" smtClean="0"/>
              <a:t>the</a:t>
            </a:r>
          </a:p>
          <a:p>
            <a:pPr marL="0" indent="0">
              <a:buNone/>
            </a:pPr>
            <a:r>
              <a:rPr lang="en-US" sz="2400" dirty="0" smtClean="0"/>
              <a:t> </a:t>
            </a:r>
            <a:r>
              <a:rPr lang="en-US" sz="2400" dirty="0"/>
              <a:t>NT headers as expected</a:t>
            </a:r>
            <a:r>
              <a:rPr lang="en-US" dirty="0"/>
              <a:t>:</a:t>
            </a:r>
          </a:p>
        </p:txBody>
      </p:sp>
      <p:pic>
        <p:nvPicPr>
          <p:cNvPr id="4" name="Picture 3"/>
          <p:cNvPicPr>
            <a:picLocks noChangeAspect="1"/>
          </p:cNvPicPr>
          <p:nvPr/>
        </p:nvPicPr>
        <p:blipFill>
          <a:blip r:embed="rId2"/>
          <a:stretch>
            <a:fillRect/>
          </a:stretch>
        </p:blipFill>
        <p:spPr>
          <a:xfrm>
            <a:off x="7470176" y="2151529"/>
            <a:ext cx="3857625" cy="4507455"/>
          </a:xfrm>
          <a:prstGeom prst="rect">
            <a:avLst/>
          </a:prstGeom>
        </p:spPr>
      </p:pic>
    </p:spTree>
    <p:extLst>
      <p:ext uri="{BB962C8B-B14F-4D97-AF65-F5344CB8AC3E}">
        <p14:creationId xmlns:p14="http://schemas.microsoft.com/office/powerpoint/2010/main" val="1536373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210" y="190051"/>
            <a:ext cx="8596668" cy="885714"/>
          </a:xfrm>
        </p:spPr>
        <p:txBody>
          <a:bodyPr/>
          <a:lstStyle/>
          <a:p>
            <a:r>
              <a:rPr lang="en-US" dirty="0"/>
              <a:t>Portable Executable</a:t>
            </a:r>
          </a:p>
        </p:txBody>
      </p:sp>
      <p:sp>
        <p:nvSpPr>
          <p:cNvPr id="3" name="Content Placeholder 2"/>
          <p:cNvSpPr>
            <a:spLocks noGrp="1"/>
          </p:cNvSpPr>
          <p:nvPr>
            <p:ph idx="1"/>
          </p:nvPr>
        </p:nvSpPr>
        <p:spPr>
          <a:xfrm>
            <a:off x="257786" y="880429"/>
            <a:ext cx="11091532" cy="5778555"/>
          </a:xfrm>
        </p:spPr>
        <p:txBody>
          <a:bodyPr/>
          <a:lstStyle/>
          <a:p>
            <a:pPr marL="0" indent="0">
              <a:buNone/>
            </a:pPr>
            <a:r>
              <a:rPr lang="en-US" sz="2400" b="1" dirty="0" smtClean="0">
                <a:solidFill>
                  <a:srgbClr val="FF0000"/>
                </a:solidFill>
              </a:rPr>
              <a:t>DOS STUB:</a:t>
            </a:r>
          </a:p>
          <a:p>
            <a:pPr marL="0" indent="0">
              <a:buNone/>
            </a:pPr>
            <a:endParaRPr lang="en-US" sz="2400" dirty="0" smtClean="0"/>
          </a:p>
          <a:p>
            <a:r>
              <a:rPr lang="en-US" sz="2400" dirty="0"/>
              <a:t>The DOS stub is an MS-DOS program that prints an error message saying that the executable is not compatible with DOS then exits</a:t>
            </a:r>
            <a:r>
              <a:rPr lang="en-US" sz="2400" dirty="0" smtClean="0"/>
              <a:t>.</a:t>
            </a:r>
          </a:p>
          <a:p>
            <a:endParaRPr lang="en-US" sz="2400" dirty="0"/>
          </a:p>
          <a:p>
            <a:r>
              <a:rPr lang="en-US" sz="2400" dirty="0"/>
              <a:t>This is what gets executed when the program is loaded in MS-DOS, the default error message is “This program cannot be run in DOS mode.”, however this message can be changed by the user during compile time</a:t>
            </a:r>
            <a:r>
              <a:rPr lang="en-US" dirty="0"/>
              <a:t>.</a:t>
            </a:r>
          </a:p>
        </p:txBody>
      </p:sp>
    </p:spTree>
    <p:extLst>
      <p:ext uri="{BB962C8B-B14F-4D97-AF65-F5344CB8AC3E}">
        <p14:creationId xmlns:p14="http://schemas.microsoft.com/office/powerpoint/2010/main" val="14386266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314</TotalTime>
  <Words>2347</Words>
  <Application>Microsoft Office PowerPoint</Application>
  <PresentationFormat>Widescreen</PresentationFormat>
  <Paragraphs>197</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Trebuchet MS</vt:lpstr>
      <vt:lpstr>Wingdings</vt:lpstr>
      <vt:lpstr>Wingdings 3</vt:lpstr>
      <vt:lpstr>Facet</vt:lpstr>
      <vt:lpstr>SYSTEM PROGRAMMING LECTURE</vt:lpstr>
      <vt:lpstr>Portable Executable</vt:lpstr>
      <vt:lpstr>Portable Executable</vt:lpstr>
      <vt:lpstr>Portable Executable</vt:lpstr>
      <vt:lpstr>Portable Executable</vt:lpstr>
      <vt:lpstr>Portable Executable</vt:lpstr>
      <vt:lpstr>Portable Executable</vt:lpstr>
      <vt:lpstr>Portable Executable</vt:lpstr>
      <vt:lpstr>Portable Executable</vt:lpstr>
      <vt:lpstr>Portable Executable</vt:lpstr>
      <vt:lpstr>Portable Executable</vt:lpstr>
      <vt:lpstr>Portable Executable</vt:lpstr>
      <vt:lpstr>Portable Executable</vt:lpstr>
      <vt:lpstr>Portable Executable</vt:lpstr>
      <vt:lpstr>Portable Executable</vt:lpstr>
      <vt:lpstr>Portable Executable</vt:lpstr>
      <vt:lpstr>Portable Executable</vt:lpstr>
      <vt:lpstr>Portable Executable</vt:lpstr>
      <vt:lpstr>Portable Executable</vt:lpstr>
      <vt:lpstr>Portable Executable</vt:lpstr>
      <vt:lpstr>Portable Executable</vt:lpstr>
      <vt:lpstr>Portable Executable</vt:lpstr>
      <vt:lpstr>Portable Executable</vt:lpstr>
      <vt:lpstr>Portable Executable</vt:lpstr>
      <vt:lpstr>Portable Executable</vt:lpstr>
      <vt:lpstr>Portable Executable</vt:lpstr>
      <vt:lpstr>Portable Executable</vt:lpstr>
      <vt:lpstr>Portable Executable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PROGRAMMING LECTURE</dc:title>
  <dc:creator>Izzyy</dc:creator>
  <cp:lastModifiedBy>Izzyy</cp:lastModifiedBy>
  <cp:revision>37</cp:revision>
  <dcterms:created xsi:type="dcterms:W3CDTF">2023-10-22T14:48:50Z</dcterms:created>
  <dcterms:modified xsi:type="dcterms:W3CDTF">2023-10-24T16:28:25Z</dcterms:modified>
</cp:coreProperties>
</file>