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248" y="1264223"/>
            <a:ext cx="7766936" cy="1646302"/>
          </a:xfrm>
        </p:spPr>
        <p:txBody>
          <a:bodyPr/>
          <a:lstStyle/>
          <a:p>
            <a:pPr algn="ctr"/>
            <a:r>
              <a:rPr lang="en-US" b="1" dirty="0" smtClean="0"/>
              <a:t>SYSTEM PROGRAMMING LECTURE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248" y="3254767"/>
            <a:ext cx="7766936" cy="109689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Lecturer </a:t>
            </a:r>
            <a:r>
              <a:rPr lang="en-US" b="1" dirty="0" err="1" smtClean="0">
                <a:solidFill>
                  <a:srgbClr val="7030A0"/>
                </a:solidFill>
              </a:rPr>
              <a:t>Izazullah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GPGC </a:t>
            </a:r>
            <a:r>
              <a:rPr lang="en-US" b="1" dirty="0" err="1" smtClean="0">
                <a:solidFill>
                  <a:srgbClr val="7030A0"/>
                </a:solidFill>
              </a:rPr>
              <a:t>Charsadda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20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22" y="848156"/>
            <a:ext cx="11026589" cy="4541425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7030A0"/>
                </a:solidFill>
              </a:rPr>
              <a:t>THANK YOU</a:t>
            </a:r>
            <a:endParaRPr lang="en-US" sz="4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5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09" y="190052"/>
            <a:ext cx="8596668" cy="713590"/>
          </a:xfrm>
        </p:spPr>
        <p:txBody>
          <a:bodyPr/>
          <a:lstStyle/>
          <a:p>
            <a:r>
              <a:rPr lang="en-US" dirty="0" smtClean="0"/>
              <a:t>Protection 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43" y="1106340"/>
            <a:ext cx="11823051" cy="5552644"/>
          </a:xfrm>
        </p:spPr>
        <p:txBody>
          <a:bodyPr>
            <a:normAutofit/>
          </a:bodyPr>
          <a:lstStyle/>
          <a:p>
            <a:r>
              <a:rPr lang="en-US" sz="2400" dirty="0"/>
              <a:t>Computer operating systems provide different levels </a:t>
            </a:r>
            <a:r>
              <a:rPr lang="en-US" sz="2400" dirty="0" smtClean="0"/>
              <a:t>of access </a:t>
            </a:r>
            <a:r>
              <a:rPr lang="en-US" sz="2400" dirty="0"/>
              <a:t>to resources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 protection ring is one of </a:t>
            </a:r>
            <a:r>
              <a:rPr lang="en-US" sz="2400" dirty="0" smtClean="0">
                <a:solidFill>
                  <a:srgbClr val="FF0000"/>
                </a:solidFill>
              </a:rPr>
              <a:t>two or </a:t>
            </a:r>
            <a:r>
              <a:rPr lang="en-US" sz="2400" dirty="0">
                <a:solidFill>
                  <a:srgbClr val="FF0000"/>
                </a:solidFill>
              </a:rPr>
              <a:t>more hierarchical levels or layers </a:t>
            </a:r>
            <a:r>
              <a:rPr lang="en-US" sz="2400" dirty="0" smtClean="0">
                <a:solidFill>
                  <a:srgbClr val="FF0000"/>
                </a:solidFill>
              </a:rPr>
              <a:t>of privilege within the </a:t>
            </a:r>
            <a:r>
              <a:rPr lang="en-US" sz="2400" dirty="0">
                <a:solidFill>
                  <a:srgbClr val="FF0000"/>
                </a:solidFill>
              </a:rPr>
              <a:t>architecture of a computer </a:t>
            </a:r>
            <a:r>
              <a:rPr lang="en-US" sz="2400" dirty="0" smtClean="0">
                <a:solidFill>
                  <a:srgbClr val="FF0000"/>
                </a:solidFill>
              </a:rPr>
              <a:t>system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Rings are arranged in a hierarchy from most privileged (most trusted, usually numbered zero) to least privileged (least trusted, usually with the highest ring number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On most operating systems, Ring 0 is the level </a:t>
            </a:r>
            <a:r>
              <a:rPr lang="en-US" sz="2400" dirty="0" smtClean="0"/>
              <a:t>with the </a:t>
            </a:r>
            <a:r>
              <a:rPr lang="en-US" sz="2400" dirty="0"/>
              <a:t>most privileges and interacts most directly with </a:t>
            </a:r>
            <a:r>
              <a:rPr lang="en-US" sz="2400" dirty="0" smtClean="0"/>
              <a:t>the physical </a:t>
            </a:r>
            <a:r>
              <a:rPr lang="en-US" sz="2400" dirty="0"/>
              <a:t>hardware such as the CPU and memory</a:t>
            </a:r>
          </a:p>
        </p:txBody>
      </p:sp>
    </p:spTree>
    <p:extLst>
      <p:ext uri="{BB962C8B-B14F-4D97-AF65-F5344CB8AC3E}">
        <p14:creationId xmlns:p14="http://schemas.microsoft.com/office/powerpoint/2010/main" val="236881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9" y="93233"/>
            <a:ext cx="8596668" cy="713591"/>
          </a:xfrm>
        </p:spPr>
        <p:txBody>
          <a:bodyPr/>
          <a:lstStyle/>
          <a:p>
            <a:r>
              <a:rPr lang="en-US" dirty="0" smtClean="0"/>
              <a:t>Protection Rings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891" y="1409252"/>
            <a:ext cx="5637007" cy="45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6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09" y="136263"/>
            <a:ext cx="8596668" cy="799652"/>
          </a:xfrm>
        </p:spPr>
        <p:txBody>
          <a:bodyPr/>
          <a:lstStyle/>
          <a:p>
            <a:r>
              <a:rPr lang="en-US" dirty="0" smtClean="0"/>
              <a:t>Protection 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47" y="1127855"/>
            <a:ext cx="11392746" cy="5369764"/>
          </a:xfrm>
        </p:spPr>
        <p:txBody>
          <a:bodyPr>
            <a:normAutofit/>
          </a:bodyPr>
          <a:lstStyle/>
          <a:p>
            <a:r>
              <a:rPr lang="en-US" sz="2400" dirty="0"/>
              <a:t>Special gates between rings are provided to allow an </a:t>
            </a:r>
            <a:r>
              <a:rPr lang="en-US" sz="2400" dirty="0" smtClean="0"/>
              <a:t>outer ring </a:t>
            </a:r>
            <a:r>
              <a:rPr lang="en-US" sz="2400" dirty="0"/>
              <a:t>to access an inner ring’s resources in a </a:t>
            </a:r>
            <a:r>
              <a:rPr lang="en-US" sz="2400" dirty="0" smtClean="0"/>
              <a:t>predefined manner</a:t>
            </a:r>
            <a:r>
              <a:rPr lang="en-US" sz="2400" dirty="0"/>
              <a:t>, as opposed to allowing arbitrary usage. Correctly gating access between rings can improve </a:t>
            </a:r>
            <a:r>
              <a:rPr lang="en-US" sz="2400" dirty="0" smtClean="0"/>
              <a:t>security.</a:t>
            </a:r>
            <a:endParaRPr lang="en-US" sz="2400" dirty="0"/>
          </a:p>
          <a:p>
            <a:r>
              <a:rPr lang="en-US" sz="2400" dirty="0"/>
              <a:t>by preventing programs from one ring or privilege </a:t>
            </a:r>
            <a:r>
              <a:rPr lang="en-US" sz="2400" dirty="0" smtClean="0"/>
              <a:t>level from </a:t>
            </a:r>
            <a:r>
              <a:rPr lang="en-US" sz="2400" dirty="0"/>
              <a:t>misusing resources intended for programs in another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For </a:t>
            </a:r>
            <a:r>
              <a:rPr lang="en-US" sz="2400" b="1" dirty="0" smtClean="0">
                <a:solidFill>
                  <a:srgbClr val="FF0000"/>
                </a:solidFill>
              </a:rPr>
              <a:t>example: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spyware running as a user program </a:t>
            </a:r>
            <a:r>
              <a:rPr lang="en-US" sz="2400" dirty="0" smtClean="0"/>
              <a:t>in Ring </a:t>
            </a:r>
            <a:r>
              <a:rPr lang="en-US" sz="2400" dirty="0"/>
              <a:t>3 should be prevented from turning on a web </a:t>
            </a:r>
            <a:r>
              <a:rPr lang="en-US" sz="2400" dirty="0" smtClean="0"/>
              <a:t>camera without </a:t>
            </a:r>
            <a:r>
              <a:rPr lang="en-US" sz="2400" dirty="0"/>
              <a:t>informing the </a:t>
            </a:r>
            <a:r>
              <a:rPr lang="en-US" sz="2400" dirty="0" smtClean="0"/>
              <a:t>user.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455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9" y="157779"/>
            <a:ext cx="8596668" cy="681317"/>
          </a:xfrm>
        </p:spPr>
        <p:txBody>
          <a:bodyPr/>
          <a:lstStyle/>
          <a:p>
            <a:r>
              <a:rPr lang="en-US" dirty="0" smtClean="0"/>
              <a:t>Protection 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79" y="998764"/>
            <a:ext cx="11790380" cy="5735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Implementation:</a:t>
            </a:r>
          </a:p>
          <a:p>
            <a:r>
              <a:rPr lang="en-US" sz="2400" dirty="0" smtClean="0"/>
              <a:t>Multiple </a:t>
            </a:r>
            <a:r>
              <a:rPr lang="en-US" sz="2400" dirty="0"/>
              <a:t>rings of protection were among the most revolutionary concepts introduced by the Multics </a:t>
            </a:r>
            <a:r>
              <a:rPr lang="en-US" sz="2400" dirty="0" smtClean="0"/>
              <a:t>operating system</a:t>
            </a:r>
            <a:r>
              <a:rPr lang="en-US" sz="2400" dirty="0"/>
              <a:t>, a highly secure predecessor of today’s Unix family of operating </a:t>
            </a:r>
            <a:r>
              <a:rPr lang="en-US" sz="2400" dirty="0" smtClean="0"/>
              <a:t>systems.</a:t>
            </a:r>
          </a:p>
          <a:p>
            <a:r>
              <a:rPr lang="en-US" sz="2400" dirty="0"/>
              <a:t>Many modern CPU architectures (including the </a:t>
            </a:r>
            <a:r>
              <a:rPr lang="en-US" sz="2400" dirty="0" smtClean="0"/>
              <a:t>popular Intel </a:t>
            </a:r>
            <a:r>
              <a:rPr lang="en-US" sz="2400" dirty="0"/>
              <a:t>x86 architecture) include some form of ring </a:t>
            </a:r>
            <a:r>
              <a:rPr lang="en-US" sz="2400" dirty="0" smtClean="0"/>
              <a:t>protection.</a:t>
            </a:r>
          </a:p>
          <a:p>
            <a:r>
              <a:rPr lang="en-US" sz="2400" dirty="0"/>
              <a:t>Ring protection can be combined with </a:t>
            </a:r>
            <a:r>
              <a:rPr lang="en-US" sz="2400" dirty="0" smtClean="0"/>
              <a:t>processor modes(master/kernel/privileged/supervisor </a:t>
            </a:r>
            <a:r>
              <a:rPr lang="en-US" sz="2400" dirty="0"/>
              <a:t>mode </a:t>
            </a:r>
            <a:r>
              <a:rPr lang="en-US" sz="2400" dirty="0" smtClean="0"/>
              <a:t>versus slave/unprivileged/user </a:t>
            </a:r>
            <a:r>
              <a:rPr lang="en-US" sz="2400" dirty="0"/>
              <a:t>mode) in some systems. Operating systems running on hardware supporting both may </a:t>
            </a:r>
            <a:r>
              <a:rPr lang="en-US" sz="2400" dirty="0" smtClean="0"/>
              <a:t>use both </a:t>
            </a:r>
            <a:r>
              <a:rPr lang="en-US" sz="2400" dirty="0"/>
              <a:t>forms of protection or only </a:t>
            </a:r>
            <a:r>
              <a:rPr lang="en-US" sz="2400" dirty="0" smtClean="0"/>
              <a:t>one.</a:t>
            </a:r>
          </a:p>
          <a:p>
            <a:r>
              <a:rPr lang="en-US" sz="2400" dirty="0"/>
              <a:t>Effective use of ring architecture requires close cooperation between hardware and the operating system. Operating systems designed to work on multiple </a:t>
            </a:r>
            <a:r>
              <a:rPr lang="en-US" sz="2400" dirty="0" smtClean="0"/>
              <a:t>hardware platforms </a:t>
            </a:r>
            <a:r>
              <a:rPr lang="en-US" sz="2400" dirty="0"/>
              <a:t>may make only limited use of rings if they </a:t>
            </a:r>
            <a:r>
              <a:rPr lang="en-US" sz="2400" dirty="0" smtClean="0"/>
              <a:t>are not </a:t>
            </a:r>
            <a:r>
              <a:rPr lang="en-US" sz="2400" dirty="0"/>
              <a:t>present on every supported </a:t>
            </a:r>
            <a:r>
              <a:rPr lang="en-US" sz="2400" dirty="0" smtClean="0"/>
              <a:t>platform.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016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10" y="125506"/>
            <a:ext cx="8596668" cy="713590"/>
          </a:xfrm>
        </p:spPr>
        <p:txBody>
          <a:bodyPr/>
          <a:lstStyle/>
          <a:p>
            <a:r>
              <a:rPr lang="en-US" dirty="0" smtClean="0"/>
              <a:t>Protection 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04" y="1031036"/>
            <a:ext cx="11564869" cy="5380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Supervisor Mode:</a:t>
            </a:r>
          </a:p>
          <a:p>
            <a:endParaRPr lang="en-US" sz="2400" dirty="0"/>
          </a:p>
          <a:p>
            <a:r>
              <a:rPr lang="en-US" sz="2400" dirty="0" smtClean="0"/>
              <a:t>In </a:t>
            </a:r>
            <a:r>
              <a:rPr lang="en-US" sz="2400" dirty="0"/>
              <a:t>computer terms, supervisor mode is a </a:t>
            </a:r>
            <a:r>
              <a:rPr lang="en-US" sz="2400" dirty="0" smtClean="0"/>
              <a:t>hardware mediated </a:t>
            </a:r>
            <a:r>
              <a:rPr lang="en-US" sz="2400" dirty="0"/>
              <a:t>flag which can be changed by code </a:t>
            </a:r>
            <a:r>
              <a:rPr lang="en-US" sz="2400" dirty="0" smtClean="0"/>
              <a:t>running in </a:t>
            </a:r>
            <a:r>
              <a:rPr lang="en-US" sz="2400" dirty="0"/>
              <a:t>system-level software. System-level tasks or </a:t>
            </a:r>
            <a:r>
              <a:rPr lang="en-US" sz="2400" dirty="0" smtClean="0"/>
              <a:t>threads will </a:t>
            </a:r>
            <a:r>
              <a:rPr lang="en-US" sz="2400" dirty="0"/>
              <a:t>have this flag </a:t>
            </a:r>
            <a:r>
              <a:rPr lang="en-US" sz="2400" dirty="0" smtClean="0"/>
              <a:t>set while </a:t>
            </a:r>
            <a:r>
              <a:rPr lang="en-US" sz="2400" dirty="0"/>
              <a:t>they are running, </a:t>
            </a:r>
            <a:r>
              <a:rPr lang="en-US" sz="2400" dirty="0" smtClean="0"/>
              <a:t>whereas user space </a:t>
            </a:r>
            <a:r>
              <a:rPr lang="en-US" sz="2400" dirty="0"/>
              <a:t>applications will not.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flag </a:t>
            </a:r>
            <a:r>
              <a:rPr lang="en-US" sz="2400" dirty="0" smtClean="0"/>
              <a:t>determines whether </a:t>
            </a:r>
            <a:r>
              <a:rPr lang="en-US" sz="2400" dirty="0"/>
              <a:t>it would be possible to execute machine code operations such as modifying registers for various </a:t>
            </a:r>
            <a:r>
              <a:rPr lang="en-US" sz="2400" dirty="0" smtClean="0"/>
              <a:t>descriptor tables</a:t>
            </a:r>
            <a:r>
              <a:rPr lang="en-US" sz="2400" dirty="0"/>
              <a:t>, or performing operations such as disabling interrupts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idea of having two different modes to </a:t>
            </a:r>
            <a:r>
              <a:rPr lang="en-US" sz="2400" dirty="0" smtClean="0"/>
              <a:t>operate in </a:t>
            </a:r>
            <a:r>
              <a:rPr lang="en-US" sz="2400" dirty="0"/>
              <a:t>comes </a:t>
            </a:r>
            <a:r>
              <a:rPr lang="en-US" sz="2400" dirty="0">
                <a:solidFill>
                  <a:schemeClr val="tx1"/>
                </a:solidFill>
              </a:rPr>
              <a:t>from</a:t>
            </a:r>
            <a:r>
              <a:rPr lang="en-US" sz="2400" b="1" dirty="0">
                <a:solidFill>
                  <a:srgbClr val="FF0000"/>
                </a:solidFill>
              </a:rPr>
              <a:t> "with more control comes </a:t>
            </a:r>
            <a:r>
              <a:rPr lang="en-US" sz="2400" b="1" dirty="0" smtClean="0">
                <a:solidFill>
                  <a:srgbClr val="FF0000"/>
                </a:solidFill>
              </a:rPr>
              <a:t>more responsibility</a:t>
            </a:r>
            <a:r>
              <a:rPr lang="en-US" sz="2400" b="1" dirty="0"/>
              <a:t>"</a:t>
            </a:r>
            <a:r>
              <a:rPr lang="en-US" sz="2400" dirty="0"/>
              <a:t> – a program in supervisor mode is trusted never </a:t>
            </a:r>
            <a:r>
              <a:rPr lang="en-US" sz="2400" dirty="0" smtClean="0"/>
              <a:t>to fail</a:t>
            </a:r>
            <a:r>
              <a:rPr lang="en-US" sz="2400" dirty="0"/>
              <a:t>, since a failure may cause the whole computer </a:t>
            </a:r>
            <a:r>
              <a:rPr lang="en-US" sz="2400" dirty="0" smtClean="0"/>
              <a:t>system to </a:t>
            </a:r>
            <a:r>
              <a:rPr lang="en-US" sz="2400" dirty="0"/>
              <a:t>crash.</a:t>
            </a:r>
          </a:p>
        </p:txBody>
      </p:sp>
    </p:spTree>
    <p:extLst>
      <p:ext uri="{BB962C8B-B14F-4D97-AF65-F5344CB8AC3E}">
        <p14:creationId xmlns:p14="http://schemas.microsoft.com/office/powerpoint/2010/main" val="384529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4" y="114747"/>
            <a:ext cx="8596668" cy="562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Protection 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44" y="677731"/>
            <a:ext cx="11923456" cy="6180269"/>
          </a:xfrm>
        </p:spPr>
        <p:txBody>
          <a:bodyPr>
            <a:noAutofit/>
          </a:bodyPr>
          <a:lstStyle/>
          <a:p>
            <a:r>
              <a:rPr lang="en-US" sz="2400" dirty="0"/>
              <a:t>Supervisor mode is “an execution mode on some processors which enables execution of all instructions, </a:t>
            </a:r>
            <a:r>
              <a:rPr lang="en-US" sz="2400" dirty="0" smtClean="0"/>
              <a:t>including privileged </a:t>
            </a:r>
            <a:r>
              <a:rPr lang="en-US" sz="2400" dirty="0"/>
              <a:t>instructions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may also give access to a different address space, to memory management </a:t>
            </a:r>
            <a:r>
              <a:rPr lang="en-US" sz="2400" dirty="0" smtClean="0"/>
              <a:t>hardware and </a:t>
            </a:r>
            <a:r>
              <a:rPr lang="en-US" sz="2400" dirty="0"/>
              <a:t>to other peripherals. </a:t>
            </a:r>
            <a:r>
              <a:rPr lang="en-US" sz="2400" b="1" dirty="0" smtClean="0">
                <a:solidFill>
                  <a:srgbClr val="FF0000"/>
                </a:solidFill>
              </a:rPr>
              <a:t>“This </a:t>
            </a:r>
            <a:r>
              <a:rPr lang="en-US" sz="2400" b="1" dirty="0">
                <a:solidFill>
                  <a:srgbClr val="FF0000"/>
                </a:solidFill>
              </a:rPr>
              <a:t>is the mode in which </a:t>
            </a:r>
            <a:r>
              <a:rPr lang="en-US" sz="2400" b="1" dirty="0" smtClean="0">
                <a:solidFill>
                  <a:srgbClr val="FF0000"/>
                </a:solidFill>
              </a:rPr>
              <a:t>the operating </a:t>
            </a:r>
            <a:r>
              <a:rPr lang="en-US" sz="2400" b="1" dirty="0">
                <a:solidFill>
                  <a:srgbClr val="FF0000"/>
                </a:solidFill>
              </a:rPr>
              <a:t>system usually runs</a:t>
            </a:r>
            <a:r>
              <a:rPr lang="en-US" sz="2400" b="1" dirty="0" smtClean="0">
                <a:solidFill>
                  <a:srgbClr val="FF0000"/>
                </a:solidFill>
              </a:rPr>
              <a:t>.”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a monolithic kernel, the operating system runs in supervisor mode and the applications run in user mode. </a:t>
            </a:r>
            <a:r>
              <a:rPr lang="en-US" sz="2400" dirty="0" smtClean="0">
                <a:solidFill>
                  <a:schemeClr val="tx1"/>
                </a:solidFill>
              </a:rPr>
              <a:t>Other types </a:t>
            </a:r>
            <a:r>
              <a:rPr lang="en-US" sz="2400" dirty="0">
                <a:solidFill>
                  <a:schemeClr val="tx1"/>
                </a:solidFill>
              </a:rPr>
              <a:t>of operating systems, like those with an </a:t>
            </a:r>
            <a:r>
              <a:rPr lang="en-US" sz="2400" dirty="0" err="1" smtClean="0">
                <a:solidFill>
                  <a:schemeClr val="tx1"/>
                </a:solidFill>
              </a:rPr>
              <a:t>exokernel</a:t>
            </a:r>
            <a:r>
              <a:rPr lang="en-US" sz="2400" dirty="0" smtClean="0">
                <a:solidFill>
                  <a:schemeClr val="tx1"/>
                </a:solidFill>
              </a:rPr>
              <a:t> or </a:t>
            </a:r>
            <a:r>
              <a:rPr lang="en-US" sz="2400" dirty="0">
                <a:solidFill>
                  <a:schemeClr val="tx1"/>
                </a:solidFill>
              </a:rPr>
              <a:t>microkernel, do not necessarily share this </a:t>
            </a:r>
            <a:r>
              <a:rPr lang="en-US" sz="2400" dirty="0" smtClean="0">
                <a:solidFill>
                  <a:schemeClr val="tx1"/>
                </a:solidFill>
              </a:rPr>
              <a:t>behavior.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Examples: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Linux and Windows are two operating systems </a:t>
            </a:r>
            <a:r>
              <a:rPr lang="en-US" sz="2400" dirty="0" smtClean="0">
                <a:solidFill>
                  <a:schemeClr val="tx1"/>
                </a:solidFill>
              </a:rPr>
              <a:t>that use </a:t>
            </a:r>
            <a:r>
              <a:rPr lang="en-US" sz="2400" dirty="0">
                <a:solidFill>
                  <a:schemeClr val="tx1"/>
                </a:solidFill>
              </a:rPr>
              <a:t>supervisor/user mode. To perform </a:t>
            </a:r>
            <a:r>
              <a:rPr lang="en-US" sz="2400" dirty="0" smtClean="0">
                <a:solidFill>
                  <a:schemeClr val="tx1"/>
                </a:solidFill>
              </a:rPr>
              <a:t>specialized functions</a:t>
            </a:r>
            <a:r>
              <a:rPr lang="en-US" sz="2400" dirty="0">
                <a:solidFill>
                  <a:schemeClr val="tx1"/>
                </a:solidFill>
              </a:rPr>
              <a:t>, user mode code must perform a </a:t>
            </a:r>
            <a:r>
              <a:rPr lang="en-US" sz="2400" dirty="0" smtClean="0">
                <a:solidFill>
                  <a:schemeClr val="tx1"/>
                </a:solidFill>
              </a:rPr>
              <a:t>system call </a:t>
            </a:r>
            <a:r>
              <a:rPr lang="en-US" sz="2400" dirty="0">
                <a:solidFill>
                  <a:schemeClr val="tx1"/>
                </a:solidFill>
              </a:rPr>
              <a:t>into supervisor mode or even to the kernel </a:t>
            </a:r>
            <a:r>
              <a:rPr lang="en-US" sz="2400" dirty="0" smtClean="0">
                <a:solidFill>
                  <a:schemeClr val="tx1"/>
                </a:solidFill>
              </a:rPr>
              <a:t>space.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where trusted code of the operating system will perform the needed task and return the execution </a:t>
            </a:r>
            <a:r>
              <a:rPr lang="en-US" sz="2400" dirty="0" smtClean="0">
                <a:solidFill>
                  <a:schemeClr val="tx1"/>
                </a:solidFill>
              </a:rPr>
              <a:t>back to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smtClean="0">
                <a:solidFill>
                  <a:schemeClr val="tx1"/>
                </a:solidFill>
              </a:rPr>
              <a:t>user space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9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82" y="93233"/>
            <a:ext cx="8596668" cy="681318"/>
          </a:xfrm>
        </p:spPr>
        <p:txBody>
          <a:bodyPr/>
          <a:lstStyle/>
          <a:p>
            <a:r>
              <a:rPr lang="en-US" dirty="0" smtClean="0"/>
              <a:t>Protection 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80" y="934216"/>
            <a:ext cx="11564869" cy="5724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Example…..:</a:t>
            </a:r>
          </a:p>
          <a:p>
            <a:r>
              <a:rPr lang="en-US" sz="2400" dirty="0" smtClean="0"/>
              <a:t>DOS, as </a:t>
            </a:r>
            <a:r>
              <a:rPr lang="en-US" sz="2400" dirty="0"/>
              <a:t>well as other simple operating systems, and many embedded devices run </a:t>
            </a:r>
            <a:r>
              <a:rPr lang="en-US" sz="2400" dirty="0" smtClean="0"/>
              <a:t>in supervisor </a:t>
            </a:r>
            <a:r>
              <a:rPr lang="en-US" sz="2400" dirty="0"/>
              <a:t>mode permanently, meaning that </a:t>
            </a:r>
            <a:r>
              <a:rPr lang="en-US" sz="2400" dirty="0" smtClean="0"/>
              <a:t>drivers can </a:t>
            </a:r>
            <a:r>
              <a:rPr lang="en-US" sz="2400" dirty="0"/>
              <a:t>be written directly as user programs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Most processors have at least two different modes. </a:t>
            </a:r>
            <a:r>
              <a:rPr lang="en-US" sz="2400" dirty="0" smtClean="0"/>
              <a:t>The x86-processors </a:t>
            </a:r>
            <a:r>
              <a:rPr lang="en-US" sz="2400" dirty="0"/>
              <a:t>have four different modes divided </a:t>
            </a:r>
            <a:r>
              <a:rPr lang="en-US" sz="2400" dirty="0" smtClean="0"/>
              <a:t>into four </a:t>
            </a:r>
            <a:r>
              <a:rPr lang="en-US" sz="2400" dirty="0"/>
              <a:t>different rings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Programs that run in Ring 0 can </a:t>
            </a:r>
            <a:r>
              <a:rPr lang="en-US" sz="2400" dirty="0" smtClean="0"/>
              <a:t>do anything </a:t>
            </a:r>
            <a:r>
              <a:rPr lang="en-US" sz="2400" dirty="0"/>
              <a:t>with the system, and code that runs in Ring </a:t>
            </a:r>
            <a:r>
              <a:rPr lang="en-US" sz="2400" dirty="0" smtClean="0"/>
              <a:t>3 should </a:t>
            </a:r>
            <a:r>
              <a:rPr lang="en-US" sz="2400" dirty="0"/>
              <a:t>be able to fail at any time without impact to </a:t>
            </a:r>
            <a:r>
              <a:rPr lang="en-US" sz="2400" dirty="0" smtClean="0"/>
              <a:t>the rest </a:t>
            </a:r>
            <a:r>
              <a:rPr lang="en-US" sz="2400" dirty="0"/>
              <a:t>of the computer system. Ring 1 and Ring 2 are </a:t>
            </a:r>
            <a:r>
              <a:rPr lang="en-US" sz="2400" dirty="0" smtClean="0"/>
              <a:t>rarely used</a:t>
            </a:r>
            <a:r>
              <a:rPr lang="en-US" sz="2400" dirty="0"/>
              <a:t>, but could be configured with different levels of access.</a:t>
            </a:r>
          </a:p>
        </p:txBody>
      </p:sp>
    </p:spTree>
    <p:extLst>
      <p:ext uri="{BB962C8B-B14F-4D97-AF65-F5344CB8AC3E}">
        <p14:creationId xmlns:p14="http://schemas.microsoft.com/office/powerpoint/2010/main" val="46377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9" y="103990"/>
            <a:ext cx="8596668" cy="756621"/>
          </a:xfrm>
        </p:spPr>
        <p:txBody>
          <a:bodyPr/>
          <a:lstStyle/>
          <a:p>
            <a:r>
              <a:rPr lang="en-US" dirty="0" smtClean="0"/>
              <a:t>Protection 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28" y="860611"/>
            <a:ext cx="11801537" cy="58844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smtClean="0">
                <a:solidFill>
                  <a:srgbClr val="FF0000"/>
                </a:solidFill>
              </a:rPr>
              <a:t>Usage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important uses of Protection Rings are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Protection </a:t>
            </a:r>
            <a:r>
              <a:rPr lang="en-US" sz="2400" dirty="0"/>
              <a:t>Ring follows hierarchy.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Protection Ring provides layered architecture.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Protection Ring provides Computer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Protection Ring provides good Fault Tolerance.</a:t>
            </a:r>
          </a:p>
        </p:txBody>
      </p:sp>
    </p:spTree>
    <p:extLst>
      <p:ext uri="{BB962C8B-B14F-4D97-AF65-F5344CB8AC3E}">
        <p14:creationId xmlns:p14="http://schemas.microsoft.com/office/powerpoint/2010/main" val="18055410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752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SYSTEM PROGRAMMING LECTURE</vt:lpstr>
      <vt:lpstr>Protection Ring </vt:lpstr>
      <vt:lpstr>Protection Rings</vt:lpstr>
      <vt:lpstr>Protection Rings</vt:lpstr>
      <vt:lpstr>Protection Rings</vt:lpstr>
      <vt:lpstr>Protection Rings</vt:lpstr>
      <vt:lpstr>Protection Rings</vt:lpstr>
      <vt:lpstr>Protection Rings</vt:lpstr>
      <vt:lpstr>Protection Rings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LECTURE</dc:title>
  <dc:creator>Izzyy</dc:creator>
  <cp:lastModifiedBy>Izzyy</cp:lastModifiedBy>
  <cp:revision>13</cp:revision>
  <dcterms:created xsi:type="dcterms:W3CDTF">2023-11-14T15:45:17Z</dcterms:created>
  <dcterms:modified xsi:type="dcterms:W3CDTF">2023-11-19T16:19:21Z</dcterms:modified>
</cp:coreProperties>
</file>