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12" y="1301875"/>
            <a:ext cx="10488706" cy="1646302"/>
          </a:xfrm>
        </p:spPr>
        <p:txBody>
          <a:bodyPr/>
          <a:lstStyle/>
          <a:p>
            <a:pPr algn="ctr"/>
            <a:r>
              <a:rPr lang="en-US" b="1" dirty="0" smtClean="0"/>
              <a:t>SYSTEM PROGRAMMING LECTURE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297" y="3512950"/>
            <a:ext cx="7766936" cy="109689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 Lecturer </a:t>
            </a:r>
            <a:r>
              <a:rPr lang="en-US" b="1" dirty="0" err="1" smtClean="0">
                <a:solidFill>
                  <a:srgbClr val="7030A0"/>
                </a:solidFill>
              </a:rPr>
              <a:t>Izazullah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GPGC </a:t>
            </a:r>
            <a:r>
              <a:rPr lang="en-US" b="1" dirty="0" err="1" smtClean="0">
                <a:solidFill>
                  <a:srgbClr val="7030A0"/>
                </a:solidFill>
              </a:rPr>
              <a:t>Charsadda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6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24" y="174702"/>
            <a:ext cx="8596668" cy="795454"/>
          </a:xfrm>
        </p:spPr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2" y="1134677"/>
            <a:ext cx="10986842" cy="5455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Process Virtual Machine:</a:t>
            </a:r>
          </a:p>
          <a:p>
            <a:endParaRPr lang="en-US" sz="2400" dirty="0" smtClean="0"/>
          </a:p>
          <a:p>
            <a:r>
              <a:rPr lang="en-US" sz="2400" dirty="0"/>
              <a:t>he process virtual machine has become famous with the Java programming language.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can be implemented with the Java virtual machine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Another example includes the .NET Framework and Parrot virtual machine which executes on the virtual machine known as the Common Language Runtime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Each of them could be served as the abstraction layer for a computer language.</a:t>
            </a:r>
          </a:p>
        </p:txBody>
      </p:sp>
    </p:spTree>
    <p:extLst>
      <p:ext uri="{BB962C8B-B14F-4D97-AF65-F5344CB8AC3E}">
        <p14:creationId xmlns:p14="http://schemas.microsoft.com/office/powerpoint/2010/main" val="219784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75" y="152400"/>
            <a:ext cx="8596668" cy="806605"/>
          </a:xfrm>
        </p:spPr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47" y="1078921"/>
            <a:ext cx="11142958" cy="5355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Advantages:</a:t>
            </a:r>
          </a:p>
          <a:p>
            <a:endParaRPr lang="en-US" sz="2400" dirty="0"/>
          </a:p>
          <a:p>
            <a:r>
              <a:rPr lang="en-US" sz="2400" dirty="0"/>
              <a:t>There are no protection problems because each virtual machine is completely isolated from all other virtual machines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Virtual machine can provide an instruction set architecture that differs from real computers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Easy maintenance, availability and convenient recovery.</a:t>
            </a:r>
          </a:p>
        </p:txBody>
      </p:sp>
    </p:spTree>
    <p:extLst>
      <p:ext uri="{BB962C8B-B14F-4D97-AF65-F5344CB8AC3E}">
        <p14:creationId xmlns:p14="http://schemas.microsoft.com/office/powerpoint/2010/main" val="138616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78" y="208157"/>
            <a:ext cx="8596668" cy="739698"/>
          </a:xfrm>
        </p:spPr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343" y="1078921"/>
            <a:ext cx="12023906" cy="577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Disadvantages:</a:t>
            </a:r>
          </a:p>
          <a:p>
            <a:endParaRPr lang="en-US" sz="2400" dirty="0"/>
          </a:p>
          <a:p>
            <a:r>
              <a:rPr lang="en-US" sz="2400" dirty="0"/>
              <a:t>When multiple virtual machines are simultaneously running on a host computer, one virtual machine can be affected by other running virtual machines, depending on the workload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Virtual machines are not as efficient as a real one when accessing the hardware.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113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928" y="1313096"/>
            <a:ext cx="8856959" cy="492043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</a:rPr>
              <a:t> </a:t>
            </a:r>
            <a:r>
              <a:rPr lang="en-US" sz="4800" b="1" dirty="0" smtClean="0">
                <a:solidFill>
                  <a:srgbClr val="002060"/>
                </a:solidFill>
              </a:rPr>
              <a:t>                                              THANK YOU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42" y="120203"/>
            <a:ext cx="8596668" cy="768439"/>
          </a:xfrm>
        </p:spPr>
        <p:txBody>
          <a:bodyPr>
            <a:normAutofit/>
          </a:bodyPr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30" y="978794"/>
            <a:ext cx="11939670" cy="5512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Virtual </a:t>
            </a:r>
            <a:r>
              <a:rPr lang="en-US" sz="2400" b="1" dirty="0" smtClean="0">
                <a:solidFill>
                  <a:srgbClr val="FF0000"/>
                </a:solidFill>
              </a:rPr>
              <a:t>Machine: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Virtual Machine can be defined as an emulation of the computer systems in </a:t>
            </a:r>
            <a:r>
              <a:rPr lang="en-US" sz="2400" dirty="0" smtClean="0"/>
              <a:t>computing.</a:t>
            </a:r>
          </a:p>
          <a:p>
            <a:endParaRPr lang="en-US" sz="2400" dirty="0" smtClean="0"/>
          </a:p>
          <a:p>
            <a:r>
              <a:rPr lang="en-US" sz="2400" dirty="0" smtClean="0"/>
              <a:t>. </a:t>
            </a:r>
            <a:r>
              <a:rPr lang="en-US" sz="2400" dirty="0"/>
              <a:t>Virtual Machine is based on computer architectures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It also gives the functionality of physical computers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The implementation of VM may consider specialized software, hardware, or a combination of both.</a:t>
            </a:r>
          </a:p>
        </p:txBody>
      </p:sp>
    </p:spTree>
    <p:extLst>
      <p:ext uri="{BB962C8B-B14F-4D97-AF65-F5344CB8AC3E}">
        <p14:creationId xmlns:p14="http://schemas.microsoft.com/office/powerpoint/2010/main" val="228138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6" y="158840"/>
            <a:ext cx="8596668" cy="729802"/>
          </a:xfrm>
        </p:spPr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6" y="1014369"/>
            <a:ext cx="11991184" cy="56568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History: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Server virtualization started in the early 1960s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IBM worked on the S/360 mainframe system to replace other computer systems that would only do one thing at a time. S/360 ran batch </a:t>
            </a:r>
            <a:r>
              <a:rPr lang="en-US" sz="2400" dirty="0" smtClean="0"/>
              <a:t>jobs</a:t>
            </a:r>
          </a:p>
          <a:p>
            <a:r>
              <a:rPr lang="en-US" sz="2400" dirty="0" smtClean="0"/>
              <a:t>. </a:t>
            </a:r>
            <a:r>
              <a:rPr lang="en-US" sz="2400" dirty="0"/>
              <a:t>On July 1, 1963, the Massachusetts Institute of Technology (MIT) announced Project MAC, funded by DARPA for research into Operating Systems, Artificial Intelligence, and Computational Theory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MIT wanted to develop a new technology where the hardware could handle more than one simultaneous user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IBM developed CP-40, which later evolved into CP-67 and then Unix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Memory and other resources of the computer were divided on the time-sharing computer; hence, each user got their own computer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Many businesses and universities started to use this Operating System.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7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" y="208157"/>
            <a:ext cx="8596668" cy="940419"/>
          </a:xfrm>
        </p:spPr>
        <p:txBody>
          <a:bodyPr/>
          <a:lstStyle/>
          <a:p>
            <a:r>
              <a:rPr lang="en-US" dirty="0" smtClean="0"/>
              <a:t>Virtual Machine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90" y="1003610"/>
            <a:ext cx="10518490" cy="5854390"/>
          </a:xfrm>
        </p:spPr>
        <p:txBody>
          <a:bodyPr/>
          <a:lstStyle/>
          <a:p>
            <a:r>
              <a:rPr lang="en-US" dirty="0" smtClean="0"/>
              <a:t>Hypervisor:</a:t>
            </a:r>
          </a:p>
          <a:p>
            <a:r>
              <a:rPr lang="en-US" dirty="0"/>
              <a:t>A hypervisor, also known as a virtual machine monitor or VMM. The hypervisor is a piece of software that allows us to build and run virtual machines which are abbreviated as </a:t>
            </a:r>
            <a:r>
              <a:rPr lang="en-US" dirty="0" smtClean="0"/>
              <a:t>VMs.</a:t>
            </a:r>
          </a:p>
          <a:p>
            <a:r>
              <a:rPr lang="en-US" dirty="0" smtClean="0"/>
              <a:t>Hypervisors </a:t>
            </a:r>
            <a:r>
              <a:rPr lang="en-US" dirty="0"/>
              <a:t>allow the use of more of a system's available resources and provide greater IT versatility because the guest VMs are independent of the host hardware which is one of the major benefits of the Hypervisor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052" y="2916043"/>
            <a:ext cx="4427035" cy="37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5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" y="107795"/>
            <a:ext cx="8596668" cy="728546"/>
          </a:xfrm>
        </p:spPr>
        <p:txBody>
          <a:bodyPr/>
          <a:lstStyle/>
          <a:p>
            <a:r>
              <a:rPr lang="en-US" dirty="0" smtClean="0"/>
              <a:t>Virtual Machine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79" y="933955"/>
            <a:ext cx="11432891" cy="567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Types of Hypervisor:</a:t>
            </a:r>
          </a:p>
          <a:p>
            <a:r>
              <a:rPr lang="en-US" sz="2400" dirty="0" smtClean="0"/>
              <a:t>There are mainly two types of Hypervisor.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TYPE-1 Hypervisor: </a:t>
            </a:r>
          </a:p>
          <a:p>
            <a:r>
              <a:rPr lang="en-US" sz="2400" dirty="0"/>
              <a:t>The hypervisor runs directly on the underlying host system. It is also known as a “Native Hypervisor” or “Bare metal hypervisor”. It does not require any base server operating system. It has direct access to hardware resources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Examples of Type 1 hypervisors include VMware </a:t>
            </a:r>
            <a:r>
              <a:rPr lang="en-US" sz="2400" dirty="0" err="1"/>
              <a:t>ESXi</a:t>
            </a:r>
            <a:r>
              <a:rPr lang="en-US" sz="2400" dirty="0"/>
              <a:t>, Citrix </a:t>
            </a:r>
            <a:r>
              <a:rPr lang="en-US" sz="2400" dirty="0" err="1"/>
              <a:t>XenServer</a:t>
            </a:r>
            <a:r>
              <a:rPr lang="en-US" sz="2400" dirty="0"/>
              <a:t>, and Microsoft Hyper-V hypervisor.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729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" y="107795"/>
            <a:ext cx="8596668" cy="996176"/>
          </a:xfrm>
        </p:spPr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50" y="1103971"/>
            <a:ext cx="10819573" cy="5754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TYPE-2 </a:t>
            </a:r>
            <a:r>
              <a:rPr lang="en-US" sz="2400" b="1" dirty="0">
                <a:solidFill>
                  <a:srgbClr val="FF0000"/>
                </a:solidFill>
              </a:rPr>
              <a:t>Hypervisor: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Host operating system runs on the underlying host system. It is also known as ‘Hosted Hypervisor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Such kind of hypervisors doesn’t run directly over the underlying hardware rather they run as an application in a Host system(physical machine). Basically, the software is installed on an operating system. Hypervisor asks the operating system to make hardware </a:t>
            </a:r>
            <a:r>
              <a:rPr lang="en-US" sz="2400" dirty="0" smtClean="0"/>
              <a:t>calls.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sz="2400" dirty="0"/>
              <a:t>An example of a Type 2 hypervisor includes VMware Player or Parallels Desktop.</a:t>
            </a:r>
          </a:p>
        </p:txBody>
      </p:sp>
    </p:spTree>
    <p:extLst>
      <p:ext uri="{BB962C8B-B14F-4D97-AF65-F5344CB8AC3E}">
        <p14:creationId xmlns:p14="http://schemas.microsoft.com/office/powerpoint/2010/main" val="196210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21" y="184597"/>
            <a:ext cx="8596668" cy="652530"/>
          </a:xfrm>
        </p:spPr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32" y="1246189"/>
            <a:ext cx="11454564" cy="538643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Types of Virtual </a:t>
            </a:r>
            <a:r>
              <a:rPr lang="en-US" sz="2400" b="1" dirty="0" smtClean="0">
                <a:solidFill>
                  <a:srgbClr val="FF0000"/>
                </a:solidFill>
              </a:rPr>
              <a:t>Machine: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There are distinct types of VM available all with distinct functionalities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57" y="3376380"/>
            <a:ext cx="5983326" cy="268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4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22" y="107795"/>
            <a:ext cx="8596668" cy="795454"/>
          </a:xfrm>
        </p:spPr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99" y="1101223"/>
            <a:ext cx="11131807" cy="562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System Virtual Machine:</a:t>
            </a:r>
          </a:p>
          <a:p>
            <a:r>
              <a:rPr lang="en-US" sz="2400" dirty="0" smtClean="0"/>
              <a:t>These </a:t>
            </a:r>
            <a:r>
              <a:rPr lang="en-US" sz="2400" dirty="0"/>
              <a:t>types of virtual machines are also termed as full virtualization VMs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facilitates a replacement for an actual machine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These VMs offers the functionality required for executing the whole operating system (OS). A hypervisor applies native execution for managing and sharing hardware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permits for more than one environment that is separated from each other while exists on a similar physical machine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Novel hypervisor applies virtualization-specific hardware and hardware-assisted virtualization from various host CPUs primarily.</a:t>
            </a:r>
          </a:p>
        </p:txBody>
      </p:sp>
    </p:spTree>
    <p:extLst>
      <p:ext uri="{BB962C8B-B14F-4D97-AF65-F5344CB8AC3E}">
        <p14:creationId xmlns:p14="http://schemas.microsoft.com/office/powerpoint/2010/main" val="79469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32" y="114960"/>
            <a:ext cx="8596668" cy="576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Virtual Machine: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31" y="691376"/>
            <a:ext cx="10819573" cy="6043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Process Virtual Machine:</a:t>
            </a:r>
          </a:p>
          <a:p>
            <a:endParaRPr lang="en-US" sz="2400" dirty="0" smtClean="0"/>
          </a:p>
          <a:p>
            <a:r>
              <a:rPr lang="en-US" sz="2400" dirty="0"/>
              <a:t>These Virtual Machines are created for executing several programs of the computer within the platform-independent environment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 process virtual machine is sometimes known as MRE (Manages Runtime Environment) or application virtual machine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It runs as a general application in the host operating system and supports an individual process. These are created if that process begins and destroyed if it exits.</a:t>
            </a:r>
          </a:p>
        </p:txBody>
      </p:sp>
    </p:spTree>
    <p:extLst>
      <p:ext uri="{BB962C8B-B14F-4D97-AF65-F5344CB8AC3E}">
        <p14:creationId xmlns:p14="http://schemas.microsoft.com/office/powerpoint/2010/main" val="3903200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802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SYSTEM PROGRAMMING LECTURE</vt:lpstr>
      <vt:lpstr>Virtual Machine</vt:lpstr>
      <vt:lpstr>Virtual Machine</vt:lpstr>
      <vt:lpstr>Virtual Machine </vt:lpstr>
      <vt:lpstr>Virtual Machine </vt:lpstr>
      <vt:lpstr>Virtual Machine</vt:lpstr>
      <vt:lpstr>Virtual Machine</vt:lpstr>
      <vt:lpstr>Virtual Machine</vt:lpstr>
      <vt:lpstr>Virtual Machine:</vt:lpstr>
      <vt:lpstr>Virtual Machine</vt:lpstr>
      <vt:lpstr>Virtual machine</vt:lpstr>
      <vt:lpstr>Virtual Machine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LECTURE</dc:title>
  <dc:creator>Izzyy</dc:creator>
  <cp:lastModifiedBy>Izzyy</cp:lastModifiedBy>
  <cp:revision>7</cp:revision>
  <dcterms:created xsi:type="dcterms:W3CDTF">2023-10-29T16:38:45Z</dcterms:created>
  <dcterms:modified xsi:type="dcterms:W3CDTF">2023-10-29T17:27:15Z</dcterms:modified>
</cp:coreProperties>
</file>