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type="screen4x3" cy="6858000" cx="9144000"/>
  <p:notesSz cx="6858000" cy="9144000"/>
  <p:defaultTextStyle>
    <a:lvl1pPr algn="l" eaLnBrk="1" fontAlgn="base" hangingPunct="1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1" snapVertSplitter="0" vertBarState="restored" horzBarState="restored" preferSingleView="0">
    <p:restoredLeft sz="15149" autoAdjust="0"/>
    <p:restoredTop sz="85222" autoAdjust="0"/>
  </p:normalViewPr>
  <p:slideViewPr>
    <p:cSldViewPr showGuides="0" snapToGrid="1" snapToObjects="0">
      <p:cViewPr varScale="1">
        <p:scale>
          <a:sx n="59" d="100"/>
          <a:sy n="59" d="100"/>
        </p:scale>
        <p:origin x="-1938" y="-96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4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9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sz="1200"/>
          </a:p>
        </p:txBody>
      </p:sp>
      <p:sp>
        <p:nvSpPr>
          <p:cNvPr id="1048730" name=""/>
          <p:cNvSpPr/>
          <p:nvPr>
            <p:ph type="dt" sz="quarter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fld id="{566ABCEB-ACFC-4714-9973-3DA970169C29}" type="datetime1">
              <a:rPr sz="1200"/>
              <a:pPr algn="r" lvl="0"/>
            </a:fld>
            <a:endParaRPr sz="1200"/>
          </a:p>
        </p:txBody>
      </p:sp>
      <p:sp>
        <p:nvSpPr>
          <p:cNvPr id="1048731" name=""/>
          <p:cNvSpPr/>
          <p:nvPr>
            <p:ph type="ftr" sz="quarter" idx="2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sz="1200"/>
          </a:p>
        </p:txBody>
      </p:sp>
      <p:sp>
        <p:nvSpPr>
          <p:cNvPr id="1048732" name=""/>
          <p:cNvSpPr/>
          <p:nvPr>
            <p:ph type="sldNum" sz="quarter" idx="3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sz="1200"/>
              <a:pPr algn="r" lvl="0"/>
            </a:fld>
            <a:endParaRPr sz="1200"/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3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endParaRPr altLang="en-US" sz="1200" lang="en-GB"/>
          </a:p>
        </p:txBody>
      </p:sp>
      <p:sp>
        <p:nvSpPr>
          <p:cNvPr id="1048724" name="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lvl="0"/>
            <a:r>
              <a:rPr altLang="en-US" sz="1200" lang="en-GB"/>
              <a:t/>
            </a:r>
            <a:endParaRPr altLang="en-US" sz="1200" lang="en-GB"/>
          </a:p>
        </p:txBody>
      </p:sp>
      <p:sp>
        <p:nvSpPr>
          <p:cNvPr id="1048725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solidFill>
            <a:srgbClr val="FFFFFF"/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726" name="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GB"/>
              <a:t>Click to edit Master text styles</a:t>
            </a:r>
          </a:p>
          <a:p>
            <a:pPr lvl="1"/>
            <a:r>
              <a:rPr altLang="en-US" lang="en-GB"/>
              <a:t>Second level</a:t>
            </a:r>
          </a:p>
          <a:p>
            <a:pPr lvl="2"/>
            <a:r>
              <a:rPr altLang="en-US" lang="en-GB"/>
              <a:t>Third level</a:t>
            </a:r>
          </a:p>
          <a:p>
            <a:pPr lvl="3"/>
            <a:r>
              <a:rPr altLang="en-US" lang="en-GB"/>
              <a:t>Fourth level</a:t>
            </a:r>
          </a:p>
          <a:p>
            <a:pPr lvl="4"/>
            <a:r>
              <a:rPr altLang="en-US" lang="en-GB"/>
              <a:t>Fifth level</a:t>
            </a:r>
          </a:p>
        </p:txBody>
      </p:sp>
      <p:sp>
        <p:nvSpPr>
          <p:cNvPr id="1048727" name="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lvl="0"/>
            <a:endParaRPr altLang="en-US" sz="1200" lang="en-GB"/>
          </a:p>
        </p:txBody>
      </p:sp>
      <p:sp>
        <p:nvSpPr>
          <p:cNvPr id="1048728" name="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lvl="0"/>
            <a:fld id="{566ABCEB-ACFC-4714-9973-3DA970169C29}" type="slidenum">
              <a:rPr altLang="en-US" sz="1200" lang="en-GB"/>
              <a:pPr algn="r" lvl="0"/>
            </a:fld>
            <a:endParaRPr altLang="en-US" sz="1200" lang="en-GB"/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5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3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4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400"/>
          </a:p>
        </p:txBody>
      </p:sp>
      <p:sp>
        <p:nvSpPr>
          <p:cNvPr id="1048585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grpSp>
        <p:nvGrpSpPr>
          <p:cNvPr id="15" name=""/>
          <p:cNvGrpSpPr/>
          <p:nvPr/>
        </p:nvGrpSpPr>
        <p:grpSpPr>
          <a:xfrm rot="0">
            <a:off x="0" y="596900"/>
            <a:ext cx="9144000" cy="117475"/>
            <a:chOff x="0" y="376"/>
            <a:chExt cx="5760" cy="74"/>
          </a:xfrm>
        </p:grpSpPr>
        <p:sp>
          <p:nvSpPr>
            <p:cNvPr id="1048586" name=""/>
            <p:cNvSpPr/>
            <p:nvPr/>
          </p:nvSpPr>
          <p:spPr>
            <a:xfrm rot="0" flipV="1">
              <a:off x="0" y="391"/>
              <a:ext cx="5760" cy="45"/>
            </a:xfrm>
            <a:prstGeom prst="rect"/>
            <a:solidFill>
              <a:srgbClr val="0033CC"/>
            </a:solidFill>
            <a:ln>
              <a:noFill/>
            </a:ln>
          </p:spPr>
        </p:sp>
        <p:sp>
          <p:nvSpPr>
            <p:cNvPr id="1048587" name=""/>
            <p:cNvSpPr/>
            <p:nvPr/>
          </p:nvSpPr>
          <p:spPr>
            <a:xfrm rot="0">
              <a:off x="0" y="376"/>
              <a:ext cx="5760" cy="74"/>
            </a:xfrm>
            <a:prstGeom prst="rect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6" name=""/>
          <p:cNvGrpSpPr/>
          <p:nvPr/>
        </p:nvGrpSpPr>
        <p:grpSpPr>
          <a:xfrm rot="0">
            <a:off x="0" y="6057900"/>
            <a:ext cx="9144000" cy="117475"/>
            <a:chOff x="0" y="376"/>
            <a:chExt cx="5760" cy="74"/>
          </a:xfrm>
        </p:grpSpPr>
        <p:sp>
          <p:nvSpPr>
            <p:cNvPr id="1048588" name=""/>
            <p:cNvSpPr/>
            <p:nvPr/>
          </p:nvSpPr>
          <p:spPr>
            <a:xfrm rot="0" flipV="1">
              <a:off x="0" y="391"/>
              <a:ext cx="5760" cy="45"/>
            </a:xfrm>
            <a:prstGeom prst="rect"/>
            <a:solidFill>
              <a:srgbClr val="0033CC"/>
            </a:solidFill>
            <a:ln>
              <a:noFill/>
            </a:ln>
          </p:spPr>
        </p:sp>
        <p:sp>
          <p:nvSpPr>
            <p:cNvPr id="1048589" name=""/>
            <p:cNvSpPr/>
            <p:nvPr/>
          </p:nvSpPr>
          <p:spPr>
            <a:xfrm rot="0">
              <a:off x="0" y="376"/>
              <a:ext cx="5760" cy="74"/>
            </a:xfrm>
            <a:prstGeom prst="rect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2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5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06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08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09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7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1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1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15" name="Content Placeholder 2"/>
          <p:cNvSpPr>
            <a:spLocks noGrp="1"/>
          </p:cNvSpPr>
          <p:nvPr>
            <p:ph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altLang="en-US" lang="zh-CN"/>
          </a:p>
        </p:txBody>
      </p:sp>
      <p:sp>
        <p:nvSpPr>
          <p:cNvPr id="104871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718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4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0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GB"/>
              <a:t>Click to edit Master title style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GB"/>
              <a:t>Click to edit Master text styles</a:t>
            </a:r>
          </a:p>
          <a:p>
            <a:pPr lvl="1"/>
            <a:r>
              <a:rPr altLang="en-US" lang="en-GB"/>
              <a:t>Second level</a:t>
            </a:r>
          </a:p>
          <a:p>
            <a:pPr lvl="2"/>
            <a:r>
              <a:rPr altLang="en-US" lang="en-GB"/>
              <a:t>Third level</a:t>
            </a:r>
          </a:p>
          <a:p>
            <a:pPr lvl="3"/>
            <a:r>
              <a:rPr altLang="en-US" lang="en-GB"/>
              <a:t>Fourth level</a:t>
            </a:r>
          </a:p>
          <a:p>
            <a:pPr lvl="4"/>
            <a:r>
              <a:rPr altLang="en-US" lang="en-GB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fld id="{566ABCEB-ACFC-4714-9973-3DA970169C29}" type="datetime1">
              <a:rPr sz="1400"/>
              <a:pPr lvl="0"/>
            </a:fld>
            <a:endParaRPr sz="1400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ctr" lvl="0"/>
            <a:endParaRPr sz="1400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</a:fld>
            <a:endParaRPr sz="1400"/>
          </a:p>
        </p:txBody>
      </p:sp>
      <p:grpSp>
        <p:nvGrpSpPr>
          <p:cNvPr id="13" name=""/>
          <p:cNvGrpSpPr/>
          <p:nvPr/>
        </p:nvGrpSpPr>
        <p:grpSpPr>
          <a:xfrm rot="0">
            <a:off x="468312" y="1233487"/>
            <a:ext cx="8207375" cy="71437"/>
            <a:chOff x="295" y="822"/>
            <a:chExt cx="5170" cy="45"/>
          </a:xfrm>
        </p:grpSpPr>
        <p:sp>
          <p:nvSpPr>
            <p:cNvPr id="1048581" name=""/>
            <p:cNvSpPr/>
            <p:nvPr/>
          </p:nvSpPr>
          <p:spPr>
            <a:xfrm rot="0">
              <a:off x="295" y="845"/>
              <a:ext cx="5170" cy="22"/>
            </a:xfrm>
            <a:prstGeom prst="rect"/>
            <a:solidFill>
              <a:srgbClr val="0033CC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algn="ctr" lvl="0"/>
              <a:endParaRPr altLang="en-US" lang="en-US">
                <a:solidFill>
                  <a:srgbClr val="0033CC"/>
                </a:solidFill>
              </a:endParaRPr>
            </a:p>
          </p:txBody>
        </p:sp>
        <p:sp>
          <p:nvSpPr>
            <p:cNvPr id="1048582" name=""/>
            <p:cNvSpPr/>
            <p:nvPr/>
          </p:nvSpPr>
          <p:spPr>
            <a:xfrm rot="0">
              <a:off x="295" y="822"/>
              <a:ext cx="5170" cy="0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1"/>
  <p:txStyles>
    <p:titleStyle>
      <a:lvl1pPr algn="ctr" eaLnBrk="1" fontAlgn="base" hangingPunct="1" indent="0" latinLnBrk="0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3200" i="0" u="none">
          <a:solidFill>
            <a:schemeClr val="lt2"/>
          </a:solidFill>
          <a:latin typeface="Futura Hv" pitchFamily="34" charset="0"/>
          <a:ea typeface="Arial" pitchFamily="34" charset="0"/>
          <a:sym typeface="Arial" pitchFamily="34" charset="0"/>
        </a:defRPr>
      </a:lvl1pPr>
    </p:titleStyle>
    <p:bodyStyle>
      <a:lvl1pPr algn="l" eaLnBrk="1" fontAlgn="base" hangingPunct="1" indent="-533400" latinLnBrk="0" marL="533400" rtl="0">
        <a:lnSpc>
          <a:spcPct val="100000"/>
        </a:lnSpc>
        <a:spcBef>
          <a:spcPct val="20000"/>
        </a:spcBef>
        <a:spcAft>
          <a:spcPct val="0"/>
        </a:spcAft>
        <a:buSzPct val="100000"/>
        <a:buFont typeface="Wingdings" pitchFamily="2" charset="2"/>
        <a:buChar char="Ü"/>
        <a:defRPr baseline="0" b="0" sz="2800" i="0" u="none">
          <a:solidFill>
            <a:srgbClr val="0033CC"/>
          </a:solidFill>
          <a:latin typeface="Futura Hv" pitchFamily="34" charset="0"/>
          <a:ea typeface="Arial" pitchFamily="34" charset="0"/>
          <a:sym typeface="Arial" pitchFamily="34" charset="0"/>
        </a:defRPr>
      </a:lvl1pPr>
      <a:lvl2pPr algn="l" eaLnBrk="1" fontAlgn="base" hangingPunct="1" indent="-457200" latinLnBrk="0" marL="914400" rtl="0">
        <a:lnSpc>
          <a:spcPct val="100000"/>
        </a:lnSpc>
        <a:spcBef>
          <a:spcPct val="20000"/>
        </a:spcBef>
        <a:spcAft>
          <a:spcPct val="0"/>
        </a:spcAft>
        <a:buClr>
          <a:schemeClr val="dk1"/>
        </a:buClr>
        <a:buSzPct val="100000"/>
        <a:buFont typeface="Arial" pitchFamily="34" charset="0"/>
        <a:buChar char="►"/>
        <a:defRPr baseline="0" b="0" sz="2400" i="0" u="none">
          <a:solidFill>
            <a:schemeClr val="dk1"/>
          </a:solidFill>
          <a:latin typeface="Futura Hv" pitchFamily="34" charset="0"/>
          <a:ea typeface="Arial" pitchFamily="34" charset="0"/>
          <a:sym typeface="Arial" pitchFamily="34" charset="0"/>
        </a:defRPr>
      </a:lvl2pPr>
      <a:lvl3pPr algn="l" eaLnBrk="1" fontAlgn="base" hangingPunct="1" indent="-381000" latinLnBrk="0" marL="1295400" rtl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•"/>
        <a:defRPr baseline="0" b="0" sz="2000" i="0" u="none">
          <a:solidFill>
            <a:schemeClr val="dk1"/>
          </a:solidFill>
          <a:latin typeface="Futura Hv" pitchFamily="34" charset="0"/>
          <a:ea typeface="Arial" pitchFamily="34" charset="0"/>
          <a:sym typeface="Arial" pitchFamily="34" charset="0"/>
        </a:defRPr>
      </a:lvl3pPr>
      <a:lvl4pPr algn="l" eaLnBrk="1" fontAlgn="base" hangingPunct="1" indent="-342900" latinLnBrk="0" marL="1714500" rtl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–"/>
        <a:defRPr baseline="0" b="0" sz="1800" i="0" u="none">
          <a:solidFill>
            <a:schemeClr val="dk1"/>
          </a:solidFill>
          <a:latin typeface="Futura Hv" pitchFamily="34" charset="0"/>
          <a:ea typeface="Arial" pitchFamily="34" charset="0"/>
          <a:sym typeface="Arial" pitchFamily="34" charset="0"/>
        </a:defRPr>
      </a:lvl4pPr>
      <a:lvl5pPr algn="l" eaLnBrk="1" fontAlgn="base" hangingPunct="1" indent="-342900" latinLnBrk="0" marL="2171700" rtl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baseline="0" b="0" sz="1800" i="0" u="none">
          <a:solidFill>
            <a:schemeClr val="dk1"/>
          </a:solidFill>
          <a:latin typeface="Futura Hv" pitchFamily="34" charset="0"/>
          <a:ea typeface="Arial" pitchFamily="34" charset="0"/>
          <a:sym typeface="Arial" pitchFamily="34" charset="0"/>
        </a:defRPr>
      </a:lvl5pPr>
    </p:bodyStyle>
    <p:otherStyle>
      <a:lvl1pPr algn="l" eaLnBrk="1" fontAlgn="base" hangingPunct="1" indent="0" latinLnBrk="0" marL="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34" charset="0"/>
          <a:ea typeface="Arial" pitchFamily="34" charset="0"/>
          <a:sym typeface="Arial" pitchFamily="34" charset="0"/>
        </a:defRPr>
      </a:lvl1pPr>
      <a:lvl2pPr algn="l" eaLnBrk="1" fontAlgn="base" hangingPunct="1" indent="0" latinLnBrk="0" marL="4572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34" charset="0"/>
          <a:ea typeface="Arial" pitchFamily="34" charset="0"/>
          <a:sym typeface="Arial" pitchFamily="34" charset="0"/>
        </a:defRPr>
      </a:lvl2pPr>
      <a:lvl3pPr algn="l" eaLnBrk="1" fontAlgn="base" hangingPunct="1" indent="0" latinLnBrk="0" marL="9144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34" charset="0"/>
          <a:ea typeface="Arial" pitchFamily="34" charset="0"/>
          <a:sym typeface="Arial" pitchFamily="34" charset="0"/>
        </a:defRPr>
      </a:lvl3pPr>
      <a:lvl4pPr algn="l" eaLnBrk="1" fontAlgn="base" hangingPunct="1" indent="0" latinLnBrk="0" marL="13716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34" charset="0"/>
          <a:ea typeface="Arial" pitchFamily="34" charset="0"/>
          <a:sym typeface="Arial" pitchFamily="34" charset="0"/>
        </a:defRPr>
      </a:lvl4pPr>
      <a:lvl5pPr algn="l" eaLnBrk="1" fontAlgn="base" hangingPunct="1" indent="0" latinLnBrk="0" marL="1828800" rtl="0">
        <a:lnSpc>
          <a:spcPct val="100000"/>
        </a:lnSpc>
        <a:spcBef>
          <a:spcPct val="0"/>
        </a:spcBef>
        <a:spcAft>
          <a:spcPct val="0"/>
        </a:spcAft>
        <a:buFontTx/>
        <a:buNone/>
        <a:defRPr baseline="0" b="0" sz="1800" i="0" u="none">
          <a:solidFill>
            <a:schemeClr val="dk1"/>
          </a:solidFill>
          <a:latin typeface="Arial" pitchFamily="34" charset="0"/>
          <a:ea typeface="Arial" pitchFamily="34" charset="0"/>
          <a:sym typeface="Arial" pitchFamily="34" charset="0"/>
        </a:defRPr>
      </a:lvl5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7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</a:t>
            </a:fld>
            <a:endParaRPr sz="1400"/>
          </a:p>
        </p:txBody>
      </p:sp>
      <p:sp>
        <p:nvSpPr>
          <p:cNvPr id="1048590" name=""/>
          <p:cNvSpPr/>
          <p:nvPr>
            <p:ph type="ctrTitle" sz="full" idx="0"/>
          </p:nvPr>
        </p:nvSpPr>
        <p:spPr>
          <a:xfrm rot="0">
            <a:off x="647700" y="1808162"/>
            <a:ext cx="7772400" cy="1470025"/>
          </a:xfrm>
          <a:prstGeom prst="rect"/>
          <a:ln>
            <a:noFill/>
          </a:ln>
        </p:spPr>
        <p:txBody>
          <a:bodyPr anchor="t" bIns="45720" lIns="91440" rIns="91440" tIns="45720" vert="horz"/>
          <a:lstStyle>
            <a:lvl1pPr algn="ctr">
              <a:defRPr sz="3200"/>
            </a:lvl1pPr>
          </a:lstStyle>
          <a:p>
            <a:r>
              <a:rPr altLang="en-US" lang="en-US"/>
              <a:t>Wireless Networks</a:t>
            </a:r>
          </a:p>
        </p:txBody>
      </p:sp>
      <p:sp>
        <p:nvSpPr>
          <p:cNvPr id="1048591" name=""/>
          <p:cNvSpPr/>
          <p:nvPr>
            <p:ph type="subTitle" sz="full" idx="1"/>
          </p:nvPr>
        </p:nvSpPr>
        <p:spPr>
          <a:xfrm rot="0">
            <a:off x="900112" y="3644900"/>
            <a:ext cx="7561262" cy="1752600"/>
          </a:xfrm>
          <a:prstGeom prst="rect"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2800">
                <a:solidFill>
                  <a:srgbClr val="0033CC"/>
                </a:solidFill>
              </a:defRPr>
            </a:lvl1pPr>
            <a:lvl2pPr algn="ctr" marL="457200">
              <a:buNone/>
            </a:lvl2pPr>
            <a:lvl3pPr algn="ctr" marL="914400">
              <a:buFontTx/>
              <a:buNone/>
            </a:lvl3pPr>
            <a:lvl4pPr algn="ctr" marL="1371600">
              <a:buFontTx/>
              <a:buNone/>
            </a:lvl4pPr>
            <a:lvl5pPr algn="ctr" marL="1828800">
              <a:buFontTx/>
              <a:buNone/>
            </a:lvl5pPr>
          </a:lstStyle>
          <a:p>
            <a:pPr lvl="0">
              <a:lnSpc>
                <a:spcPct val="90000"/>
              </a:lnSpc>
            </a:pPr>
            <a:r>
              <a:rPr altLang="en-US" sz="2400" lang="en-US"/>
              <a:t>Lecture 11</a:t>
            </a:r>
          </a:p>
          <a:p>
            <a:pPr lvl="0">
              <a:lnSpc>
                <a:spcPct val="90000"/>
              </a:lnSpc>
            </a:pPr>
            <a:r>
              <a:rPr altLang="en-US" sz="2400" lang="en-US"/>
              <a:t>Fundamentals of Cellular Networks (Part I)</a:t>
            </a:r>
          </a:p>
          <a:p>
            <a:pPr lvl="0">
              <a:lnSpc>
                <a:spcPct val="90000"/>
              </a:lnSpc>
            </a:pPr>
            <a:endParaRPr altLang="en-US" sz="2400" lang="en-US"/>
          </a:p>
          <a:p>
            <a:pPr lvl="0">
              <a:lnSpc>
                <a:spcPct val="90000"/>
              </a:lnSpc>
            </a:pPr>
          </a:p>
          <a:p>
            <a:pPr lvl="0">
              <a:lnSpc>
                <a:spcPct val="90000"/>
              </a:lnSpc>
            </a:pPr>
            <a:endParaRPr altLang="en-US" sz="2400" lang="en-GB">
              <a:solidFill>
                <a:schemeClr val="dk1"/>
              </a:solidFill>
            </a:endParaRPr>
          </a:p>
        </p:txBody>
      </p:sp>
      <p:grpSp>
        <p:nvGrpSpPr>
          <p:cNvPr id="18" name=""/>
          <p:cNvGrpSpPr/>
          <p:nvPr/>
        </p:nvGrpSpPr>
        <p:grpSpPr>
          <a:xfrm rot="0">
            <a:off x="0" y="596900"/>
            <a:ext cx="9144000" cy="117475"/>
            <a:chOff x="0" y="376"/>
            <a:chExt cx="5760" cy="74"/>
          </a:xfrm>
        </p:grpSpPr>
        <p:sp>
          <p:nvSpPr>
            <p:cNvPr id="1048592" name=""/>
            <p:cNvSpPr/>
            <p:nvPr/>
          </p:nvSpPr>
          <p:spPr>
            <a:xfrm rot="0" flipV="1">
              <a:off x="0" y="391"/>
              <a:ext cx="5760" cy="45"/>
            </a:xfrm>
            <a:prstGeom prst="rect"/>
            <a:solidFill>
              <a:srgbClr val="0033CC"/>
            </a:solidFill>
            <a:ln>
              <a:noFill/>
            </a:ln>
          </p:spPr>
        </p:sp>
        <p:sp>
          <p:nvSpPr>
            <p:cNvPr id="1048593" name=""/>
            <p:cNvSpPr/>
            <p:nvPr/>
          </p:nvSpPr>
          <p:spPr>
            <a:xfrm rot="0">
              <a:off x="0" y="376"/>
              <a:ext cx="5760" cy="74"/>
            </a:xfrm>
            <a:prstGeom prst="rect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19" name=""/>
          <p:cNvGrpSpPr/>
          <p:nvPr/>
        </p:nvGrpSpPr>
        <p:grpSpPr>
          <a:xfrm rot="0">
            <a:off x="0" y="6057900"/>
            <a:ext cx="9144000" cy="117475"/>
            <a:chOff x="0" y="376"/>
            <a:chExt cx="5760" cy="74"/>
          </a:xfrm>
        </p:grpSpPr>
        <p:sp>
          <p:nvSpPr>
            <p:cNvPr id="1048594" name=""/>
            <p:cNvSpPr/>
            <p:nvPr/>
          </p:nvSpPr>
          <p:spPr>
            <a:xfrm rot="0" flipV="1">
              <a:off x="0" y="391"/>
              <a:ext cx="5760" cy="45"/>
            </a:xfrm>
            <a:prstGeom prst="rect"/>
            <a:solidFill>
              <a:srgbClr val="0033CC"/>
            </a:solidFill>
            <a:ln>
              <a:noFill/>
            </a:ln>
          </p:spPr>
        </p:sp>
        <p:sp>
          <p:nvSpPr>
            <p:cNvPr id="1048595" name=""/>
            <p:cNvSpPr/>
            <p:nvPr/>
          </p:nvSpPr>
          <p:spPr>
            <a:xfrm rot="0">
              <a:off x="0" y="376"/>
              <a:ext cx="5760" cy="74"/>
            </a:xfrm>
            <a:prstGeom prst="rect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3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10</a:t>
            </a:fld>
            <a:endParaRPr sz="1400"/>
          </a:p>
        </p:txBody>
      </p:sp>
      <p:sp>
        <p:nvSpPr>
          <p:cNvPr id="1048655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en-US"/>
              <a:t>Three </a:t>
            </a:r>
            <a:r>
              <a:rPr altLang="en-US" lang="en-US" u="sng">
                <a:solidFill>
                  <a:srgbClr val="FF6600"/>
                </a:solidFill>
              </a:rPr>
              <a:t>possible choices of shapes</a:t>
            </a:r>
            <a:r>
              <a:rPr altLang="en-US" lang="en-GB"/>
              <a:t>: square, equilateral triangle and hexagon.</a:t>
            </a:r>
          </a:p>
          <a:p>
            <a:pPr lvl="0">
              <a:lnSpc>
                <a:spcPct val="90000"/>
              </a:lnSpc>
            </a:pPr>
            <a:r>
              <a:rPr altLang="en-US" lang="en-GB"/>
              <a:t>For a give distance between the center of a polygon and its farthest perimeter points, the hexagon has the largest area of the three</a:t>
            </a:r>
          </a:p>
          <a:p>
            <a:pPr lvl="0">
              <a:lnSpc>
                <a:spcPct val="90000"/>
              </a:lnSpc>
            </a:pPr>
            <a:endParaRPr altLang="en-US" lang="en-GB"/>
          </a:p>
          <a:p>
            <a:pPr lvl="0">
              <a:lnSpc>
                <a:spcPct val="90000"/>
              </a:lnSpc>
            </a:pPr>
            <a:endParaRPr altLang="en-US" lang="en-GB"/>
          </a:p>
          <a:p>
            <a:pPr lvl="0">
              <a:lnSpc>
                <a:spcPct val="90000"/>
              </a:lnSpc>
            </a:pPr>
            <a:endParaRPr altLang="en-US" lang="en-GB"/>
          </a:p>
          <a:p>
            <a:pPr lvl="0">
              <a:lnSpc>
                <a:spcPct val="90000"/>
              </a:lnSpc>
            </a:pPr>
            <a:r>
              <a:rPr altLang="en-US" lang="en-GB"/>
              <a:t>Thus by using hexagon geometry, the fewest number of cells can cover a geographic region and it closely approximates circle.</a:t>
            </a:r>
          </a:p>
          <a:p>
            <a:pPr lvl="0">
              <a:lnSpc>
                <a:spcPct val="90000"/>
              </a:lnSpc>
            </a:pPr>
            <a:endParaRPr altLang="en-US" lang="en-GB"/>
          </a:p>
        </p:txBody>
      </p:sp>
      <p:grpSp>
        <p:nvGrpSpPr>
          <p:cNvPr id="47" name=""/>
          <p:cNvGrpSpPr/>
          <p:nvPr/>
        </p:nvGrpSpPr>
        <p:grpSpPr>
          <a:xfrm rot="0">
            <a:off x="1835150" y="3789362"/>
            <a:ext cx="1081087" cy="1044575"/>
            <a:chOff x="2517" y="2682"/>
            <a:chExt cx="681" cy="658"/>
          </a:xfrm>
        </p:grpSpPr>
        <p:sp>
          <p:nvSpPr>
            <p:cNvPr id="1048656" name=""/>
            <p:cNvSpPr/>
            <p:nvPr/>
          </p:nvSpPr>
          <p:spPr>
            <a:xfrm rot="0">
              <a:off x="2517" y="2682"/>
              <a:ext cx="681" cy="658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57" name=""/>
            <p:cNvSpPr/>
            <p:nvPr/>
          </p:nvSpPr>
          <p:spPr>
            <a:xfrm rot="0">
              <a:off x="2517" y="2727"/>
              <a:ext cx="681" cy="576"/>
            </a:xfrm>
            <a:prstGeom prst="hexagon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48" name=""/>
          <p:cNvGrpSpPr/>
          <p:nvPr/>
        </p:nvGrpSpPr>
        <p:grpSpPr>
          <a:xfrm rot="0">
            <a:off x="3851275" y="3752850"/>
            <a:ext cx="1081087" cy="1044575"/>
            <a:chOff x="4626" y="2931"/>
            <a:chExt cx="681" cy="658"/>
          </a:xfrm>
        </p:grpSpPr>
        <p:sp>
          <p:nvSpPr>
            <p:cNvPr id="1048658" name=""/>
            <p:cNvSpPr/>
            <p:nvPr/>
          </p:nvSpPr>
          <p:spPr>
            <a:xfrm rot="0">
              <a:off x="4712" y="3032"/>
              <a:ext cx="505" cy="467"/>
            </a:xfrm>
            <a:prstGeom prst="rect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59" name=""/>
            <p:cNvSpPr/>
            <p:nvPr/>
          </p:nvSpPr>
          <p:spPr>
            <a:xfrm rot="0">
              <a:off x="4626" y="2931"/>
              <a:ext cx="681" cy="658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  <p:grpSp>
        <p:nvGrpSpPr>
          <p:cNvPr id="49" name=""/>
          <p:cNvGrpSpPr/>
          <p:nvPr/>
        </p:nvGrpSpPr>
        <p:grpSpPr>
          <a:xfrm rot="0">
            <a:off x="5724525" y="3716337"/>
            <a:ext cx="1081087" cy="1044575"/>
            <a:chOff x="3606" y="2999"/>
            <a:chExt cx="681" cy="658"/>
          </a:xfrm>
        </p:grpSpPr>
        <p:sp>
          <p:nvSpPr>
            <p:cNvPr id="1048660" name=""/>
            <p:cNvSpPr/>
            <p:nvPr/>
          </p:nvSpPr>
          <p:spPr>
            <a:xfrm rot="0">
              <a:off x="3651" y="2999"/>
              <a:ext cx="567" cy="499"/>
            </a:xfrm>
            <a:prstGeom prst="triangl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61" name=""/>
            <p:cNvSpPr/>
            <p:nvPr/>
          </p:nvSpPr>
          <p:spPr>
            <a:xfrm rot="0">
              <a:off x="3606" y="2999"/>
              <a:ext cx="681" cy="658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</p:grp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7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11</a:t>
            </a:fld>
            <a:endParaRPr sz="1400"/>
          </a:p>
        </p:txBody>
      </p:sp>
      <p:sp>
        <p:nvSpPr>
          <p:cNvPr id="1048664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Capacity of System</a:t>
            </a:r>
          </a:p>
        </p:txBody>
      </p:sp>
      <p:sp>
        <p:nvSpPr>
          <p:cNvPr id="1048665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en-US"/>
              <a:t>When using hexagon to model coverage areas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Center-excited Cell: BS depicted as being either in the center of the cell </a:t>
            </a:r>
          </a:p>
          <a:p>
            <a:pPr lvl="2">
              <a:lnSpc>
                <a:spcPct val="90000"/>
              </a:lnSpc>
            </a:pPr>
            <a:r>
              <a:rPr altLang="en-US" lang="en-US"/>
              <a:t>Omni-directional antenna is used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Edge-excited Cell: on three of the six cell vertices</a:t>
            </a:r>
          </a:p>
          <a:p>
            <a:pPr lvl="2">
              <a:lnSpc>
                <a:spcPct val="90000"/>
              </a:lnSpc>
            </a:pPr>
            <a:r>
              <a:rPr altLang="en-US" lang="en-US"/>
              <a:t>Sectored direction antenna is used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Consider a cellular system 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which has S duplex channels available for reuse.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Each cell allocated group of k channels (k &lt; S)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S channels divided among N cells (unique and disjoint) then</a:t>
            </a:r>
          </a:p>
          <a:p>
            <a:pPr lvl="1">
              <a:lnSpc>
                <a:spcPct val="90000"/>
              </a:lnSpc>
              <a:buNone/>
            </a:pPr>
            <a:r>
              <a:rPr altLang="en-US" lang="en-US"/>
              <a:t>		S = kN</a:t>
            </a:r>
          </a:p>
          <a:p>
            <a:pPr lvl="2">
              <a:lnSpc>
                <a:spcPct val="90000"/>
              </a:lnSpc>
            </a:pPr>
            <a:endParaRPr altLang="en-US" lang="en-GB"/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12</a:t>
            </a:fld>
            <a:endParaRPr sz="1400"/>
          </a:p>
        </p:txBody>
      </p:sp>
      <p:sp>
        <p:nvSpPr>
          <p:cNvPr id="1048668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/>
              <a:t>Cluster: N cells, which collectively use the complete set of available frequencies</a:t>
            </a:r>
          </a:p>
          <a:p>
            <a:pPr lvl="0"/>
            <a:r>
              <a:rPr altLang="en-US" lang="en-US"/>
              <a:t>If a cluster is replicated M times in the system, the number of duplex channels C as a measure of capacity is</a:t>
            </a:r>
          </a:p>
          <a:p>
            <a:pPr lvl="0">
              <a:buNone/>
            </a:pPr>
            <a:r>
              <a:rPr altLang="en-US" lang="en-US"/>
              <a:t>			C = </a:t>
            </a:r>
            <a:r>
              <a:rPr altLang="en-US" lang="en-US"/>
              <a:t>MkN</a:t>
            </a:r>
            <a:r>
              <a:rPr altLang="en-US" lang="en-US"/>
              <a:t> = MS</a:t>
            </a:r>
          </a:p>
          <a:p>
            <a:pPr lvl="0"/>
            <a:r>
              <a:rPr altLang="en-US" lang="en-US"/>
              <a:t>So capacity is directly proportional to the replication factor in a fixed area.</a:t>
            </a:r>
          </a:p>
          <a:p>
            <a:pPr lvl="0"/>
            <a:r>
              <a:rPr altLang="en-US" lang="en-US"/>
              <a:t>Factor N is called cluster size and is typically  equal to 4, 7, 12. </a:t>
            </a: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3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13</a:t>
            </a:fld>
            <a:endParaRPr sz="1400"/>
          </a:p>
        </p:txBody>
      </p:sp>
      <p:sp>
        <p:nvSpPr>
          <p:cNvPr id="1048671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/>
              <a:t>If cluster size N is reduced while cell size is kept constant</a:t>
            </a:r>
          </a:p>
          <a:p>
            <a:pPr lvl="1"/>
            <a:r>
              <a:rPr altLang="en-US" lang="en-US"/>
              <a:t>more clusters are required </a:t>
            </a:r>
          </a:p>
          <a:p>
            <a:pPr lvl="1"/>
            <a:r>
              <a:rPr altLang="en-US" lang="en-US"/>
              <a:t>More capacity is achieved</a:t>
            </a:r>
          </a:p>
          <a:p>
            <a:pPr lvl="0"/>
            <a:r>
              <a:rPr altLang="en-US" lang="en-GB"/>
              <a:t>Large cluster size indicates that co-channel cells are far from each other</a:t>
            </a:r>
          </a:p>
          <a:p>
            <a:pPr lvl="0"/>
            <a:r>
              <a:rPr altLang="en-US" lang="en-GB"/>
              <a:t>Conversely, small cluster size means co-channel cells are located much closer together</a:t>
            </a:r>
          </a:p>
          <a:p>
            <a:pPr lvl="0"/>
            <a:r>
              <a:rPr altLang="en-US" lang="en-GB"/>
              <a:t>The value of N is a function of how much interference a mobile or BS can tolerate</a:t>
            </a: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7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14</a:t>
            </a:fld>
            <a:endParaRPr sz="1400"/>
          </a:p>
        </p:txBody>
      </p:sp>
      <p:sp>
        <p:nvSpPr>
          <p:cNvPr id="1048674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endParaRPr altLang="en-US" lang="en-US"/>
          </a:p>
        </p:txBody>
      </p:sp>
      <p:sp>
        <p:nvSpPr>
          <p:cNvPr id="1048675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/>
              <a:t>Clusters are inversely proportion to N</a:t>
            </a:r>
          </a:p>
          <a:p>
            <a:pPr lvl="1"/>
            <a:r>
              <a:rPr altLang="en-US" lang="en-US"/>
              <a:t>Capacity is directly proportional to Clusters</a:t>
            </a:r>
          </a:p>
          <a:p>
            <a:pPr lvl="1"/>
            <a:r>
              <a:rPr altLang="en-US" lang="en-US"/>
              <a:t>Thus frequency reuse factor is given by 1/N.</a:t>
            </a:r>
          </a:p>
          <a:p>
            <a:pPr lvl="0"/>
            <a:r>
              <a:rPr altLang="en-US" lang="en-US"/>
              <a:t>In last fig, each hexagon has exactly six equidistant neighbors and that the lines joining the centers of any cell and its neighbors are separated by multiple of 60 degrees.</a:t>
            </a:r>
          </a:p>
          <a:p>
            <a:pPr lvl="1"/>
            <a:r>
              <a:rPr altLang="en-US" lang="en-GB"/>
              <a:t>There are only certain cluster sizes and layouts possible</a:t>
            </a:r>
          </a:p>
          <a:p>
            <a:pPr lvl="1"/>
            <a:endParaRPr altLang="en-US" lang="en-GB"/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1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15</a:t>
            </a:fld>
            <a:endParaRPr sz="1400"/>
          </a:p>
        </p:txBody>
      </p:sp>
      <p:sp>
        <p:nvSpPr>
          <p:cNvPr id="1048678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Locating co-channel neighbors</a:t>
            </a:r>
          </a:p>
        </p:txBody>
      </p:sp>
      <p:sp>
        <p:nvSpPr>
          <p:cNvPr id="1048679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/>
              <a:t>To connect hexagons without gaps,</a:t>
            </a:r>
          </a:p>
          <a:p>
            <a:pPr lvl="1"/>
            <a:r>
              <a:rPr altLang="en-US" lang="en-US"/>
              <a:t>The geometry of hexagon is such that the number of cells per cluster N can only have values</a:t>
            </a:r>
          </a:p>
          <a:p>
            <a:pPr lvl="1">
              <a:buNone/>
            </a:pPr>
            <a:r>
              <a:rPr altLang="en-US" lang="en-US"/>
              <a:t>		N = i</a:t>
            </a:r>
            <a:r>
              <a:rPr altLang="en-US" baseline="30000" lang="en-US"/>
              <a:t>2</a:t>
            </a:r>
            <a:r>
              <a:rPr altLang="en-US" lang="en-US"/>
              <a:t> + ij</a:t>
            </a:r>
            <a:r>
              <a:rPr altLang="en-US" lang="en-US"/>
              <a:t> + j</a:t>
            </a:r>
            <a:r>
              <a:rPr altLang="en-US" baseline="30000" lang="en-US"/>
              <a:t>2</a:t>
            </a:r>
            <a:r>
              <a:rPr altLang="en-US" lang="en-US"/>
              <a:t> </a:t>
            </a:r>
          </a:p>
          <a:p>
            <a:pPr lvl="1">
              <a:buNone/>
            </a:pPr>
            <a:r>
              <a:rPr altLang="en-US" lang="en-US"/>
              <a:t>	where i and j are non-negative integers.</a:t>
            </a:r>
          </a:p>
          <a:p>
            <a:pPr lvl="0"/>
            <a:r>
              <a:rPr altLang="en-US" lang="en-US"/>
              <a:t>To find out the nearest co-channel neighbors of a particular cell, do the following</a:t>
            </a:r>
          </a:p>
          <a:p>
            <a:pPr lvl="1"/>
            <a:r>
              <a:rPr altLang="en-US" lang="en-GB"/>
              <a:t>Move I cells along any chain of hexagon</a:t>
            </a:r>
          </a:p>
          <a:p>
            <a:pPr lvl="1"/>
            <a:r>
              <a:rPr altLang="en-US" lang="en-GB"/>
              <a:t>Then turn 60 degree counter clockwise and move j cells</a:t>
            </a:r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5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16</a:t>
            </a:fld>
            <a:endParaRPr sz="1400"/>
          </a:p>
        </p:txBody>
      </p:sp>
      <p:sp>
        <p:nvSpPr>
          <p:cNvPr id="1048682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Example: Locating co-channel cells</a:t>
            </a: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>
            <a:lum bright="-20000" contrast="40000"/>
          </a:blip>
          <a:srcRect l="0" t="0" r="0" b="0"/>
          <a:stretch>
            <a:fillRect/>
          </a:stretch>
        </p:blipFill>
        <p:spPr>
          <a:xfrm rot="0">
            <a:off x="2159000" y="1341437"/>
            <a:ext cx="4716462" cy="4541837"/>
          </a:xfrm>
          <a:prstGeom prst="rect"/>
          <a:noFill/>
          <a:ln>
            <a:noFill/>
          </a:ln>
        </p:spPr>
      </p:pic>
      <p:sp>
        <p:nvSpPr>
          <p:cNvPr id="1048683" name=""/>
          <p:cNvSpPr txBox="1"/>
          <p:nvPr/>
        </p:nvSpPr>
        <p:spPr>
          <a:xfrm rot="0">
            <a:off x="3095625" y="5949950"/>
            <a:ext cx="3129280" cy="358140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>
                <a:latin typeface="Futura Hv" pitchFamily="34" charset="0"/>
              </a:rPr>
              <a:t>In this example N=19, i=3, j=2</a:t>
            </a: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9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17</a:t>
            </a:fld>
            <a:endParaRPr sz="1400"/>
          </a:p>
        </p:txBody>
      </p:sp>
      <p:sp>
        <p:nvSpPr>
          <p:cNvPr id="1048686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Example</a:t>
            </a:r>
          </a:p>
        </p:txBody>
      </p:sp>
      <p:sp>
        <p:nvSpPr>
          <p:cNvPr id="1048687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en-US" u="sng">
                <a:solidFill>
                  <a:srgbClr val="FF6600"/>
                </a:solidFill>
              </a:rPr>
              <a:t>BW = 33</a:t>
            </a:r>
            <a:r>
              <a:rPr altLang="en-US" lang="en-US"/>
              <a:t> MHz allocated to particular FDD cellular system, where </a:t>
            </a:r>
            <a:r>
              <a:rPr altLang="en-US" lang="en-US" u="sng">
                <a:solidFill>
                  <a:srgbClr val="FF6600"/>
                </a:solidFill>
              </a:rPr>
              <a:t>two 25 KHz simplex channel to provide full-duplex</a:t>
            </a:r>
            <a:r>
              <a:rPr altLang="en-US" lang="en-US"/>
              <a:t> for voice/data.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Compute </a:t>
            </a:r>
            <a:r>
              <a:rPr altLang="en-US" lang="en-US" u="sng">
                <a:solidFill>
                  <a:srgbClr val="FF6600"/>
                </a:solidFill>
              </a:rPr>
              <a:t>the number of channels per cell</a:t>
            </a:r>
            <a:r>
              <a:rPr altLang="en-US" lang="en-US"/>
              <a:t> if a system uses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Four-cell reuse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Seven-cell reuse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Twelve-cell reuse.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If 1 MHz is dedicated to control channels, determine equitable distribution of control and voice channels per cell for above three systems?</a:t>
            </a:r>
          </a:p>
          <a:p>
            <a:pPr lvl="1">
              <a:lnSpc>
                <a:spcPct val="90000"/>
              </a:lnSpc>
            </a:pPr>
            <a:endParaRPr altLang="en-US" lang="en-GB"/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3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18</a:t>
            </a:fld>
            <a:endParaRPr sz="1400"/>
          </a:p>
        </p:txBody>
      </p:sp>
      <p:sp>
        <p:nvSpPr>
          <p:cNvPr id="1048690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Solution: Part I</a:t>
            </a:r>
          </a:p>
        </p:txBody>
      </p:sp>
      <p:sp>
        <p:nvSpPr>
          <p:cNvPr id="1048691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1">
              <a:buNone/>
            </a:pPr>
            <a:r>
              <a:rPr altLang="en-US" lang="en-US"/>
              <a:t>TotalBW</a:t>
            </a:r>
            <a:r>
              <a:rPr altLang="en-US" lang="en-US"/>
              <a:t> = 33 MHz, </a:t>
            </a:r>
          </a:p>
          <a:p>
            <a:pPr lvl="1">
              <a:buNone/>
            </a:pPr>
            <a:r>
              <a:rPr altLang="en-US" lang="en-US"/>
              <a:t>ChannelBW</a:t>
            </a:r>
            <a:r>
              <a:rPr altLang="en-US" lang="en-US"/>
              <a:t> = 25 KHz x 2 = 50 KHz/duplex channel</a:t>
            </a:r>
          </a:p>
          <a:p>
            <a:pPr lvl="1">
              <a:buNone/>
            </a:pPr>
            <a:r>
              <a:rPr altLang="en-US" lang="en-US"/>
              <a:t>S = 33,000 / 50 = 660 channels</a:t>
            </a:r>
          </a:p>
          <a:p>
            <a:pPr lvl="1">
              <a:buNone/>
            </a:pPr>
            <a:r>
              <a:rPr altLang="en-US" lang="en-US"/>
              <a:t>For N = 4</a:t>
            </a:r>
          </a:p>
          <a:p>
            <a:pPr lvl="2">
              <a:buFontTx/>
              <a:buNone/>
            </a:pPr>
            <a:r>
              <a:rPr altLang="en-US" lang="en-US"/>
              <a:t>k = 660 / 4 </a:t>
            </a:r>
            <a:r>
              <a:rPr altLang="en-US" lang="en-US"/>
              <a:t>≈</a:t>
            </a:r>
            <a:r>
              <a:rPr altLang="en-US" lang="en-US"/>
              <a:t> 165 channels</a:t>
            </a:r>
          </a:p>
          <a:p>
            <a:pPr lvl="1">
              <a:buNone/>
            </a:pPr>
            <a:r>
              <a:rPr altLang="en-US" lang="en-US"/>
              <a:t>For N = 7</a:t>
            </a:r>
          </a:p>
          <a:p>
            <a:pPr lvl="2">
              <a:buFontTx/>
              <a:buNone/>
            </a:pPr>
            <a:r>
              <a:rPr altLang="en-US" lang="en-US"/>
              <a:t>k = 660 / 7 </a:t>
            </a:r>
            <a:r>
              <a:rPr altLang="en-US" lang="en-US"/>
              <a:t>≈</a:t>
            </a:r>
            <a:r>
              <a:rPr altLang="en-US" lang="en-US"/>
              <a:t> 95 channels</a:t>
            </a:r>
          </a:p>
          <a:p>
            <a:pPr lvl="1">
              <a:buNone/>
            </a:pPr>
            <a:r>
              <a:rPr altLang="en-US" lang="en-US"/>
              <a:t>For N = 12</a:t>
            </a:r>
          </a:p>
          <a:p>
            <a:pPr lvl="2">
              <a:buFontTx/>
              <a:buNone/>
            </a:pPr>
            <a:r>
              <a:rPr altLang="en-US" lang="en-US"/>
              <a:t>k = 660 / 12 </a:t>
            </a:r>
            <a:r>
              <a:rPr altLang="en-US" lang="en-US"/>
              <a:t>≈</a:t>
            </a:r>
            <a:r>
              <a:rPr altLang="en-US" lang="en-GB"/>
              <a:t> 55 channels</a:t>
            </a:r>
          </a:p>
          <a:p>
            <a:pPr lvl="2"/>
            <a:endParaRPr altLang="en-US" lang="en-GB"/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7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19</a:t>
            </a:fld>
            <a:endParaRPr sz="1400"/>
          </a:p>
        </p:txBody>
      </p:sp>
      <p:sp>
        <p:nvSpPr>
          <p:cNvPr id="1048694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Solution: Part II</a:t>
            </a:r>
          </a:p>
        </p:txBody>
      </p:sp>
      <p:sp>
        <p:nvSpPr>
          <p:cNvPr id="1048695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1">
              <a:lnSpc>
                <a:spcPct val="90000"/>
              </a:lnSpc>
              <a:buNone/>
            </a:pPr>
            <a:r>
              <a:rPr altLang="en-US" sz="2000" lang="en-US"/>
              <a:t>Sc = 1000 / 50 = 20 channels</a:t>
            </a:r>
          </a:p>
          <a:p>
            <a:pPr lvl="1">
              <a:lnSpc>
                <a:spcPct val="90000"/>
              </a:lnSpc>
              <a:buNone/>
            </a:pPr>
            <a:r>
              <a:rPr altLang="en-US" sz="2000" lang="en-US"/>
              <a:t>Sv</a:t>
            </a:r>
            <a:r>
              <a:rPr altLang="en-US" sz="2000" lang="en-US"/>
              <a:t> = S – Sc = 660 – 20 = 640 channels</a:t>
            </a:r>
          </a:p>
          <a:p>
            <a:pPr lvl="1">
              <a:lnSpc>
                <a:spcPct val="90000"/>
              </a:lnSpc>
              <a:buNone/>
            </a:pPr>
            <a:r>
              <a:rPr altLang="en-US" sz="2000" lang="en-US"/>
              <a:t>For N=4,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altLang="en-US" sz="1800" lang="en-US"/>
              <a:t>5 control channels + 160 voice channel. </a:t>
            </a:r>
          </a:p>
          <a:p>
            <a:pPr lvl="1">
              <a:lnSpc>
                <a:spcPct val="90000"/>
              </a:lnSpc>
              <a:buNone/>
            </a:pPr>
            <a:r>
              <a:rPr altLang="en-US" sz="2000" lang="en-US"/>
              <a:t>For N=7,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altLang="en-US" sz="1800" lang="en-US"/>
              <a:t>4 cells with 3 control + 92 voice channels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altLang="en-US" sz="1800" lang="en-US"/>
              <a:t>2 cells with 3 control + 90 voice channels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altLang="en-US" sz="1800" lang="en-US"/>
              <a:t>1 cell with 2 control + 92 voice channels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altLang="en-US" sz="1800" lang="en-US"/>
              <a:t>In practice</a:t>
            </a:r>
            <a:r>
              <a:rPr altLang="en-US" sz="1800" lang="en-US"/>
              <a:t>, 1 control/cell and 4x91 + 3x92 voice channels</a:t>
            </a:r>
          </a:p>
          <a:p>
            <a:pPr lvl="1">
              <a:lnSpc>
                <a:spcPct val="90000"/>
              </a:lnSpc>
              <a:buNone/>
            </a:pPr>
            <a:r>
              <a:rPr altLang="en-US" sz="2000" lang="en-US"/>
              <a:t>For N = 12,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altLang="en-US" sz="1800" lang="en-US"/>
              <a:t>8 cells with 2 control + 53 voice channels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altLang="en-US" sz="1800" lang="en-US"/>
              <a:t>4 cells with 1 control + 54 voice channels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altLang="en-US" sz="1800" lang="en-US"/>
              <a:t>In practice, 1 control and 8x53 + 4x54 voice channels</a:t>
            </a:r>
          </a:p>
          <a:p>
            <a:pPr lvl="2">
              <a:lnSpc>
                <a:spcPct val="90000"/>
              </a:lnSpc>
              <a:buFontTx/>
              <a:buNone/>
            </a:pPr>
            <a:endParaRPr altLang="en-US" sz="1800" lang="en-US"/>
          </a:p>
          <a:p>
            <a:pPr lvl="1">
              <a:lnSpc>
                <a:spcPct val="90000"/>
              </a:lnSpc>
              <a:buNone/>
            </a:pPr>
            <a:r>
              <a:rPr altLang="en-US" sz="2000" lang="en-US"/>
              <a:t>	</a:t>
            </a:r>
          </a:p>
          <a:p>
            <a:pPr lvl="1">
              <a:lnSpc>
                <a:spcPct val="90000"/>
              </a:lnSpc>
              <a:buNone/>
            </a:pPr>
            <a:endParaRPr altLang="en-US" sz="2000" lang="en-US"/>
          </a:p>
          <a:p>
            <a:pPr lvl="1">
              <a:lnSpc>
                <a:spcPct val="90000"/>
              </a:lnSpc>
              <a:buNone/>
            </a:pPr>
            <a:endParaRPr altLang="en-US" sz="2000" lang="en-US"/>
          </a:p>
          <a:p>
            <a:pPr lvl="1">
              <a:lnSpc>
                <a:spcPct val="90000"/>
              </a:lnSpc>
              <a:buNone/>
            </a:pPr>
            <a:endParaRPr altLang="en-US" sz="2000" lang="en-US"/>
          </a:p>
          <a:p>
            <a:pPr lvl="0">
              <a:lnSpc>
                <a:spcPct val="90000"/>
              </a:lnSpc>
            </a:pPr>
            <a:endParaRPr altLang="en-US" sz="2400" lang="en-GB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2</a:t>
            </a:fld>
            <a:endParaRPr sz="1400"/>
          </a:p>
        </p:txBody>
      </p:sp>
      <p:sp>
        <p:nvSpPr>
          <p:cNvPr id="1048608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Introduction</a:t>
            </a:r>
          </a:p>
        </p:txBody>
      </p:sp>
      <p:sp>
        <p:nvSpPr>
          <p:cNvPr id="1048609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lang="en-US"/>
              <a:t>Early mobile system </a:t>
            </a:r>
            <a:r>
              <a:rPr altLang="en-US" sz="2400" lang="en-US" u="sng">
                <a:solidFill>
                  <a:srgbClr val="FF6600"/>
                </a:solidFill>
              </a:rPr>
              <a:t>objective was to achieve a large coverage</a:t>
            </a:r>
            <a:r>
              <a:rPr altLang="en-US" sz="2400" lang="en-US"/>
              <a:t> using single high power antenna</a:t>
            </a:r>
          </a:p>
          <a:p>
            <a:pPr lvl="0"/>
            <a:r>
              <a:rPr altLang="en-US" sz="2400" lang="en-US" u="sng">
                <a:solidFill>
                  <a:srgbClr val="FF6600"/>
                </a:solidFill>
              </a:rPr>
              <a:t>Impossible to reuse the same frequencies</a:t>
            </a:r>
            <a:r>
              <a:rPr altLang="en-US" sz="2400" lang="en-US"/>
              <a:t> in the same coverage area.</a:t>
            </a:r>
          </a:p>
          <a:p>
            <a:pPr lvl="0"/>
            <a:r>
              <a:rPr altLang="en-US" sz="2400" lang="en-US"/>
              <a:t>For example, Bell mobile system in </a:t>
            </a:r>
            <a:r>
              <a:rPr altLang="en-US" sz="2400" lang="en-US" u="sng">
                <a:solidFill>
                  <a:srgbClr val="FF6600"/>
                </a:solidFill>
              </a:rPr>
              <a:t>1970 could support maximum of 12 simultaneous calls</a:t>
            </a:r>
            <a:r>
              <a:rPr altLang="en-US" sz="2400" lang="en-US"/>
              <a:t> over a thousand square mile.</a:t>
            </a:r>
          </a:p>
          <a:p>
            <a:pPr lvl="0"/>
            <a:r>
              <a:rPr altLang="en-US" sz="2400" lang="en-US"/>
              <a:t>The Govt</a:t>
            </a:r>
            <a:r>
              <a:rPr altLang="en-US" sz="2400" lang="en-US"/>
              <a:t> regulatory </a:t>
            </a:r>
            <a:r>
              <a:rPr altLang="en-US" sz="2400" lang="en-US" u="sng">
                <a:solidFill>
                  <a:srgbClr val="FF6600"/>
                </a:solidFill>
              </a:rPr>
              <a:t>could not make spectrum allocation</a:t>
            </a:r>
            <a:r>
              <a:rPr altLang="en-US" sz="2400" lang="en-US"/>
              <a:t> proportion to the increasing demand</a:t>
            </a:r>
          </a:p>
          <a:p>
            <a:pPr lvl="0"/>
            <a:r>
              <a:rPr altLang="en-US" sz="2400" lang="en-US"/>
              <a:t>Became </a:t>
            </a:r>
            <a:r>
              <a:rPr altLang="en-US" sz="2400" lang="en-US" u="sng">
                <a:solidFill>
                  <a:srgbClr val="FF6600"/>
                </a:solidFill>
              </a:rPr>
              <a:t>imperative to restructure the telephone</a:t>
            </a:r>
            <a:r>
              <a:rPr altLang="en-US" sz="2400" lang="en-GB"/>
              <a:t> system to achieve high capacity with limited radio spectrum.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1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20</a:t>
            </a:fld>
            <a:endParaRPr sz="1400"/>
          </a:p>
        </p:txBody>
      </p:sp>
      <p:sp>
        <p:nvSpPr>
          <p:cNvPr id="1048698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Summary</a:t>
            </a:r>
          </a:p>
        </p:txBody>
      </p:sp>
      <p:sp>
        <p:nvSpPr>
          <p:cNvPr id="1048699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/>
              <a:t>Cellular Concept</a:t>
            </a:r>
          </a:p>
          <a:p>
            <a:pPr lvl="0"/>
            <a:r>
              <a:rPr altLang="en-US" lang="en-US"/>
              <a:t>Frequency Reuse</a:t>
            </a:r>
          </a:p>
          <a:p>
            <a:pPr lvl="0"/>
            <a:r>
              <a:rPr altLang="en-US" lang="en-US"/>
              <a:t>Locating co-channel cells</a:t>
            </a:r>
          </a:p>
          <a:p>
            <a:pPr lvl="0"/>
            <a:r>
              <a:rPr altLang="en-US" lang="en-US"/>
              <a:t>Example</a:t>
            </a:r>
          </a:p>
          <a:p>
            <a:pPr lvl="0"/>
            <a:r>
              <a:rPr altLang="en-US" lang="en-US"/>
              <a:t>Next Lecture</a:t>
            </a:r>
          </a:p>
          <a:p>
            <a:pPr lvl="1"/>
            <a:r>
              <a:rPr altLang="en-US" lang="en-GB"/>
              <a:t>Handoff Strategies</a:t>
            </a:r>
          </a:p>
          <a:p>
            <a:pPr lvl="1"/>
            <a:r>
              <a:rPr altLang="en-US" lang="en-GB"/>
              <a:t>Interference and System Capacity</a:t>
            </a: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3</a:t>
            </a:fld>
            <a:endParaRPr sz="1400"/>
          </a:p>
        </p:txBody>
      </p:sp>
      <p:sp>
        <p:nvSpPr>
          <p:cNvPr id="1048612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Cellular Concept</a:t>
            </a:r>
          </a:p>
        </p:txBody>
      </p:sp>
      <p:sp>
        <p:nvSpPr>
          <p:cNvPr id="1048613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lang="en-US"/>
              <a:t>Cellular concept was a major breakthrough in solving problem of spectrum congestion and user capacity</a:t>
            </a:r>
          </a:p>
          <a:p>
            <a:pPr lvl="0"/>
            <a:r>
              <a:rPr altLang="en-US" sz="2400" lang="en-US"/>
              <a:t>Offers high capacity without any major change in technology</a:t>
            </a:r>
          </a:p>
          <a:p>
            <a:pPr lvl="1"/>
            <a:r>
              <a:rPr altLang="en-US" sz="2000" lang="en-US"/>
              <a:t>Replacing high-power transmitter (large cell) with many low-power transmitter (small cells) each providing service to small</a:t>
            </a:r>
          </a:p>
          <a:p>
            <a:pPr lvl="1"/>
            <a:r>
              <a:rPr altLang="en-US" sz="2000" lang="en-US"/>
              <a:t>Each BS is allocated </a:t>
            </a:r>
            <a:r>
              <a:rPr altLang="en-US" sz="2000" lang="en-US" u="sng">
                <a:solidFill>
                  <a:srgbClr val="FF6600"/>
                </a:solidFill>
              </a:rPr>
              <a:t>a portion of the channels</a:t>
            </a:r>
            <a:r>
              <a:rPr altLang="en-US" sz="2000" lang="en-US"/>
              <a:t>.</a:t>
            </a:r>
          </a:p>
          <a:p>
            <a:pPr lvl="1"/>
            <a:r>
              <a:rPr altLang="en-US" sz="2000" lang="en-US"/>
              <a:t>Nearby BS are </a:t>
            </a:r>
            <a:r>
              <a:rPr altLang="en-US" sz="2000" lang="en-US" u="sng">
                <a:solidFill>
                  <a:srgbClr val="FF6600"/>
                </a:solidFill>
              </a:rPr>
              <a:t>assigned different group</a:t>
            </a:r>
            <a:r>
              <a:rPr altLang="en-US" sz="2000" lang="en-US"/>
              <a:t> of channels</a:t>
            </a:r>
          </a:p>
          <a:p>
            <a:pPr lvl="1"/>
            <a:r>
              <a:rPr altLang="en-US" sz="2000" lang="en-US"/>
              <a:t>So that all the </a:t>
            </a:r>
            <a:r>
              <a:rPr altLang="en-US" sz="2000" lang="en-US" u="sng">
                <a:solidFill>
                  <a:srgbClr val="FF6600"/>
                </a:solidFill>
              </a:rPr>
              <a:t>available channels are distributed</a:t>
            </a:r>
            <a:r>
              <a:rPr altLang="en-US" sz="2000" lang="en-US"/>
              <a:t> among the nearby BS.</a:t>
            </a:r>
          </a:p>
          <a:p>
            <a:pPr lvl="1"/>
            <a:r>
              <a:rPr altLang="en-US" sz="2000" lang="en-US" u="sng">
                <a:solidFill>
                  <a:srgbClr val="FF6600"/>
                </a:solidFill>
              </a:rPr>
              <a:t>May be reused as many times</a:t>
            </a:r>
            <a:r>
              <a:rPr altLang="en-US" sz="2000" lang="en-GB"/>
              <a:t> as necessary as long as the BS using same channels are not in overlapping.</a:t>
            </a:r>
          </a:p>
          <a:p>
            <a:pPr lvl="1"/>
            <a:endParaRPr altLang="en-US" sz="2000" lang="en-GB"/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8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4</a:t>
            </a:fld>
            <a:endParaRPr sz="1400"/>
          </a:p>
        </p:txBody>
      </p:sp>
      <p:sp>
        <p:nvSpPr>
          <p:cNvPr id="1048616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/>
              <a:t>As the demand for service increases, </a:t>
            </a:r>
            <a:r>
              <a:rPr altLang="en-US" lang="en-US" u="sng">
                <a:solidFill>
                  <a:srgbClr val="FF6600"/>
                </a:solidFill>
              </a:rPr>
              <a:t>the number of BS can be increased</a:t>
            </a:r>
            <a:r>
              <a:rPr altLang="en-US" lang="en-US"/>
              <a:t> with reduced transmission power.</a:t>
            </a:r>
          </a:p>
          <a:p>
            <a:pPr lvl="0"/>
            <a:r>
              <a:rPr altLang="en-US" lang="en-US"/>
              <a:t>Thereby providing </a:t>
            </a:r>
            <a:r>
              <a:rPr altLang="en-US" lang="en-US" u="sng">
                <a:solidFill>
                  <a:srgbClr val="FF6600"/>
                </a:solidFill>
              </a:rPr>
              <a:t>additional capacity with no addition to spectrum</a:t>
            </a:r>
            <a:r>
              <a:rPr altLang="en-US" lang="en-GB"/>
              <a:t>.</a:t>
            </a:r>
          </a:p>
          <a:p>
            <a:pPr lvl="0"/>
            <a:r>
              <a:rPr altLang="en-US" lang="en-GB"/>
              <a:t>This is the foundation of  for all modern wireless communication systems.</a:t>
            </a:r>
          </a:p>
          <a:p>
            <a:pPr lvl="0"/>
            <a:endParaRPr altLang="en-US" lang="en-GB"/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5</a:t>
            </a:fld>
            <a:endParaRPr sz="1400"/>
          </a:p>
        </p:txBody>
      </p:sp>
      <p:sp>
        <p:nvSpPr>
          <p:cNvPr id="1048619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AMPS Architecture</a:t>
            </a:r>
          </a:p>
        </p:txBody>
      </p:sp>
      <p:pic>
        <p:nvPicPr>
          <p:cNvPr id="2097152" name="" descr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511300" y="1989137"/>
            <a:ext cx="6227762" cy="31210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5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6</a:t>
            </a:fld>
            <a:endParaRPr sz="1400"/>
          </a:p>
        </p:txBody>
      </p:sp>
      <p:sp>
        <p:nvSpPr>
          <p:cNvPr id="1048622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r>
              <a:rPr altLang="en-US" lang="en-US"/>
              <a:t>Frequency Reuse</a:t>
            </a:r>
          </a:p>
        </p:txBody>
      </p:sp>
      <p:sp>
        <p:nvSpPr>
          <p:cNvPr id="1048623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/>
              <a:t>Relies on intelligent allocation and reuse of channels.</a:t>
            </a:r>
          </a:p>
          <a:p>
            <a:pPr lvl="0"/>
            <a:r>
              <a:rPr altLang="en-US" lang="en-US"/>
              <a:t>A </a:t>
            </a:r>
            <a:r>
              <a:rPr altLang="en-US" lang="en-US" u="sng">
                <a:solidFill>
                  <a:srgbClr val="FF6600"/>
                </a:solidFill>
              </a:rPr>
              <a:t>small geographical area</a:t>
            </a:r>
            <a:r>
              <a:rPr altLang="en-US" lang="en-US"/>
              <a:t> with allocation of a group of channels is called cell.</a:t>
            </a:r>
          </a:p>
          <a:p>
            <a:pPr lvl="0"/>
            <a:r>
              <a:rPr altLang="en-US" lang="en-US"/>
              <a:t>BS </a:t>
            </a:r>
            <a:r>
              <a:rPr altLang="en-US" lang="en-US" u="sng">
                <a:solidFill>
                  <a:srgbClr val="FF6600"/>
                </a:solidFill>
              </a:rPr>
              <a:t>antennas are designed to achieve the desired coverage within a cell</a:t>
            </a:r>
            <a:r>
              <a:rPr altLang="en-US" lang="en-US"/>
              <a:t> avoiding co-channel interference.</a:t>
            </a:r>
          </a:p>
          <a:p>
            <a:pPr lvl="0"/>
            <a:r>
              <a:rPr altLang="en-US" lang="en-US"/>
              <a:t>The design </a:t>
            </a:r>
            <a:r>
              <a:rPr altLang="en-US" lang="en-US" u="sng">
                <a:solidFill>
                  <a:srgbClr val="FF6600"/>
                </a:solidFill>
              </a:rPr>
              <a:t>process of selecting and allocating channel groups</a:t>
            </a:r>
            <a:r>
              <a:rPr altLang="en-US" lang="en-GB"/>
              <a:t> for all the cellular BS is called frequency reuse or frequency planning.</a:t>
            </a:r>
          </a:p>
          <a:p>
            <a:pPr lvl="0"/>
            <a:endParaRPr altLang="en-US" lang="en-GB"/>
          </a:p>
          <a:p>
            <a:pPr lvl="0"/>
            <a:endParaRPr altLang="en-US" lang="en-GB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9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7</a:t>
            </a:fld>
            <a:endParaRPr sz="1400"/>
          </a:p>
        </p:txBody>
      </p:sp>
      <p:sp>
        <p:nvSpPr>
          <p:cNvPr id="1048626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endParaRPr altLang="en-US" lang="en-US"/>
          </a:p>
        </p:txBody>
      </p:sp>
      <p:sp>
        <p:nvSpPr>
          <p:cNvPr id="1048627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endParaRPr altLang="en-US" lang="en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>
            <a:lum bright="-20000" contrast="40000"/>
          </a:blip>
          <a:srcRect l="0" t="0" r="0" b="0"/>
          <a:stretch>
            <a:fillRect/>
          </a:stretch>
        </p:blipFill>
        <p:spPr>
          <a:xfrm rot="0">
            <a:off x="900112" y="1268412"/>
            <a:ext cx="7391400" cy="53213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3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8</a:t>
            </a:fld>
            <a:endParaRPr sz="1400"/>
          </a:p>
        </p:txBody>
      </p:sp>
      <p:sp>
        <p:nvSpPr>
          <p:cNvPr id="1048630" name=""/>
          <p:cNvSpPr/>
          <p:nvPr>
            <p:ph type="title" sz="full" idx="0"/>
          </p:nvPr>
        </p:nvSpPr>
        <p:spPr>
          <a:xfrm rot="0">
            <a:off x="457200" y="274637"/>
            <a:ext cx="8229600" cy="88582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3200" i="0" u="none">
                <a:solidFill>
                  <a:schemeClr val="lt2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</a:lstStyle>
          <a:p>
            <a:endParaRPr altLang="en-US" lang="en-US"/>
          </a:p>
        </p:txBody>
      </p:sp>
      <p:sp>
        <p:nvSpPr>
          <p:cNvPr id="1048631" name=""/>
          <p:cNvSpPr/>
          <p:nvPr>
            <p:ph type="body" sz="full" idx="1"/>
          </p:nvPr>
        </p:nvSpPr>
        <p:spPr>
          <a:xfrm rot="0">
            <a:off x="457200" y="1412875"/>
            <a:ext cx="8229600" cy="47879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-533400" latinLnBrk="0" marL="533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Ü"/>
              <a:defRPr baseline="0" b="0" sz="2800" i="0" u="none">
                <a:solidFill>
                  <a:srgbClr val="0033CC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-45720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 typeface="Arial" pitchFamily="34" charset="0"/>
              <a:buChar char="►"/>
              <a:defRPr baseline="0" b="0" sz="24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-381000" latinLnBrk="0" marL="1295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0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-342900" latinLnBrk="0" marL="17145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-342900" latinLnBrk="0" marL="21717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1800" i="0" u="none">
                <a:solidFill>
                  <a:schemeClr val="dk1"/>
                </a:solidFill>
                <a:latin typeface="Futura Hv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lang="en-US"/>
              <a:t>The </a:t>
            </a:r>
            <a:r>
              <a:rPr altLang="en-US" lang="en-US" u="sng">
                <a:solidFill>
                  <a:srgbClr val="FF6600"/>
                </a:solidFill>
              </a:rPr>
              <a:t>hexagonal shape representing a cell is conceptual</a:t>
            </a:r>
            <a:r>
              <a:rPr altLang="en-US" lang="en-US"/>
              <a:t> and simplistic model of coverage.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The </a:t>
            </a:r>
            <a:r>
              <a:rPr altLang="en-US" lang="en-US" u="sng">
                <a:solidFill>
                  <a:srgbClr val="FF6600"/>
                </a:solidFill>
              </a:rPr>
              <a:t>actual radio coverage is known as the footprint</a:t>
            </a:r>
            <a:r>
              <a:rPr altLang="en-US" lang="en-US"/>
              <a:t> and is determined from field measurement, propagation prediction models</a:t>
            </a:r>
          </a:p>
          <a:p>
            <a:pPr lvl="1">
              <a:lnSpc>
                <a:spcPct val="90000"/>
              </a:lnSpc>
            </a:pPr>
            <a:r>
              <a:rPr altLang="en-US" lang="en-US"/>
              <a:t>However a regular shape is needed for systematic system design and adaptation to future growth.</a:t>
            </a:r>
          </a:p>
          <a:p>
            <a:pPr lvl="0">
              <a:lnSpc>
                <a:spcPct val="90000"/>
              </a:lnSpc>
            </a:pPr>
            <a:r>
              <a:rPr altLang="en-US" lang="en-US"/>
              <a:t>It might be </a:t>
            </a:r>
            <a:r>
              <a:rPr altLang="en-US" lang="en-US" u="sng">
                <a:solidFill>
                  <a:srgbClr val="FF6600"/>
                </a:solidFill>
              </a:rPr>
              <a:t>natural to choose a circle</a:t>
            </a:r>
            <a:r>
              <a:rPr altLang="en-US" lang="en-GB"/>
              <a:t> to represent coverage but adjacent circles cannot be overlaid upon a map without leaving gaps or creating overlapping.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4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algn="r" lvl="0"/>
            <a:fld id="{566ABCEB-ACFC-4714-9973-3DA970169C29}" type="slidenum">
              <a:rPr sz="1400"/>
              <a:pPr algn="r" lvl="0"/>
              <a:t>9</a:t>
            </a:fld>
            <a:endParaRPr sz="1400"/>
          </a:p>
        </p:txBody>
      </p:sp>
      <p:grpSp>
        <p:nvGrpSpPr>
          <p:cNvPr id="44" name=""/>
          <p:cNvGrpSpPr/>
          <p:nvPr/>
        </p:nvGrpSpPr>
        <p:grpSpPr>
          <a:xfrm rot="0">
            <a:off x="287337" y="2133600"/>
            <a:ext cx="4051300" cy="3708400"/>
            <a:chOff x="305" y="1502"/>
            <a:chExt cx="2552" cy="2336"/>
          </a:xfrm>
        </p:grpSpPr>
        <p:sp>
          <p:nvSpPr>
            <p:cNvPr id="1048634" name=""/>
            <p:cNvSpPr/>
            <p:nvPr/>
          </p:nvSpPr>
          <p:spPr>
            <a:xfrm rot="0">
              <a:off x="1179" y="2319"/>
              <a:ext cx="839" cy="816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35" name=""/>
            <p:cNvSpPr/>
            <p:nvPr/>
          </p:nvSpPr>
          <p:spPr>
            <a:xfrm rot="0">
              <a:off x="2018" y="2319"/>
              <a:ext cx="839" cy="816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36" name=""/>
            <p:cNvSpPr/>
            <p:nvPr/>
          </p:nvSpPr>
          <p:spPr>
            <a:xfrm rot="0">
              <a:off x="1610" y="3022"/>
              <a:ext cx="839" cy="816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37" name=""/>
            <p:cNvSpPr/>
            <p:nvPr/>
          </p:nvSpPr>
          <p:spPr>
            <a:xfrm rot="0">
              <a:off x="1995" y="1502"/>
              <a:ext cx="839" cy="816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38" name=""/>
            <p:cNvSpPr/>
            <p:nvPr/>
          </p:nvSpPr>
          <p:spPr>
            <a:xfrm rot="0">
              <a:off x="1156" y="1502"/>
              <a:ext cx="839" cy="816"/>
            </a:xfrm>
            <a:prstGeom prst="ellipse"/>
            <a:solidFill>
              <a:schemeClr val="accent1"/>
            </a:solidFill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39" name=""/>
            <p:cNvSpPr/>
            <p:nvPr/>
          </p:nvSpPr>
          <p:spPr>
            <a:xfrm rot="0" flipV="1">
              <a:off x="725" y="2296"/>
              <a:ext cx="1248" cy="227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40" name=""/>
            <p:cNvSpPr/>
            <p:nvPr/>
          </p:nvSpPr>
          <p:spPr>
            <a:xfrm rot="0">
              <a:off x="748" y="2682"/>
              <a:ext cx="1270" cy="27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41" name=""/>
            <p:cNvSpPr txBox="1"/>
            <p:nvPr/>
          </p:nvSpPr>
          <p:spPr>
            <a:xfrm rot="0">
              <a:off x="305" y="2493"/>
              <a:ext cx="443" cy="231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/>
              <a:r>
                <a:rPr altLang="en-US" lang="en-US">
                  <a:latin typeface="Futura Hv" pitchFamily="34" charset="0"/>
                </a:rPr>
                <a:t>Gaps</a:t>
              </a:r>
            </a:p>
          </p:txBody>
        </p:sp>
      </p:grpSp>
      <p:grpSp>
        <p:nvGrpSpPr>
          <p:cNvPr id="45" name=""/>
          <p:cNvGrpSpPr/>
          <p:nvPr/>
        </p:nvGrpSpPr>
        <p:grpSpPr>
          <a:xfrm rot="0">
            <a:off x="5256212" y="2312987"/>
            <a:ext cx="3513137" cy="3311525"/>
            <a:chOff x="3071" y="1502"/>
            <a:chExt cx="2213" cy="2086"/>
          </a:xfrm>
        </p:grpSpPr>
        <p:sp>
          <p:nvSpPr>
            <p:cNvPr id="1048642" name=""/>
            <p:cNvSpPr/>
            <p:nvPr/>
          </p:nvSpPr>
          <p:spPr>
            <a:xfrm rot="0">
              <a:off x="3787" y="2115"/>
              <a:ext cx="839" cy="816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43" name=""/>
            <p:cNvSpPr/>
            <p:nvPr/>
          </p:nvSpPr>
          <p:spPr>
            <a:xfrm rot="0">
              <a:off x="4445" y="2145"/>
              <a:ext cx="839" cy="816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44" name=""/>
            <p:cNvSpPr/>
            <p:nvPr/>
          </p:nvSpPr>
          <p:spPr>
            <a:xfrm rot="0">
              <a:off x="4392" y="1546"/>
              <a:ext cx="839" cy="816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45" name=""/>
            <p:cNvSpPr/>
            <p:nvPr/>
          </p:nvSpPr>
          <p:spPr>
            <a:xfrm rot="0">
              <a:off x="4105" y="2772"/>
              <a:ext cx="839" cy="816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46" name=""/>
            <p:cNvSpPr/>
            <p:nvPr/>
          </p:nvSpPr>
          <p:spPr>
            <a:xfrm rot="0">
              <a:off x="3742" y="1502"/>
              <a:ext cx="839" cy="816"/>
            </a:xfrm>
            <a:prstGeom prst="ellips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</p:sp>
        <p:sp>
          <p:nvSpPr>
            <p:cNvPr id="1048647" name=""/>
            <p:cNvSpPr/>
            <p:nvPr/>
          </p:nvSpPr>
          <p:spPr>
            <a:xfrm rot="0" flipV="1">
              <a:off x="3538" y="2205"/>
              <a:ext cx="635" cy="77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48" name=""/>
            <p:cNvSpPr/>
            <p:nvPr/>
          </p:nvSpPr>
          <p:spPr>
            <a:xfrm rot="0" flipV="1">
              <a:off x="3833" y="2840"/>
              <a:ext cx="521" cy="34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49" name=""/>
            <p:cNvSpPr/>
            <p:nvPr/>
          </p:nvSpPr>
          <p:spPr>
            <a:xfrm rot="0" flipV="1">
              <a:off x="3696" y="2455"/>
              <a:ext cx="817" cy="61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50" name=""/>
            <p:cNvSpPr txBox="1"/>
            <p:nvPr/>
          </p:nvSpPr>
          <p:spPr>
            <a:xfrm rot="0">
              <a:off x="3071" y="3128"/>
              <a:ext cx="875" cy="226"/>
            </a:xfrm>
            <a:prstGeom prst="rect"/>
            <a:noFill/>
            <a:ln>
              <a:noFill/>
            </a:ln>
          </p:spPr>
          <p:txBody>
            <a:bodyPr bIns="45720" lIns="91440" rIns="91440" tIns="45720" vert="horz" wrap="none">
              <a:spAutoFit/>
            </a:bodyPr>
            <a:lstStyle>
              <a:lvl1pPr algn="l" eaLnBrk="1" fontAlgn="base" hangingPunct="1" indent="0" latinLnBrk="0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1pPr>
              <a:lvl2pPr algn="l" eaLnBrk="1" fontAlgn="base" hangingPunct="1" indent="0" latinLnBrk="0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2pPr>
              <a:lvl3pPr algn="l" eaLnBrk="1" fontAlgn="base" hangingPunct="1" indent="0" latinLnBrk="0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3pPr>
              <a:lvl4pPr algn="l" eaLnBrk="1" fontAlgn="base" hangingPunct="1" indent="0" latinLnBrk="0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4pPr>
              <a:lvl5pPr algn="l" eaLnBrk="1" fontAlgn="base" hangingPunct="1" indent="0" latinLnBrk="0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Arial" pitchFamily="34" charset="0"/>
                  <a:ea typeface="Arial" pitchFamily="34" charset="0"/>
                  <a:sym typeface="Arial" pitchFamily="34" charset="0"/>
                </a:defRPr>
              </a:lvl5pPr>
            </a:lstStyle>
            <a:p>
              <a:pPr lvl="0"/>
              <a:r>
                <a:rPr altLang="en-US" lang="en-US">
                  <a:latin typeface="Futura Hv" pitchFamily="34" charset="0"/>
                </a:rPr>
                <a:t>Overlapping</a:t>
              </a:r>
            </a:p>
          </p:txBody>
        </p:sp>
      </p:grpSp>
      <p:sp>
        <p:nvSpPr>
          <p:cNvPr id="1048651" name=""/>
          <p:cNvSpPr txBox="1"/>
          <p:nvPr/>
        </p:nvSpPr>
        <p:spPr>
          <a:xfrm rot="0">
            <a:off x="1311275" y="5757862"/>
            <a:ext cx="906780" cy="358141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>
                <a:latin typeface="Futura Hv" pitchFamily="34" charset="0"/>
              </a:rPr>
              <a:t>Case A</a:t>
            </a:r>
          </a:p>
        </p:txBody>
      </p:sp>
      <p:sp>
        <p:nvSpPr>
          <p:cNvPr id="1048652" name=""/>
          <p:cNvSpPr txBox="1"/>
          <p:nvPr/>
        </p:nvSpPr>
        <p:spPr>
          <a:xfrm rot="0">
            <a:off x="5992812" y="5649912"/>
            <a:ext cx="894079" cy="358141"/>
          </a:xfrm>
          <a:prstGeom prst="rect"/>
          <a:noFill/>
          <a:ln>
            <a:noFill/>
          </a:ln>
        </p:spPr>
        <p:txBody>
          <a:bodyPr bIns="45720" lIns="91440" rIns="91440" tIns="45720" vert="horz" wrap="none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>
                <a:latin typeface="Futura Hv" pitchFamily="34" charset="0"/>
              </a:rPr>
              <a:t>Case B</a:t>
            </a: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</a:extraClrScheme>
    <a:extraClrScheme>
      <a:clrScheme name="Default Color Scheme 4">
        <a:dk1>
          <a:srgbClr val="000000"/>
        </a:dk1>
        <a:lt1>
          <a:srgbClr val="DEF6F1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</a:extraClrScheme>
    <a:extraClrScheme>
      <a:clrScheme name="Default Color Scheme 5">
        <a:dk1>
          <a:srgbClr val="000000"/>
        </a:dk1>
        <a:lt1>
          <a:srgbClr val="FFFFD9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</a:extraClrScheme>
    <a:extraClrScheme>
      <a:clrScheme name="Default Color Scheme 6">
        <a:dk1>
          <a:srgbClr val="FFFFFF"/>
        </a:dk1>
        <a:lt1>
          <a:srgbClr val="008080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</a:extraClrScheme>
    <a:extraClrScheme>
      <a:clrScheme name="Default Color Scheme 7">
        <a:dk1>
          <a:srgbClr val="FFFFFF"/>
        </a:dk1>
        <a:lt1>
          <a:srgbClr val="800000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</a:extraClrScheme>
    <a:extraClrScheme>
      <a:clrScheme name="Default Color Scheme 8">
        <a:dk1>
          <a:srgbClr val="FFFFFF"/>
        </a:dk1>
        <a:lt1>
          <a:srgbClr val="000099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</a:extraClrScheme>
    <a:extraClrScheme>
      <a:clrScheme name="Default Color Scheme 9">
        <a:dk1>
          <a:srgbClr val="FFFFFF"/>
        </a:dk1>
        <a:lt1>
          <a:srgbClr val="000000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</a:extraClrScheme>
    <a:extraClrScheme>
      <a:clrScheme name="Default Color Scheme 10">
        <a:dk1>
          <a:srgbClr val="FFFFFF"/>
        </a:dk1>
        <a:lt1>
          <a:srgbClr val="686B5D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</a:extraClrScheme>
    <a:extraClrScheme>
      <a:clrScheme name="Default Color Scheme 11">
        <a:dk1>
          <a:srgbClr val="FFFFFF"/>
        </a:dk1>
        <a:lt1>
          <a:srgbClr val="666699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</a:extraClrScheme>
    <a:extraClrScheme>
      <a:clrScheme name="Default Color Scheme 12">
        <a:dk1>
          <a:srgbClr val="FFFFFF"/>
        </a:dk1>
        <a:lt1>
          <a:srgbClr val="523E26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808080"/>
    </a:dk2>
    <a:lt2>
      <a:srgbClr val="00000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9EDEE"/>
    </a:accent5>
    <a:accent6>
      <a:srgbClr val="2D2D89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Wireless Networks</dc:title>
  <dc:creator> Ghalib</dc:creator>
  <cp:lastModifiedBy>Adnan Ch</cp:lastModifiedBy>
  <dcterms:created xsi:type="dcterms:W3CDTF">2007-09-10T09:47:02Z</dcterms:created>
  <dcterms:modified xsi:type="dcterms:W3CDTF">2023-03-23T19:09:29Z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561eca12a0b9419b8d0c7598426fff04</vt:lpwstr>
  </property>
</Properties>
</file>