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4.xml" ContentType="application/vnd.openxmlformats-officedocument.theme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firstSlideNum="1" rtl="0" saveSubsetFonts="0" serverZoom="0" showSpecialPlsOnTitleSld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type="screen4x3" cy="6858000" cx="9144000"/>
  <p:notesSz cx="6858000" cy="9144000"/>
  <p:defaultTextStyle>
    <a:lvl1pPr algn="l" eaLnBrk="1" fontAlgn="base" hangingPunct="1" indent="0" latinLnBrk="0" marL="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ea typeface="Arial" pitchFamily="0" charset="0"/>
        <a:sym typeface="Arial" pitchFamily="0" charset="0"/>
      </a:defRPr>
    </a:lvl1pPr>
    <a:lvl2pPr algn="l" eaLnBrk="1" fontAlgn="base" hangingPunct="1" indent="0" latinLnBrk="0" marL="4572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ea typeface="Arial" pitchFamily="0" charset="0"/>
        <a:sym typeface="Arial" pitchFamily="0" charset="0"/>
      </a:defRPr>
    </a:lvl2pPr>
    <a:lvl3pPr algn="l" eaLnBrk="1" fontAlgn="base" hangingPunct="1" indent="0" latinLnBrk="0" marL="9144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ea typeface="Arial" pitchFamily="0" charset="0"/>
        <a:sym typeface="Arial" pitchFamily="0" charset="0"/>
      </a:defRPr>
    </a:lvl3pPr>
    <a:lvl4pPr algn="l" eaLnBrk="1" fontAlgn="base" hangingPunct="1" indent="0" latinLnBrk="0" marL="13716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ea typeface="Arial" pitchFamily="0" charset="0"/>
        <a:sym typeface="Arial" pitchFamily="0" charset="0"/>
      </a:defRPr>
    </a:lvl4pPr>
    <a:lvl5pPr algn="l" eaLnBrk="1" fontAlgn="base" hangingPunct="1" indent="0" latinLnBrk="0" marL="18288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ea typeface="Arial" pitchFamily="0" charset="0"/>
        <a:sym typeface="Arial" pitchFamily="0" charset="0"/>
      </a:defRPr>
    </a:lvl5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showOutlineIcons="1" snapVertSplitter="0" vertBarState="restored" horzBarState="restored" preferSingleView="0">
    <p:restoredLeft sz="15149" autoAdjust="0"/>
    <p:restoredTop sz="85222" autoAdjust="0"/>
  </p:normalViewPr>
  <p:slideViewPr>
    <p:cSldViewPr showGuides="0" snapToGrid="1" snapToObjects="0">
      <p:cViewPr varScale="1">
        <p:scale>
          <a:sx n="59" d="100"/>
          <a:sy n="59" d="100"/>
        </p:scale>
        <p:origin x="-1938" y="-96"/>
      </p:cViewPr>
      <p:guideLst>
        <p:guide orient="horz" pos="2880"/>
        <p:guide orient="vert" pos="216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tableStyles" Target="tableStyles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4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7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98" name=""/>
          <p:cNvSpPr/>
          <p:nvPr>
            <p:ph type="hdr" sz="quarter" idx="0"/>
          </p:nvPr>
        </p:nvSpPr>
        <p:spPr>
          <a:xfrm rot="0">
            <a:off x="0" y="0"/>
            <a:ext cx="29718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endParaRPr sz="1200"/>
          </a:p>
        </p:txBody>
      </p:sp>
      <p:sp>
        <p:nvSpPr>
          <p:cNvPr id="1048699" name=""/>
          <p:cNvSpPr/>
          <p:nvPr>
            <p:ph type="dt" sz="quarter" idx="1"/>
          </p:nvPr>
        </p:nvSpPr>
        <p:spPr>
          <a:xfrm rot="0">
            <a:off x="3884612" y="0"/>
            <a:ext cx="29718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algn="r" lvl="0"/>
            <a:fld id="{566ABCEB-ACFC-4714-9973-3DA970169C29}" type="datetime1">
              <a:rPr sz="1200"/>
              <a:pPr algn="r" lvl="0"/>
            </a:fld>
            <a:endParaRPr sz="1200"/>
          </a:p>
        </p:txBody>
      </p:sp>
      <p:sp>
        <p:nvSpPr>
          <p:cNvPr id="1048700" name=""/>
          <p:cNvSpPr/>
          <p:nvPr>
            <p:ph type="ftr" sz="quarter" idx="2"/>
          </p:nvPr>
        </p:nvSpPr>
        <p:spPr>
          <a:xfrm rot="0">
            <a:off x="0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lvl="0"/>
            <a:endParaRPr sz="1200"/>
          </a:p>
        </p:txBody>
      </p:sp>
      <p:sp>
        <p:nvSpPr>
          <p:cNvPr id="1048701" name=""/>
          <p:cNvSpPr/>
          <p:nvPr>
            <p:ph type="sldNum" sz="quarter" idx="3"/>
          </p:nvPr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lvl="0"/>
            <a:fld id="{566ABCEB-ACFC-4714-9973-3DA970169C29}" type="slidenum">
              <a:rPr sz="1200"/>
              <a:pPr algn="r" lvl="0"/>
            </a:fld>
            <a:endParaRPr sz="1200"/>
          </a:p>
        </p:txBody>
      </p:sp>
    </p:spTree>
  </p:cSld>
  <p:clrMap accent1="dk1" accent2="dk1" accent3="dk1" accent4="dk1" accent5="dk1" accent6="dk1" bg1="dk1" bg2="dk1" tx1="dk1" tx2="dk1" hlink="dk1" folHlink="dk1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92" name=""/>
          <p:cNvSpPr/>
          <p:nvPr>
            <p:ph type="hdr" sz="quarter" idx="0"/>
          </p:nvPr>
        </p:nvSpPr>
        <p:spPr>
          <a:xfrm rot="0">
            <a:off x="0" y="0"/>
            <a:ext cx="29718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endParaRPr altLang="en-US" sz="1200" lang="en-GB"/>
          </a:p>
        </p:txBody>
      </p:sp>
      <p:sp>
        <p:nvSpPr>
          <p:cNvPr id="1048693" name=""/>
          <p:cNvSpPr/>
          <p:nvPr>
            <p:ph type="dt" sz="full" idx="1"/>
          </p:nvPr>
        </p:nvSpPr>
        <p:spPr>
          <a:xfrm rot="0">
            <a:off x="3884612" y="0"/>
            <a:ext cx="29718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algn="r" lvl="0"/>
            <a:r>
              <a:rPr altLang="en-US" sz="1200" lang="en-GB"/>
              <a:t/>
            </a:r>
            <a:endParaRPr altLang="en-US" sz="1200" lang="en-GB"/>
          </a:p>
        </p:txBody>
      </p:sp>
      <p:sp>
        <p:nvSpPr>
          <p:cNvPr id="1048694" name=""/>
          <p:cNvSpPr/>
          <p:nvPr>
            <p:ph type="sldImg" sz="full" idx="2"/>
          </p:nvPr>
        </p:nvSpPr>
        <p:spPr>
          <a:xfrm rot="0">
            <a:off x="1143000" y="685800"/>
            <a:ext cx="4572000" cy="3429000"/>
          </a:xfrm>
          <a:prstGeom prst="rect"/>
          <a:solidFill>
            <a:srgbClr val="FFFF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/>
          <a:p/>
        </p:txBody>
      </p:sp>
      <p:sp>
        <p:nvSpPr>
          <p:cNvPr id="1048695" name=""/>
          <p:cNvSpPr/>
          <p:nvPr>
            <p:ph type="body" sz="quarter" idx="3"/>
          </p:nvPr>
        </p:nvSpPr>
        <p:spPr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en-GB"/>
              <a:t>Click to edit Master text styles</a:t>
            </a:r>
          </a:p>
          <a:p>
            <a:pPr lvl="1"/>
            <a:r>
              <a:rPr altLang="en-US" lang="en-GB"/>
              <a:t>Second level</a:t>
            </a:r>
          </a:p>
          <a:p>
            <a:pPr lvl="2"/>
            <a:r>
              <a:rPr altLang="en-US" lang="en-GB"/>
              <a:t>Third level</a:t>
            </a:r>
          </a:p>
          <a:p>
            <a:pPr lvl="3"/>
            <a:r>
              <a:rPr altLang="en-US" lang="en-GB"/>
              <a:t>Fourth level</a:t>
            </a:r>
          </a:p>
          <a:p>
            <a:pPr lvl="4"/>
            <a:r>
              <a:rPr altLang="en-US" lang="en-GB"/>
              <a:t>Fifth level</a:t>
            </a:r>
          </a:p>
        </p:txBody>
      </p:sp>
      <p:sp>
        <p:nvSpPr>
          <p:cNvPr id="1048696" name=""/>
          <p:cNvSpPr/>
          <p:nvPr>
            <p:ph type="ftr" sz="quarter" idx="4"/>
          </p:nvPr>
        </p:nvSpPr>
        <p:spPr>
          <a:xfrm rot="0">
            <a:off x="0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lvl="0"/>
            <a:endParaRPr altLang="en-US" sz="1200" lang="en-GB"/>
          </a:p>
        </p:txBody>
      </p:sp>
      <p:sp>
        <p:nvSpPr>
          <p:cNvPr id="1048697" name=""/>
          <p:cNvSpPr/>
          <p:nvPr>
            <p:ph type="sldNum" sz="quarter" idx="5"/>
          </p:nvPr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lvl="0"/>
            <a:fld id="{566ABCEB-ACFC-4714-9973-3DA970169C29}" type="slidenum">
              <a:rPr altLang="en-US" sz="1200" lang="en-GB"/>
              <a:pPr algn="r" lvl="0"/>
            </a:fld>
            <a:endParaRPr altLang="en-US" sz="1200" lang="en-GB"/>
          </a:p>
        </p:txBody>
      </p:sp>
    </p:spTree>
  </p:cSld>
  <p:clrMap accent1="dk1" accent2="dk1" accent3="dk1" accent4="dk1" accent5="dk1" accent6="dk1" bg1="dk1" bg2="dk1" tx1="dk1" tx2="dk1" hlink="dk1" folHlink="dk1"/>
  <p:notesStyle>
    <a:lvl1pPr algn="l" eaLnBrk="1" fontAlgn="base" hangingPunct="1" indent="0" latinLnBrk="0" marL="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Arial" pitchFamily="0" charset="0"/>
        <a:ea typeface="Arial" pitchFamily="0" charset="0"/>
        <a:sym typeface="Arial" pitchFamily="0" charset="0"/>
      </a:defRPr>
    </a:lvl1pPr>
    <a:lvl2pPr algn="l" eaLnBrk="1" fontAlgn="base" hangingPunct="1" indent="0" latinLnBrk="0" marL="4572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Arial" pitchFamily="0" charset="0"/>
        <a:ea typeface="Arial" pitchFamily="0" charset="0"/>
        <a:sym typeface="Arial" pitchFamily="0" charset="0"/>
      </a:defRPr>
    </a:lvl2pPr>
    <a:lvl3pPr algn="l" eaLnBrk="1" fontAlgn="base" hangingPunct="1" indent="0" latinLnBrk="0" marL="9144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Arial" pitchFamily="0" charset="0"/>
        <a:ea typeface="Arial" pitchFamily="0" charset="0"/>
        <a:sym typeface="Arial" pitchFamily="0" charset="0"/>
      </a:defRPr>
    </a:lvl3pPr>
    <a:lvl4pPr algn="l" eaLnBrk="1" fontAlgn="base" hangingPunct="1" indent="0" latinLnBrk="0" marL="13716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Arial" pitchFamily="0" charset="0"/>
        <a:ea typeface="Arial" pitchFamily="0" charset="0"/>
        <a:sym typeface="Arial" pitchFamily="0" charset="0"/>
      </a:defRPr>
    </a:lvl4pPr>
    <a:lvl5pPr algn="l" eaLnBrk="1" fontAlgn="base" hangingPunct="1" indent="0" latinLnBrk="0" marL="18288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Arial" pitchFamily="0" charset="0"/>
        <a:ea typeface="Arial" pitchFamily="0" charset="0"/>
        <a:sym typeface="Arial" pitchFamily="0" charset="0"/>
      </a:defRPr>
    </a:lvl5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3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2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t" bIns="45720" lIns="91440" rIns="91440" tIns="45720" vert="horz"/>
          <a:p/>
        </p:txBody>
      </p:sp>
      <p:sp>
        <p:nvSpPr>
          <p:cNvPr id="1048613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</p:spPr>
        <p:txBody>
          <a:bodyPr anchor="t" bIns="45720" lIns="91440" rIns="91440" tIns="45720" vert="horz"/>
          <a:p>
            <a:r>
              <a:rPr altLang="en-US" lang="en-US"/>
              <a:t>Choice of channel assignment strategy impacts the performance of the system, particularly as to how calls are managed when a mobile user is handed off from one cell to </a:t>
            </a:r>
            <a:r>
              <a:rPr altLang="en-US" lang="en-US"/>
              <a:t>another.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solidFill>
          <a:schemeClr val="lt1"/>
        </a:solidFill>
      </p:bgPr>
    </p:bg>
    <p:spTree>
      <p:nvGrpSpPr>
        <p:cNvPr id="1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3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lvl="0"/>
            <a:fld id="{566ABCEB-ACFC-4714-9973-3DA970169C29}" type="datetime1">
              <a:rPr sz="1400"/>
              <a:pPr lvl="0"/>
            </a:fld>
            <a:endParaRPr sz="1400"/>
          </a:p>
        </p:txBody>
      </p:sp>
      <p:sp>
        <p:nvSpPr>
          <p:cNvPr id="1048584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ctr" lvl="0"/>
            <a:endParaRPr sz="1400"/>
          </a:p>
        </p:txBody>
      </p:sp>
      <p:sp>
        <p:nvSpPr>
          <p:cNvPr id="1048585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</a:fld>
            <a:endParaRPr sz="1400"/>
          </a:p>
        </p:txBody>
      </p:sp>
      <p:grpSp>
        <p:nvGrpSpPr>
          <p:cNvPr id="15" name=""/>
          <p:cNvGrpSpPr/>
          <p:nvPr/>
        </p:nvGrpSpPr>
        <p:grpSpPr>
          <a:xfrm rot="0">
            <a:off x="0" y="596900"/>
            <a:ext cx="9144000" cy="117475"/>
            <a:chOff x="0" y="376"/>
            <a:chExt cx="5760" cy="74"/>
          </a:xfrm>
        </p:grpSpPr>
        <p:sp>
          <p:nvSpPr>
            <p:cNvPr id="1048586" name=""/>
            <p:cNvSpPr/>
            <p:nvPr/>
          </p:nvSpPr>
          <p:spPr>
            <a:xfrm rot="0" flipV="1">
              <a:off x="0" y="391"/>
              <a:ext cx="5760" cy="45"/>
            </a:xfrm>
            <a:prstGeom prst="rect"/>
            <a:solidFill>
              <a:srgbClr val="0033CC"/>
            </a:solidFill>
            <a:ln>
              <a:noFill/>
            </a:ln>
          </p:spPr>
        </p:sp>
        <p:sp>
          <p:nvSpPr>
            <p:cNvPr id="1048587" name=""/>
            <p:cNvSpPr/>
            <p:nvPr/>
          </p:nvSpPr>
          <p:spPr>
            <a:xfrm rot="0">
              <a:off x="0" y="376"/>
              <a:ext cx="5760" cy="74"/>
            </a:xfrm>
            <a:prstGeom prst="rect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</p:grpSp>
      <p:grpSp>
        <p:nvGrpSpPr>
          <p:cNvPr id="16" name=""/>
          <p:cNvGrpSpPr/>
          <p:nvPr/>
        </p:nvGrpSpPr>
        <p:grpSpPr>
          <a:xfrm rot="0">
            <a:off x="0" y="6057900"/>
            <a:ext cx="9144000" cy="117475"/>
            <a:chOff x="0" y="376"/>
            <a:chExt cx="5760" cy="74"/>
          </a:xfrm>
        </p:grpSpPr>
        <p:sp>
          <p:nvSpPr>
            <p:cNvPr id="1048588" name=""/>
            <p:cNvSpPr/>
            <p:nvPr/>
          </p:nvSpPr>
          <p:spPr>
            <a:xfrm rot="0" flipV="1">
              <a:off x="0" y="391"/>
              <a:ext cx="5760" cy="45"/>
            </a:xfrm>
            <a:prstGeom prst="rect"/>
            <a:solidFill>
              <a:srgbClr val="0033CC"/>
            </a:solidFill>
            <a:ln>
              <a:noFill/>
            </a:ln>
          </p:spPr>
        </p:sp>
        <p:sp>
          <p:nvSpPr>
            <p:cNvPr id="1048589" name=""/>
            <p:cNvSpPr/>
            <p:nvPr/>
          </p:nvSpPr>
          <p:spPr>
            <a:xfrm rot="0">
              <a:off x="0" y="376"/>
              <a:ext cx="5760" cy="74"/>
            </a:xfrm>
            <a:prstGeom prst="rect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8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lvl="0"/>
            <a:fld id="{566ABCEB-ACFC-4714-9973-3DA970169C29}" type="datetime1">
              <a:rPr sz="1400"/>
              <a:pPr lvl="0"/>
            </a:fld>
            <a:endParaRPr sz="1400"/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</a:fld>
            <a:endParaRPr sz="1400"/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ctr" lvl="0"/>
            <a:endParaRPr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9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lvl="0"/>
            <a:fld id="{566ABCEB-ACFC-4714-9973-3DA970169C29}" type="datetime1">
              <a:rPr sz="1400"/>
              <a:pPr lvl="0"/>
            </a:fld>
            <a:endParaRPr sz="1400"/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</a:fld>
            <a:endParaRPr sz="1400"/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ctr" lvl="0"/>
            <a:endParaRPr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0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lvl="0"/>
            <a:fld id="{566ABCEB-ACFC-4714-9973-3DA970169C29}" type="datetime1">
              <a:rPr sz="1400"/>
              <a:pPr lvl="0"/>
            </a:fld>
            <a:endParaRPr sz="1400"/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</a:fld>
            <a:endParaRPr sz="1400"/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ctr" lvl="0"/>
            <a:endParaRPr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72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463"/>
            <a:ext cx="7886700" cy="1500187"/>
          </a:xfrm>
        </p:spPr>
        <p:txBody>
          <a:bodyPr/>
          <a:lstStyle>
            <a:lvl1pPr indent="0" marL="0">
              <a:buNone/>
              <a:defRPr sz="2400"/>
            </a:lvl1pPr>
            <a:lvl2pPr indent="0" marL="457200">
              <a:buNone/>
              <a:defRPr sz="2000"/>
            </a:lvl2pPr>
            <a:lvl3pPr indent="0" marL="914400">
              <a:buNone/>
              <a:defRPr sz="18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lvl="0"/>
            <a:fld id="{566ABCEB-ACFC-4714-9973-3DA970169C29}" type="datetime1">
              <a:rPr sz="1400"/>
              <a:pPr lvl="0"/>
            </a:fld>
            <a:endParaRPr sz="1400"/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</a:fld>
            <a:endParaRPr sz="1400"/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ctr" lvl="0"/>
            <a:endParaRPr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74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675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lvl="0"/>
            <a:fld id="{566ABCEB-ACFC-4714-9973-3DA970169C29}" type="datetime1">
              <a:rPr sz="1400"/>
              <a:pPr lvl="0"/>
            </a:fld>
            <a:endParaRPr sz="1400"/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</a:fld>
            <a:endParaRPr sz="1400"/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ctr" lvl="0"/>
            <a:endParaRPr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77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78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67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80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lvl="0"/>
            <a:fld id="{566ABCEB-ACFC-4714-9973-3DA970169C29}" type="datetime1">
              <a:rPr sz="1400"/>
              <a:pPr lvl="0"/>
            </a:fld>
            <a:endParaRPr sz="1400"/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</a:fld>
            <a:endParaRPr sz="1400"/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ctr" lvl="0"/>
            <a:endParaRPr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lvl="0"/>
            <a:fld id="{566ABCEB-ACFC-4714-9973-3DA970169C29}" type="datetime1">
              <a:rPr sz="1400"/>
              <a:pPr lvl="0"/>
            </a:fld>
            <a:endParaRPr sz="1400"/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</a:fld>
            <a:endParaRPr sz="1400"/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ctr" lvl="0"/>
            <a:endParaRPr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lvl="0"/>
            <a:fld id="{566ABCEB-ACFC-4714-9973-3DA970169C29}" type="datetime1">
              <a:rPr sz="1400"/>
              <a:pPr lvl="0"/>
            </a:fld>
            <a:endParaRPr sz="1400"/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</a:fld>
            <a:endParaRPr sz="1400"/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ctr" lvl="0"/>
            <a:endParaRPr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83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84" name="Content Placeholder 2"/>
          <p:cNvSpPr>
            <a:spLocks noGrp="1"/>
          </p:cNvSpPr>
          <p:nvPr>
            <p:ph idx="1"/>
          </p:nvPr>
        </p:nvSpPr>
        <p:spPr>
          <a:xfrm>
            <a:off x="3887391" y="987424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lvl="0"/>
            <a:fld id="{566ABCEB-ACFC-4714-9973-3DA970169C29}" type="datetime1">
              <a:rPr sz="1400"/>
              <a:pPr lvl="0"/>
            </a:fld>
            <a:endParaRPr sz="1400"/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</a:fld>
            <a:endParaRPr sz="1400"/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ctr" lvl="0"/>
            <a:endParaRPr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86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87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4"/>
            <a:ext cx="462915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0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lvl="0"/>
            <a:fld id="{566ABCEB-ACFC-4714-9973-3DA970169C29}" type="datetime1">
              <a:rPr sz="1400"/>
              <a:pPr lvl="0"/>
            </a:fld>
            <a:endParaRPr sz="1400"/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</a:fld>
            <a:endParaRPr sz="1400"/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ctr" lvl="0"/>
            <a:endParaRPr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1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76" name=""/>
          <p:cNvSpPr/>
          <p:nvPr>
            <p:ph type="title" sz="full" idx="0"/>
          </p:nvPr>
        </p:nvSpPr>
        <p:spPr>
          <a:xfrm rot="0">
            <a:off x="457200" y="274637"/>
            <a:ext cx="8229600" cy="8858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p>
            <a:pPr lvl="0"/>
            <a:r>
              <a:rPr altLang="en-US" lang="en-GB"/>
              <a:t>Click to edit Master title style</a:t>
            </a:r>
          </a:p>
        </p:txBody>
      </p:sp>
      <p:sp>
        <p:nvSpPr>
          <p:cNvPr id="1048577" name=""/>
          <p:cNvSpPr/>
          <p:nvPr>
            <p:ph type="body" sz="full" idx="1"/>
          </p:nvPr>
        </p:nvSpPr>
        <p:spPr>
          <a:xfrm rot="0">
            <a:off x="457200" y="1412875"/>
            <a:ext cx="8229600" cy="47879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en-GB"/>
              <a:t>Click to edit Master text styles</a:t>
            </a:r>
          </a:p>
          <a:p>
            <a:pPr lvl="1"/>
            <a:r>
              <a:rPr altLang="en-US" lang="en-GB"/>
              <a:t>Second level</a:t>
            </a:r>
          </a:p>
          <a:p>
            <a:pPr lvl="2"/>
            <a:r>
              <a:rPr altLang="en-US" lang="en-GB"/>
              <a:t>Third level</a:t>
            </a:r>
          </a:p>
          <a:p>
            <a:pPr lvl="3"/>
            <a:r>
              <a:rPr altLang="en-US" lang="en-GB"/>
              <a:t>Fourth level</a:t>
            </a:r>
          </a:p>
          <a:p>
            <a:pPr lvl="4"/>
            <a:r>
              <a:rPr altLang="en-US" lang="en-GB"/>
              <a:t>Fifth level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lvl="0"/>
            <a:fld id="{566ABCEB-ACFC-4714-9973-3DA970169C29}" type="datetime1">
              <a:rPr sz="1400"/>
              <a:pPr lvl="0"/>
            </a:fld>
            <a:endParaRPr sz="1400"/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ctr" lvl="0"/>
            <a:endParaRPr sz="1400"/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</a:fld>
            <a:endParaRPr sz="1400"/>
          </a:p>
        </p:txBody>
      </p:sp>
      <p:grpSp>
        <p:nvGrpSpPr>
          <p:cNvPr id="13" name=""/>
          <p:cNvGrpSpPr/>
          <p:nvPr/>
        </p:nvGrpSpPr>
        <p:grpSpPr>
          <a:xfrm rot="0">
            <a:off x="468312" y="1233487"/>
            <a:ext cx="8207375" cy="71437"/>
            <a:chOff x="295" y="822"/>
            <a:chExt cx="5170" cy="45"/>
          </a:xfrm>
        </p:grpSpPr>
        <p:sp>
          <p:nvSpPr>
            <p:cNvPr id="1048581" name=""/>
            <p:cNvSpPr/>
            <p:nvPr/>
          </p:nvSpPr>
          <p:spPr>
            <a:xfrm rot="0">
              <a:off x="295" y="845"/>
              <a:ext cx="5170" cy="22"/>
            </a:xfrm>
            <a:prstGeom prst="rect"/>
            <a:solidFill>
              <a:srgbClr val="0033CC"/>
            </a:solidFill>
            <a:ln>
              <a:noFill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5pPr>
            </a:lstStyle>
            <a:p>
              <a:pPr algn="ctr" lvl="0"/>
              <a:endParaRPr altLang="en-US" lang="en-US">
                <a:solidFill>
                  <a:srgbClr val="0033CC"/>
                </a:solidFill>
              </a:endParaRPr>
            </a:p>
          </p:txBody>
        </p:sp>
        <p:sp>
          <p:nvSpPr>
            <p:cNvPr id="1048582" name=""/>
            <p:cNvSpPr/>
            <p:nvPr/>
          </p:nvSpPr>
          <p:spPr>
            <a:xfrm rot="0">
              <a:off x="295" y="822"/>
              <a:ext cx="5170" cy="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</p:grp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sldNum="1"/>
  <p:txStyles>
    <p:titleStyle>
      <a:lvl1pPr algn="ctr" eaLnBrk="1" fontAlgn="base" hangingPunct="1" indent="0" latinLnBrk="0" marL="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baseline="0" b="0" sz="3200" i="0" u="none">
          <a:solidFill>
            <a:schemeClr val="lt2"/>
          </a:solidFill>
          <a:latin typeface="Futura Hv" pitchFamily="34" charset="0"/>
          <a:ea typeface="Arial" pitchFamily="0" charset="0"/>
          <a:sym typeface="Arial" pitchFamily="0" charset="0"/>
        </a:defRPr>
      </a:lvl1pPr>
    </p:titleStyle>
    <p:bodyStyle>
      <a:lvl1pPr algn="l" eaLnBrk="1" fontAlgn="base" hangingPunct="1" indent="-533400" latinLnBrk="0" marL="533400" rtl="0">
        <a:lnSpc>
          <a:spcPct val="100000"/>
        </a:lnSpc>
        <a:spcBef>
          <a:spcPct val="20000"/>
        </a:spcBef>
        <a:spcAft>
          <a:spcPct val="0"/>
        </a:spcAft>
        <a:buSzPct val="100000"/>
        <a:buFont typeface="Wingdings" pitchFamily="2" charset="2"/>
        <a:buChar char="Ü"/>
        <a:defRPr baseline="0" b="0" sz="2800" i="0" u="none">
          <a:solidFill>
            <a:srgbClr val="0033CC"/>
          </a:solidFill>
          <a:latin typeface="Futura Hv" pitchFamily="34" charset="0"/>
          <a:ea typeface="Arial" pitchFamily="0" charset="0"/>
          <a:sym typeface="Arial" pitchFamily="0" charset="0"/>
        </a:defRPr>
      </a:lvl1pPr>
      <a:lvl2pPr algn="l" eaLnBrk="1" fontAlgn="base" hangingPunct="1" indent="-457200" latinLnBrk="0" marL="914400" rtl="0">
        <a:lnSpc>
          <a:spcPct val="100000"/>
        </a:lnSpc>
        <a:spcBef>
          <a:spcPct val="20000"/>
        </a:spcBef>
        <a:spcAft>
          <a:spcPct val="0"/>
        </a:spcAft>
        <a:buClr>
          <a:schemeClr val="dk1"/>
        </a:buClr>
        <a:buSzPct val="100000"/>
        <a:buFont typeface="Arial" pitchFamily="0" charset="0"/>
        <a:buChar char="►"/>
        <a:defRPr baseline="0" b="0" sz="2400" i="0" u="none">
          <a:solidFill>
            <a:schemeClr val="dk1"/>
          </a:solidFill>
          <a:latin typeface="Futura Hv" pitchFamily="34" charset="0"/>
          <a:ea typeface="Arial" pitchFamily="0" charset="0"/>
          <a:sym typeface="Arial" pitchFamily="0" charset="0"/>
        </a:defRPr>
      </a:lvl2pPr>
      <a:lvl3pPr algn="l" eaLnBrk="1" fontAlgn="base" hangingPunct="1" indent="-381000" latinLnBrk="0" marL="1295400" rtl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Char char="•"/>
        <a:defRPr baseline="0" b="0" sz="2000" i="0" u="none">
          <a:solidFill>
            <a:schemeClr val="dk1"/>
          </a:solidFill>
          <a:latin typeface="Futura Hv" pitchFamily="34" charset="0"/>
          <a:ea typeface="Arial" pitchFamily="0" charset="0"/>
          <a:sym typeface="Arial" pitchFamily="0" charset="0"/>
        </a:defRPr>
      </a:lvl3pPr>
      <a:lvl4pPr algn="l" eaLnBrk="1" fontAlgn="base" hangingPunct="1" indent="-342900" latinLnBrk="0" marL="1714500" rtl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Char char="–"/>
        <a:defRPr baseline="0" b="0" sz="1800" i="0" u="none">
          <a:solidFill>
            <a:schemeClr val="dk1"/>
          </a:solidFill>
          <a:latin typeface="Futura Hv" pitchFamily="34" charset="0"/>
          <a:ea typeface="Arial" pitchFamily="0" charset="0"/>
          <a:sym typeface="Arial" pitchFamily="0" charset="0"/>
        </a:defRPr>
      </a:lvl4pPr>
      <a:lvl5pPr algn="l" eaLnBrk="1" fontAlgn="base" hangingPunct="1" indent="-342900" latinLnBrk="0" marL="2171700" rtl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Char char="»"/>
        <a:defRPr baseline="0" b="0" sz="1800" i="0" u="none">
          <a:solidFill>
            <a:schemeClr val="dk1"/>
          </a:solidFill>
          <a:latin typeface="Futura Hv" pitchFamily="34" charset="0"/>
          <a:ea typeface="Arial" pitchFamily="0" charset="0"/>
          <a:sym typeface="Arial" pitchFamily="0" charset="0"/>
        </a:defRPr>
      </a:lvl5pPr>
    </p:bodyStyle>
    <p:otherStyle>
      <a:lvl1pPr algn="l" eaLnBrk="1" fontAlgn="base" hangingPunct="1" indent="0" latinLnBrk="0" marL="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baseline="0" b="0" sz="1800" i="0" u="none">
          <a:solidFill>
            <a:schemeClr val="dk1"/>
          </a:solidFill>
          <a:latin typeface="Arial" pitchFamily="0" charset="0"/>
          <a:ea typeface="Arial" pitchFamily="0" charset="0"/>
          <a:sym typeface="Arial" pitchFamily="0" charset="0"/>
        </a:defRPr>
      </a:lvl1pPr>
      <a:lvl2pPr algn="l" eaLnBrk="1" fontAlgn="base" hangingPunct="1" indent="0" latinLnBrk="0" marL="45720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baseline="0" b="0" sz="1800" i="0" u="none">
          <a:solidFill>
            <a:schemeClr val="dk1"/>
          </a:solidFill>
          <a:latin typeface="Arial" pitchFamily="0" charset="0"/>
          <a:ea typeface="Arial" pitchFamily="0" charset="0"/>
          <a:sym typeface="Arial" pitchFamily="0" charset="0"/>
        </a:defRPr>
      </a:lvl2pPr>
      <a:lvl3pPr algn="l" eaLnBrk="1" fontAlgn="base" hangingPunct="1" indent="0" latinLnBrk="0" marL="91440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baseline="0" b="0" sz="1800" i="0" u="none">
          <a:solidFill>
            <a:schemeClr val="dk1"/>
          </a:solidFill>
          <a:latin typeface="Arial" pitchFamily="0" charset="0"/>
          <a:ea typeface="Arial" pitchFamily="0" charset="0"/>
          <a:sym typeface="Arial" pitchFamily="0" charset="0"/>
        </a:defRPr>
      </a:lvl3pPr>
      <a:lvl4pPr algn="l" eaLnBrk="1" fontAlgn="base" hangingPunct="1" indent="0" latinLnBrk="0" marL="137160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baseline="0" b="0" sz="1800" i="0" u="none">
          <a:solidFill>
            <a:schemeClr val="dk1"/>
          </a:solidFill>
          <a:latin typeface="Arial" pitchFamily="0" charset="0"/>
          <a:ea typeface="Arial" pitchFamily="0" charset="0"/>
          <a:sym typeface="Arial" pitchFamily="0" charset="0"/>
        </a:defRPr>
      </a:lvl4pPr>
      <a:lvl5pPr algn="l" eaLnBrk="1" fontAlgn="base" hangingPunct="1" indent="0" latinLnBrk="0" marL="182880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baseline="0" b="0" sz="1800" i="0" u="none">
          <a:solidFill>
            <a:schemeClr val="dk1"/>
          </a:solidFill>
          <a:latin typeface="Arial" pitchFamily="0" charset="0"/>
          <a:ea typeface="Arial" pitchFamily="0" charset="0"/>
          <a:sym typeface="Arial" pitchFamily="0" charset="0"/>
        </a:defRPr>
      </a:lvl5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7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  <a:t>1</a:t>
            </a:fld>
            <a:endParaRPr sz="1400"/>
          </a:p>
        </p:txBody>
      </p:sp>
      <p:sp>
        <p:nvSpPr>
          <p:cNvPr id="1048590" name=""/>
          <p:cNvSpPr/>
          <p:nvPr>
            <p:ph type="ctrTitle" sz="full" idx="0"/>
          </p:nvPr>
        </p:nvSpPr>
        <p:spPr>
          <a:xfrm rot="0">
            <a:off x="647700" y="1808162"/>
            <a:ext cx="7772400" cy="1470025"/>
          </a:xfrm>
          <a:prstGeom prst="rect"/>
          <a:ln>
            <a:noFill/>
          </a:ln>
        </p:spPr>
        <p:txBody>
          <a:bodyPr anchor="t" bIns="45720" lIns="91440" rIns="91440" tIns="45720" vert="horz"/>
          <a:lstStyle>
            <a:lvl1pPr algn="ctr">
              <a:defRPr sz="3200"/>
            </a:lvl1pPr>
          </a:lstStyle>
          <a:p>
            <a:r>
              <a:rPr altLang="en-US" lang="en-US"/>
              <a:t>Wireless Networks</a:t>
            </a:r>
          </a:p>
        </p:txBody>
      </p:sp>
      <p:sp>
        <p:nvSpPr>
          <p:cNvPr id="1048591" name=""/>
          <p:cNvSpPr/>
          <p:nvPr>
            <p:ph type="subTitle" sz="full" idx="1"/>
          </p:nvPr>
        </p:nvSpPr>
        <p:spPr>
          <a:xfrm rot="0">
            <a:off x="900112" y="3644900"/>
            <a:ext cx="7561262" cy="1752600"/>
          </a:xfrm>
          <a:prstGeom prst="rect"/>
          <a:ln>
            <a:noFill/>
          </a:ln>
        </p:spPr>
        <p:txBody>
          <a:bodyPr anchor="t" bIns="45720" lIns="91440" rIns="91440" tIns="45720" vert="horz"/>
          <a:lstStyle>
            <a:lvl1pPr algn="ctr" marL="0">
              <a:buNone/>
              <a:defRPr sz="2800">
                <a:solidFill>
                  <a:srgbClr val="0033CC"/>
                </a:solidFill>
              </a:defRPr>
            </a:lvl1pPr>
            <a:lvl2pPr algn="ctr" marL="457200">
              <a:buNone/>
            </a:lvl2pPr>
            <a:lvl3pPr algn="ctr" marL="914400">
              <a:buFontTx/>
              <a:buNone/>
            </a:lvl3pPr>
            <a:lvl4pPr algn="ctr" marL="1371600">
              <a:buFontTx/>
              <a:buNone/>
            </a:lvl4pPr>
            <a:lvl5pPr algn="ctr" marL="1828800">
              <a:buFontTx/>
              <a:buNone/>
            </a:lvl5pPr>
          </a:lstStyle>
          <a:p>
            <a:pPr lvl="0">
              <a:lnSpc>
                <a:spcPct val="90000"/>
              </a:lnSpc>
            </a:pPr>
            <a:r>
              <a:rPr altLang="en-US" sz="2400" lang="en-US"/>
              <a:t>Lecture 12</a:t>
            </a:r>
          </a:p>
          <a:p>
            <a:pPr lvl="0">
              <a:lnSpc>
                <a:spcPct val="90000"/>
              </a:lnSpc>
            </a:pPr>
            <a:r>
              <a:rPr altLang="en-US" sz="2400" lang="en-US"/>
              <a:t>Fundamentals of Cellular Networks (Part II)</a:t>
            </a:r>
          </a:p>
          <a:p>
            <a:pPr lvl="0">
              <a:lnSpc>
                <a:spcPct val="90000"/>
              </a:lnSpc>
            </a:pPr>
          </a:p>
        </p:txBody>
      </p:sp>
      <p:grpSp>
        <p:nvGrpSpPr>
          <p:cNvPr id="18" name=""/>
          <p:cNvGrpSpPr/>
          <p:nvPr/>
        </p:nvGrpSpPr>
        <p:grpSpPr>
          <a:xfrm rot="0">
            <a:off x="0" y="596900"/>
            <a:ext cx="9144000" cy="117475"/>
            <a:chOff x="0" y="376"/>
            <a:chExt cx="5760" cy="74"/>
          </a:xfrm>
        </p:grpSpPr>
        <p:sp>
          <p:nvSpPr>
            <p:cNvPr id="1048592" name=""/>
            <p:cNvSpPr/>
            <p:nvPr/>
          </p:nvSpPr>
          <p:spPr>
            <a:xfrm rot="0" flipV="1">
              <a:off x="0" y="391"/>
              <a:ext cx="5760" cy="45"/>
            </a:xfrm>
            <a:prstGeom prst="rect"/>
            <a:solidFill>
              <a:srgbClr val="0033CC"/>
            </a:solidFill>
            <a:ln>
              <a:noFill/>
            </a:ln>
          </p:spPr>
        </p:sp>
        <p:sp>
          <p:nvSpPr>
            <p:cNvPr id="1048593" name=""/>
            <p:cNvSpPr/>
            <p:nvPr/>
          </p:nvSpPr>
          <p:spPr>
            <a:xfrm rot="0">
              <a:off x="0" y="376"/>
              <a:ext cx="5760" cy="74"/>
            </a:xfrm>
            <a:prstGeom prst="rect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</p:grpSp>
      <p:grpSp>
        <p:nvGrpSpPr>
          <p:cNvPr id="19" name=""/>
          <p:cNvGrpSpPr/>
          <p:nvPr/>
        </p:nvGrpSpPr>
        <p:grpSpPr>
          <a:xfrm rot="0">
            <a:off x="0" y="6057900"/>
            <a:ext cx="9144000" cy="117475"/>
            <a:chOff x="0" y="376"/>
            <a:chExt cx="5760" cy="74"/>
          </a:xfrm>
        </p:grpSpPr>
        <p:sp>
          <p:nvSpPr>
            <p:cNvPr id="1048594" name=""/>
            <p:cNvSpPr/>
            <p:nvPr/>
          </p:nvSpPr>
          <p:spPr>
            <a:xfrm rot="0" flipV="1">
              <a:off x="0" y="391"/>
              <a:ext cx="5760" cy="45"/>
            </a:xfrm>
            <a:prstGeom prst="rect"/>
            <a:solidFill>
              <a:srgbClr val="0033CC"/>
            </a:solidFill>
            <a:ln>
              <a:noFill/>
            </a:ln>
          </p:spPr>
        </p:sp>
        <p:sp>
          <p:nvSpPr>
            <p:cNvPr id="1048595" name=""/>
            <p:cNvSpPr/>
            <p:nvPr/>
          </p:nvSpPr>
          <p:spPr>
            <a:xfrm rot="0">
              <a:off x="0" y="376"/>
              <a:ext cx="5760" cy="74"/>
            </a:xfrm>
            <a:prstGeom prst="rect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</p:grp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4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  <a:t>10</a:t>
            </a:fld>
            <a:endParaRPr sz="1400"/>
          </a:p>
        </p:txBody>
      </p:sp>
      <p:sp>
        <p:nvSpPr>
          <p:cNvPr id="1048632" name=""/>
          <p:cNvSpPr/>
          <p:nvPr>
            <p:ph type="body" sz="full" idx="1"/>
          </p:nvPr>
        </p:nvSpPr>
        <p:spPr>
          <a:xfrm rot="0">
            <a:off x="457200" y="1412875"/>
            <a:ext cx="8229600" cy="47879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533400" latinLnBrk="0" marL="533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Ü"/>
              <a:defRPr baseline="0" b="0" sz="2800" i="0" u="none">
                <a:solidFill>
                  <a:srgbClr val="0033CC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-457200" latinLnBrk="0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 typeface="Arial" pitchFamily="0" charset="0"/>
              <a:buChar char="►"/>
              <a:defRPr baseline="0" b="0" sz="24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-381000" latinLnBrk="0" marL="1295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-342900" latinLnBrk="0" marL="17145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-342900" latinLnBrk="0" marL="21717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5pPr>
          </a:lstStyle>
          <a:p>
            <a:pPr lvl="0"/>
            <a:r>
              <a:rPr altLang="en-US" lang="en-US"/>
              <a:t>In 1G, signal level was measured by BS and supervised by MSC</a:t>
            </a:r>
          </a:p>
          <a:p>
            <a:pPr lvl="1"/>
            <a:r>
              <a:rPr altLang="en-US" lang="en-GB"/>
              <a:t>Each BS constantly monitors the signal strength of all its reverse channels to determine relative location of each mobile user</a:t>
            </a:r>
          </a:p>
          <a:p>
            <a:pPr lvl="1"/>
            <a:r>
              <a:rPr altLang="en-US" lang="en-GB"/>
              <a:t>In addition, the locator receiver (a spare receiver) is used to scan and measure RSSI of mobile users in neighboring cells and reports to MSC</a:t>
            </a:r>
          </a:p>
          <a:p>
            <a:pPr lvl="1"/>
            <a:r>
              <a:rPr altLang="en-US" lang="en-GB"/>
              <a:t>Based on these measurements, MSC decides if handoff is necessary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8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  <a:t>11</a:t>
            </a:fld>
            <a:endParaRPr sz="1400"/>
          </a:p>
        </p:txBody>
      </p:sp>
      <p:sp>
        <p:nvSpPr>
          <p:cNvPr id="1048635" name=""/>
          <p:cNvSpPr/>
          <p:nvPr>
            <p:ph type="title" sz="full" idx="0"/>
          </p:nvPr>
        </p:nvSpPr>
        <p:spPr>
          <a:xfrm rot="0">
            <a:off x="457200" y="274637"/>
            <a:ext cx="8229600" cy="8858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chemeClr val="lt2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1pPr>
          </a:lstStyle>
          <a:p>
            <a:r>
              <a:rPr altLang="en-US" lang="en-US"/>
              <a:t>Mobile assisted handoff (MAHO)</a:t>
            </a:r>
          </a:p>
        </p:txBody>
      </p:sp>
      <p:sp>
        <p:nvSpPr>
          <p:cNvPr id="1048636" name=""/>
          <p:cNvSpPr/>
          <p:nvPr>
            <p:ph type="body" sz="full" idx="1"/>
          </p:nvPr>
        </p:nvSpPr>
        <p:spPr>
          <a:xfrm rot="0">
            <a:off x="457200" y="1412875"/>
            <a:ext cx="8229600" cy="47879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533400" latinLnBrk="0" marL="533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Ü"/>
              <a:defRPr baseline="0" b="0" sz="2800" i="0" u="none">
                <a:solidFill>
                  <a:srgbClr val="0033CC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-457200" latinLnBrk="0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 typeface="Arial" pitchFamily="0" charset="0"/>
              <a:buChar char="►"/>
              <a:defRPr baseline="0" b="0" sz="24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-381000" latinLnBrk="0" marL="1295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-342900" latinLnBrk="0" marL="17145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-342900" latinLnBrk="0" marL="21717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5pPr>
          </a:lstStyle>
          <a:p>
            <a:pPr lvl="0"/>
            <a:r>
              <a:rPr altLang="en-US" lang="en-US"/>
              <a:t>In 2G, handoff decisions are mobile assisted</a:t>
            </a:r>
          </a:p>
          <a:p>
            <a:pPr lvl="1"/>
            <a:r>
              <a:rPr altLang="en-US" lang="en-US"/>
              <a:t>Each mobile measures RSSI of all surrounding BS</a:t>
            </a:r>
          </a:p>
          <a:p>
            <a:pPr lvl="1"/>
            <a:r>
              <a:rPr altLang="en-US" lang="en-US"/>
              <a:t>Reports to serving BS</a:t>
            </a:r>
          </a:p>
          <a:p>
            <a:pPr lvl="1"/>
            <a:r>
              <a:rPr altLang="en-US" lang="en-US"/>
              <a:t>Handoff is initiated if power of serving BS is lesser than nearby BS by a certain level or for  a certain period of time</a:t>
            </a:r>
          </a:p>
          <a:p>
            <a:pPr lvl="1"/>
            <a:r>
              <a:rPr altLang="en-US" lang="en-US"/>
              <a:t>Enables calls to be handed over between Base Stations at much faster rate than in 1G</a:t>
            </a:r>
          </a:p>
          <a:p>
            <a:pPr lvl="1"/>
            <a:r>
              <a:rPr altLang="en-US" lang="en-US"/>
              <a:t>MSC no longer constantly monitors RSSI.</a:t>
            </a:r>
          </a:p>
          <a:p>
            <a:pPr lvl="1"/>
            <a:r>
              <a:rPr altLang="en-US" lang="en-US"/>
              <a:t>More </a:t>
            </a:r>
            <a:r>
              <a:rPr altLang="en-US" lang="en-US" u="sng">
                <a:solidFill>
                  <a:srgbClr val="FF6600"/>
                </a:solidFill>
              </a:rPr>
              <a:t>suitable for microcellular</a:t>
            </a:r>
            <a:r>
              <a:rPr altLang="en-US" lang="en-GB"/>
              <a:t> where HO is frequent</a:t>
            </a:r>
          </a:p>
          <a:p>
            <a:pPr lvl="1"/>
            <a:endParaRPr altLang="en-US"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1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  <a:t>12</a:t>
            </a:fld>
            <a:endParaRPr sz="1400"/>
          </a:p>
        </p:txBody>
      </p:sp>
      <p:sp>
        <p:nvSpPr>
          <p:cNvPr id="1048639" name=""/>
          <p:cNvSpPr/>
          <p:nvPr>
            <p:ph type="body" sz="full" idx="1"/>
          </p:nvPr>
        </p:nvSpPr>
        <p:spPr>
          <a:xfrm rot="0">
            <a:off x="457200" y="1412875"/>
            <a:ext cx="8229600" cy="47879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533400" latinLnBrk="0" marL="533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Ü"/>
              <a:defRPr baseline="0" b="0" sz="2800" i="0" u="none">
                <a:solidFill>
                  <a:srgbClr val="0033CC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-457200" latinLnBrk="0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 typeface="Arial" pitchFamily="0" charset="0"/>
              <a:buChar char="►"/>
              <a:defRPr baseline="0" b="0" sz="24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-381000" latinLnBrk="0" marL="1295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-342900" latinLnBrk="0" marL="17145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-342900" latinLnBrk="0" marL="21717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5pPr>
          </a:lstStyle>
          <a:p>
            <a:pPr lvl="0"/>
            <a:r>
              <a:rPr altLang="en-US" lang="en-US"/>
              <a:t>intersystem handoff </a:t>
            </a:r>
          </a:p>
          <a:p>
            <a:pPr lvl="1"/>
            <a:r>
              <a:rPr altLang="en-US" lang="en-US"/>
              <a:t>If a mobile moves from one cellular system to a different system controlled by a different MSC</a:t>
            </a:r>
          </a:p>
          <a:p>
            <a:pPr lvl="1"/>
            <a:r>
              <a:rPr altLang="en-US" lang="en-US"/>
              <a:t>Issues to be addressed</a:t>
            </a:r>
          </a:p>
          <a:p>
            <a:pPr lvl="2"/>
            <a:r>
              <a:rPr altLang="en-US" lang="en-US"/>
              <a:t>A local call becomes a long-distance call (roaming)</a:t>
            </a:r>
          </a:p>
          <a:p>
            <a:pPr lvl="2"/>
            <a:r>
              <a:rPr altLang="en-US" lang="en-US"/>
              <a:t>Compatibility between two MSC must be determined</a:t>
            </a:r>
          </a:p>
          <a:p>
            <a:pPr lvl="2"/>
            <a:r>
              <a:rPr altLang="en-US" lang="en-US"/>
              <a:t>Different systems have different policies and methods for managing handoff requests</a:t>
            </a:r>
          </a:p>
          <a:p>
            <a:pPr lvl="0"/>
            <a:r>
              <a:rPr altLang="en-US" lang="en-US"/>
              <a:t>Prioritizing handoff</a:t>
            </a:r>
          </a:p>
          <a:p>
            <a:pPr lvl="1"/>
            <a:r>
              <a:rPr altLang="en-US" lang="en-US"/>
              <a:t>Call termination in middle of conversation is more annoying than being blocked on a new call attempt</a:t>
            </a:r>
          </a:p>
          <a:p>
            <a:pPr lvl="2"/>
            <a:endParaRPr altLang="en-US"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5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  <a:t>13</a:t>
            </a:fld>
            <a:endParaRPr sz="1400"/>
          </a:p>
        </p:txBody>
      </p:sp>
      <p:sp>
        <p:nvSpPr>
          <p:cNvPr id="1048642" name=""/>
          <p:cNvSpPr/>
          <p:nvPr>
            <p:ph type="title" sz="full" idx="0"/>
          </p:nvPr>
        </p:nvSpPr>
        <p:spPr>
          <a:xfrm rot="0">
            <a:off x="457200" y="274637"/>
            <a:ext cx="8229600" cy="8858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chemeClr val="lt2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1pPr>
          </a:lstStyle>
          <a:p>
            <a:r>
              <a:rPr altLang="en-US" lang="en-US"/>
              <a:t>Prioritizing Handoffs</a:t>
            </a:r>
          </a:p>
        </p:txBody>
      </p:sp>
      <p:sp>
        <p:nvSpPr>
          <p:cNvPr id="1048643" name=""/>
          <p:cNvSpPr/>
          <p:nvPr>
            <p:ph type="body" sz="full" idx="1"/>
          </p:nvPr>
        </p:nvSpPr>
        <p:spPr>
          <a:xfrm rot="0">
            <a:off x="457200" y="1412875"/>
            <a:ext cx="8229600" cy="47879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533400" latinLnBrk="0" marL="533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Ü"/>
              <a:defRPr baseline="0" b="0" sz="2800" i="0" u="none">
                <a:solidFill>
                  <a:srgbClr val="0033CC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-457200" latinLnBrk="0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 typeface="Arial" pitchFamily="0" charset="0"/>
              <a:buChar char="►"/>
              <a:defRPr baseline="0" b="0" sz="24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-381000" latinLnBrk="0" marL="1295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-342900" latinLnBrk="0" marL="17145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-342900" latinLnBrk="0" marL="21717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5pPr>
          </a:lstStyle>
          <a:p>
            <a:pPr lvl="0"/>
            <a:r>
              <a:rPr altLang="en-US" lang="en-US"/>
              <a:t>Two methods of handoff prioritizing</a:t>
            </a:r>
          </a:p>
          <a:p>
            <a:pPr lvl="1"/>
            <a:r>
              <a:rPr altLang="en-US" lang="en-US"/>
              <a:t>Guard channel concept</a:t>
            </a:r>
          </a:p>
          <a:p>
            <a:pPr lvl="2"/>
            <a:r>
              <a:rPr altLang="en-US" lang="en-US"/>
              <a:t>A fraction of available channels is reserved  exclusively for handoff requests</a:t>
            </a:r>
          </a:p>
          <a:p>
            <a:pPr lvl="2"/>
            <a:r>
              <a:rPr altLang="en-US" lang="en-US"/>
              <a:t>Has disadvantage of reducing total carried traffic</a:t>
            </a:r>
          </a:p>
          <a:p>
            <a:pPr lvl="2"/>
            <a:r>
              <a:rPr altLang="en-US" lang="en-US"/>
              <a:t>Offers </a:t>
            </a:r>
            <a:r>
              <a:rPr altLang="en-US" lang="en-US" u="sng">
                <a:solidFill>
                  <a:srgbClr val="FF6600"/>
                </a:solidFill>
              </a:rPr>
              <a:t>efficient  spectrum utilization when dynamic channel assignment</a:t>
            </a:r>
            <a:r>
              <a:rPr altLang="en-US" lang="en-US"/>
              <a:t> strategies by minimizing number of required guard channels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8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  <a:t>14</a:t>
            </a:fld>
            <a:endParaRPr sz="1400"/>
          </a:p>
        </p:txBody>
      </p:sp>
      <p:sp>
        <p:nvSpPr>
          <p:cNvPr id="1048646" name=""/>
          <p:cNvSpPr/>
          <p:nvPr>
            <p:ph type="body" sz="full" idx="1"/>
          </p:nvPr>
        </p:nvSpPr>
        <p:spPr>
          <a:xfrm rot="0">
            <a:off x="457200" y="1412875"/>
            <a:ext cx="8229600" cy="47879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533400" latinLnBrk="0" marL="533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Ü"/>
              <a:defRPr baseline="0" b="0" sz="2800" i="0" u="none">
                <a:solidFill>
                  <a:srgbClr val="0033CC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-457200" latinLnBrk="0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 typeface="Arial" pitchFamily="0" charset="0"/>
              <a:buChar char="►"/>
              <a:defRPr baseline="0" b="0" sz="24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-381000" latinLnBrk="0" marL="1295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-342900" latinLnBrk="0" marL="17145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-342900" latinLnBrk="0" marL="21717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5pPr>
          </a:lstStyle>
          <a:p>
            <a:pPr lvl="1"/>
            <a:r>
              <a:rPr altLang="en-US" lang="en-US"/>
              <a:t>Queuing of handoff requests</a:t>
            </a:r>
          </a:p>
          <a:p>
            <a:pPr lvl="2"/>
            <a:r>
              <a:rPr altLang="en-US" lang="en-GB"/>
              <a:t>Possible due to time interval elapsed when the signal level drops below to threshold until minimum signal level	</a:t>
            </a:r>
          </a:p>
          <a:p>
            <a:pPr lvl="2"/>
            <a:r>
              <a:rPr altLang="en-US" lang="en-GB"/>
              <a:t>Decrease probability of forced termination due to lack of available channels</a:t>
            </a:r>
          </a:p>
          <a:p>
            <a:pPr lvl="2"/>
            <a:r>
              <a:rPr altLang="en-US" lang="en-GB"/>
              <a:t>Tradeoff between decrease in probability of forced termination and total traffic</a:t>
            </a:r>
          </a:p>
          <a:p>
            <a:pPr lvl="2"/>
            <a:r>
              <a:rPr altLang="en-US" lang="en-US"/>
              <a:t>The delay time and queue size is determined from traffic pattern</a:t>
            </a:r>
          </a:p>
          <a:p>
            <a:pPr lvl="2"/>
            <a:r>
              <a:rPr altLang="en-US" lang="en-US"/>
              <a:t>Queuing does not guarantee zero probability of call termination since large delays will signal level to drop min</a:t>
            </a:r>
          </a:p>
          <a:p>
            <a:pPr lvl="1"/>
            <a:endParaRPr altLang="en-US"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2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  <a:t>15</a:t>
            </a:fld>
            <a:endParaRPr sz="1400"/>
          </a:p>
        </p:txBody>
      </p:sp>
      <p:sp>
        <p:nvSpPr>
          <p:cNvPr id="1048649" name=""/>
          <p:cNvSpPr/>
          <p:nvPr>
            <p:ph type="title" sz="full" idx="0"/>
          </p:nvPr>
        </p:nvSpPr>
        <p:spPr>
          <a:xfrm rot="0">
            <a:off x="457200" y="274637"/>
            <a:ext cx="8229600" cy="8858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chemeClr val="lt2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1pPr>
          </a:lstStyle>
          <a:p>
            <a:r>
              <a:rPr altLang="en-US" lang="en-US"/>
              <a:t>Practical handoffs consideration</a:t>
            </a:r>
          </a:p>
        </p:txBody>
      </p:sp>
      <p:sp>
        <p:nvSpPr>
          <p:cNvPr id="1048650" name=""/>
          <p:cNvSpPr/>
          <p:nvPr>
            <p:ph type="body" sz="full" idx="1"/>
          </p:nvPr>
        </p:nvSpPr>
        <p:spPr>
          <a:xfrm rot="0">
            <a:off x="457200" y="1412875"/>
            <a:ext cx="8229600" cy="47879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533400" latinLnBrk="0" marL="533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Ü"/>
              <a:defRPr baseline="0" b="0" sz="2800" i="0" u="none">
                <a:solidFill>
                  <a:srgbClr val="0033CC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-457200" latinLnBrk="0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 typeface="Arial" pitchFamily="0" charset="0"/>
              <a:buChar char="►"/>
              <a:defRPr baseline="0" b="0" sz="24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-381000" latinLnBrk="0" marL="1295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-342900" latinLnBrk="0" marL="17145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-342900" latinLnBrk="0" marL="21717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5pPr>
          </a:lstStyle>
          <a:p>
            <a:pPr lvl="0"/>
            <a:r>
              <a:rPr altLang="en-US" lang="en-US"/>
              <a:t>Several problems arise to design a system for wide range of mobile velocities</a:t>
            </a:r>
          </a:p>
          <a:p>
            <a:pPr lvl="1"/>
            <a:r>
              <a:rPr altLang="en-US" lang="en-US"/>
              <a:t>High speed vehicles pass through a cell in a matter of seconds</a:t>
            </a:r>
          </a:p>
          <a:p>
            <a:pPr lvl="2"/>
            <a:r>
              <a:rPr altLang="en-US" lang="en-GB"/>
              <a:t>With micro cells addition, the MSC can quickly become burdened</a:t>
            </a:r>
          </a:p>
          <a:p>
            <a:pPr lvl="1"/>
            <a:r>
              <a:rPr altLang="en-US" lang="en-US"/>
              <a:t>Pedestrian users may never need a handoff during a call</a:t>
            </a:r>
          </a:p>
          <a:p>
            <a:pPr lvl="1"/>
            <a:r>
              <a:rPr altLang="en-US" lang="en-US"/>
              <a:t>Issues</a:t>
            </a:r>
          </a:p>
          <a:p>
            <a:pPr lvl="2"/>
            <a:r>
              <a:rPr altLang="en-US" lang="en-US"/>
              <a:t>Schemes to handle high speed and low speed users simultaneously</a:t>
            </a:r>
          </a:p>
          <a:p>
            <a:pPr lvl="2"/>
            <a:r>
              <a:rPr altLang="en-US" lang="en-US"/>
              <a:t>Ability to obtain new cell sites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5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  <a:t>16</a:t>
            </a:fld>
            <a:endParaRPr sz="1400"/>
          </a:p>
        </p:txBody>
      </p:sp>
      <p:sp>
        <p:nvSpPr>
          <p:cNvPr id="1048653" name=""/>
          <p:cNvSpPr/>
          <p:nvPr>
            <p:ph type="body" sz="full" idx="1"/>
          </p:nvPr>
        </p:nvSpPr>
        <p:spPr>
          <a:xfrm rot="0">
            <a:off x="457200" y="1412875"/>
            <a:ext cx="8229600" cy="47879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533400" latinLnBrk="0" marL="533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Ü"/>
              <a:defRPr baseline="0" b="0" sz="2800" i="0" u="none">
                <a:solidFill>
                  <a:srgbClr val="0033CC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-457200" latinLnBrk="0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 typeface="Arial" pitchFamily="0" charset="0"/>
              <a:buChar char="►"/>
              <a:defRPr baseline="0" b="0" sz="24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-381000" latinLnBrk="0" marL="1295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-342900" latinLnBrk="0" marL="17145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-342900" latinLnBrk="0" marL="21717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5pPr>
          </a:lstStyle>
          <a:p>
            <a:pPr lvl="0"/>
            <a:r>
              <a:rPr altLang="en-US" sz="2400" lang="en-US"/>
              <a:t>Additional capacity is provided through addition of new cell sites,</a:t>
            </a:r>
          </a:p>
          <a:p>
            <a:pPr lvl="0"/>
            <a:r>
              <a:rPr altLang="en-US" sz="2400" lang="en-US"/>
              <a:t>Difficult to obtain new cell sites</a:t>
            </a:r>
          </a:p>
          <a:p>
            <a:pPr lvl="0"/>
            <a:r>
              <a:rPr altLang="en-US" sz="2400" lang="en-US"/>
              <a:t>Install additional channels and BS at same location of an existing cell</a:t>
            </a:r>
          </a:p>
          <a:p>
            <a:pPr lvl="0"/>
            <a:r>
              <a:rPr altLang="en-US" sz="2400" lang="en-US"/>
              <a:t>By using different antenna heights and power levels, possible to provide large and small cells, which are co-located at single location called </a:t>
            </a:r>
            <a:r>
              <a:rPr altLang="en-US" sz="2400" lang="en-US" u="sng">
                <a:solidFill>
                  <a:srgbClr val="FF6600"/>
                </a:solidFill>
              </a:rPr>
              <a:t>umbrella cell</a:t>
            </a:r>
          </a:p>
          <a:p>
            <a:pPr lvl="1"/>
            <a:r>
              <a:rPr altLang="en-US" sz="2000" lang="en-US" u="sng"/>
              <a:t>Provide large coverage area to high speed users minimizing number of handoffs</a:t>
            </a:r>
          </a:p>
          <a:p>
            <a:pPr lvl="1"/>
            <a:r>
              <a:rPr altLang="en-US" sz="2000" lang="en-GB"/>
              <a:t>Small coverage to slow speed users </a:t>
            </a:r>
          </a:p>
          <a:p>
            <a:pPr lvl="1"/>
            <a:r>
              <a:rPr altLang="en-US" sz="2000" lang="en-GB"/>
              <a:t>Speed can be estimated by BS or MSC by RSSI 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7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  <a:t>17</a:t>
            </a:fld>
            <a:endParaRPr sz="1400"/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228600" y="1592262"/>
            <a:ext cx="8839200" cy="4618037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0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  <a:t>18</a:t>
            </a:fld>
            <a:endParaRPr sz="1400"/>
          </a:p>
        </p:txBody>
      </p:sp>
      <p:sp>
        <p:nvSpPr>
          <p:cNvPr id="1048658" name=""/>
          <p:cNvSpPr/>
          <p:nvPr>
            <p:ph type="body" sz="full" idx="1"/>
          </p:nvPr>
        </p:nvSpPr>
        <p:spPr>
          <a:xfrm rot="0">
            <a:off x="457200" y="1412875"/>
            <a:ext cx="8229600" cy="47879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533400" latinLnBrk="0" marL="533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Ü"/>
              <a:defRPr baseline="0" b="0" sz="2800" i="0" u="none">
                <a:solidFill>
                  <a:srgbClr val="0033CC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-457200" latinLnBrk="0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 typeface="Arial" pitchFamily="0" charset="0"/>
              <a:buChar char="►"/>
              <a:defRPr baseline="0" b="0" sz="24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-381000" latinLnBrk="0" marL="1295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-342900" latinLnBrk="0" marL="17145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-342900" latinLnBrk="0" marL="21717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altLang="en-US" lang="en-US"/>
              <a:t>Cell dragging</a:t>
            </a:r>
          </a:p>
          <a:p>
            <a:pPr lvl="1">
              <a:lnSpc>
                <a:spcPct val="90000"/>
              </a:lnSpc>
            </a:pPr>
            <a:r>
              <a:rPr altLang="en-US" lang="en-GB"/>
              <a:t>Problem in micro-cell due to high signal strength of pedestrian users.</a:t>
            </a:r>
          </a:p>
          <a:p>
            <a:pPr lvl="1">
              <a:lnSpc>
                <a:spcPct val="90000"/>
              </a:lnSpc>
            </a:pPr>
            <a:r>
              <a:rPr altLang="en-US" lang="en-GB"/>
              <a:t>Occurs in urban areas when there is a LOS path</a:t>
            </a:r>
          </a:p>
          <a:p>
            <a:pPr lvl="1">
              <a:lnSpc>
                <a:spcPct val="90000"/>
              </a:lnSpc>
            </a:pPr>
            <a:r>
              <a:rPr altLang="en-US" lang="en-GB"/>
              <a:t>Average signal strength does not decay rapidly even if a user travels well beyond the range of cell</a:t>
            </a:r>
          </a:p>
          <a:p>
            <a:pPr lvl="1">
              <a:lnSpc>
                <a:spcPct val="90000"/>
              </a:lnSpc>
            </a:pPr>
            <a:r>
              <a:rPr altLang="en-US" lang="en-GB"/>
              <a:t>The RSSI may be above the handoff threshold and thus handoff is not made</a:t>
            </a:r>
          </a:p>
          <a:p>
            <a:pPr lvl="1">
              <a:lnSpc>
                <a:spcPct val="90000"/>
              </a:lnSpc>
            </a:pPr>
            <a:r>
              <a:rPr altLang="en-US" lang="en-GB"/>
              <a:t>This creates potential interference since a user has traveled deep within a neighboring cell</a:t>
            </a:r>
          </a:p>
          <a:p>
            <a:pPr lvl="1">
              <a:lnSpc>
                <a:spcPct val="90000"/>
              </a:lnSpc>
            </a:pPr>
            <a:r>
              <a:rPr altLang="en-US" lang="en-GB"/>
              <a:t>Handoff parameters, threshold must be adjusted carefully</a:t>
            </a:r>
          </a:p>
          <a:p>
            <a:pPr lvl="1">
              <a:lnSpc>
                <a:spcPct val="90000"/>
              </a:lnSpc>
            </a:pPr>
            <a:endParaRPr altLang="en-US" lang="en-GB"/>
          </a:p>
          <a:p>
            <a:pPr lvl="1">
              <a:lnSpc>
                <a:spcPct val="90000"/>
              </a:lnSpc>
            </a:pPr>
            <a:endParaRPr altLang="en-US" lang="en-GB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3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  <a:t>19</a:t>
            </a:fld>
            <a:endParaRPr sz="1400"/>
          </a:p>
        </p:txBody>
      </p:sp>
      <p:sp>
        <p:nvSpPr>
          <p:cNvPr id="1048661" name=""/>
          <p:cNvSpPr/>
          <p:nvPr>
            <p:ph type="body" sz="full" idx="1"/>
          </p:nvPr>
        </p:nvSpPr>
        <p:spPr>
          <a:xfrm rot="0">
            <a:off x="457200" y="1412875"/>
            <a:ext cx="8229600" cy="47879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533400" latinLnBrk="0" marL="533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Ü"/>
              <a:defRPr baseline="0" b="0" sz="2800" i="0" u="none">
                <a:solidFill>
                  <a:srgbClr val="0033CC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-457200" latinLnBrk="0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 typeface="Arial" pitchFamily="0" charset="0"/>
              <a:buChar char="►"/>
              <a:defRPr baseline="0" b="0" sz="24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-381000" latinLnBrk="0" marL="1295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-342900" latinLnBrk="0" marL="17145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-342900" latinLnBrk="0" marL="21717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5pPr>
          </a:lstStyle>
          <a:p>
            <a:pPr lvl="0"/>
            <a:r>
              <a:rPr altLang="en-US" lang="en-US"/>
              <a:t>In 1G, </a:t>
            </a:r>
          </a:p>
          <a:p>
            <a:pPr lvl="1"/>
            <a:r>
              <a:rPr altLang="en-US" lang="en-US"/>
              <a:t>time to make handoff when signal drops below threshold is 10s. </a:t>
            </a:r>
          </a:p>
          <a:p>
            <a:pPr lvl="1"/>
            <a:r>
              <a:rPr altLang="en-US" lang="en-US"/>
              <a:t>This requires that the value of </a:t>
            </a:r>
            <a:r>
              <a:rPr altLang="en-US" lang="en-US"/>
              <a:t>∆ be on the order of 6 dB to 12 dB.</a:t>
            </a:r>
          </a:p>
          <a:p>
            <a:pPr lvl="0"/>
            <a:r>
              <a:rPr altLang="en-US" lang="en-US"/>
              <a:t>In 2G</a:t>
            </a:r>
          </a:p>
          <a:p>
            <a:pPr lvl="1"/>
            <a:r>
              <a:rPr altLang="en-US" lang="en-GB"/>
              <a:t>such as GSM, MAHO determines the best handoff candidates and requires only 1 or 2 seconds.</a:t>
            </a:r>
          </a:p>
          <a:p>
            <a:pPr lvl="1"/>
            <a:r>
              <a:rPr altLang="en-US" lang="en-GB"/>
              <a:t>∆ is usually between 0 dB and 6 dB.</a:t>
            </a:r>
          </a:p>
          <a:p>
            <a:pPr lvl="1"/>
            <a:r>
              <a:rPr altLang="en-US" lang="en-GB"/>
              <a:t>Provides MSC substantial time to rescue a call that is in need of handoff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3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  <a:t>2</a:t>
            </a:fld>
            <a:endParaRPr sz="1400"/>
          </a:p>
        </p:txBody>
      </p:sp>
      <p:sp>
        <p:nvSpPr>
          <p:cNvPr id="1048598" name=""/>
          <p:cNvSpPr/>
          <p:nvPr>
            <p:ph type="title" sz="full" idx="0"/>
          </p:nvPr>
        </p:nvSpPr>
        <p:spPr>
          <a:xfrm rot="0">
            <a:off x="457200" y="274637"/>
            <a:ext cx="8229600" cy="8858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chemeClr val="lt2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1pPr>
          </a:lstStyle>
          <a:p>
            <a:r>
              <a:rPr altLang="en-US" lang="en-US"/>
              <a:t>Outlines</a:t>
            </a:r>
          </a:p>
        </p:txBody>
      </p:sp>
      <p:sp>
        <p:nvSpPr>
          <p:cNvPr id="1048599" name=""/>
          <p:cNvSpPr/>
          <p:nvPr>
            <p:ph type="body" sz="full" idx="1"/>
          </p:nvPr>
        </p:nvSpPr>
        <p:spPr>
          <a:xfrm rot="0">
            <a:off x="457200" y="1412875"/>
            <a:ext cx="8229600" cy="47879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533400" latinLnBrk="0" marL="533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Ü"/>
              <a:defRPr baseline="0" b="0" sz="2800" i="0" u="none">
                <a:solidFill>
                  <a:srgbClr val="0033CC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-457200" latinLnBrk="0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 typeface="Arial" pitchFamily="0" charset="0"/>
              <a:buChar char="►"/>
              <a:defRPr baseline="0" b="0" sz="24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-381000" latinLnBrk="0" marL="1295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-342900" latinLnBrk="0" marL="17145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-342900" latinLnBrk="0" marL="21717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altLang="en-US" lang="en-US"/>
              <a:t>Channel Assignment Strategies</a:t>
            </a:r>
          </a:p>
          <a:p>
            <a:pPr lvl="0">
              <a:lnSpc>
                <a:spcPct val="90000"/>
              </a:lnSpc>
            </a:pPr>
            <a:r>
              <a:rPr altLang="en-US" lang="en-US"/>
              <a:t>Handoff Strategies</a:t>
            </a:r>
          </a:p>
          <a:p>
            <a:pPr lvl="1">
              <a:lnSpc>
                <a:spcPct val="90000"/>
              </a:lnSpc>
            </a:pPr>
            <a:r>
              <a:rPr altLang="en-US" lang="en-US"/>
              <a:t>When to handoff</a:t>
            </a:r>
          </a:p>
          <a:p>
            <a:pPr lvl="1">
              <a:lnSpc>
                <a:spcPct val="90000"/>
              </a:lnSpc>
            </a:pPr>
            <a:r>
              <a:rPr altLang="en-US" lang="en-US"/>
              <a:t>1G, BS based</a:t>
            </a:r>
          </a:p>
          <a:p>
            <a:pPr lvl="1">
              <a:lnSpc>
                <a:spcPct val="90000"/>
              </a:lnSpc>
            </a:pPr>
            <a:r>
              <a:rPr altLang="en-US" lang="en-US"/>
              <a:t>2G or today's, Mobile-Assisted</a:t>
            </a:r>
          </a:p>
          <a:p>
            <a:pPr lvl="0">
              <a:lnSpc>
                <a:spcPct val="90000"/>
              </a:lnSpc>
            </a:pPr>
            <a:r>
              <a:rPr altLang="en-US" lang="en-US"/>
              <a:t>Prioritizing Handoff</a:t>
            </a:r>
          </a:p>
          <a:p>
            <a:pPr lvl="1">
              <a:lnSpc>
                <a:spcPct val="90000"/>
              </a:lnSpc>
            </a:pPr>
            <a:r>
              <a:rPr altLang="en-US" lang="en-US"/>
              <a:t>Guard channels concept</a:t>
            </a:r>
          </a:p>
          <a:p>
            <a:pPr lvl="1">
              <a:lnSpc>
                <a:spcPct val="90000"/>
              </a:lnSpc>
            </a:pPr>
            <a:r>
              <a:rPr altLang="en-US" lang="en-US"/>
              <a:t>Queuing handoff requests</a:t>
            </a:r>
          </a:p>
          <a:p>
            <a:pPr lvl="0">
              <a:lnSpc>
                <a:spcPct val="90000"/>
              </a:lnSpc>
            </a:pPr>
            <a:r>
              <a:rPr altLang="en-US" lang="en-US"/>
              <a:t>Practical handoff considerations</a:t>
            </a:r>
          </a:p>
          <a:p>
            <a:pPr lvl="1">
              <a:lnSpc>
                <a:spcPct val="90000"/>
              </a:lnSpc>
            </a:pPr>
            <a:r>
              <a:rPr altLang="en-US" lang="en-US"/>
              <a:t>Umbrella cell</a:t>
            </a:r>
          </a:p>
          <a:p>
            <a:pPr lvl="1">
              <a:lnSpc>
                <a:spcPct val="90000"/>
              </a:lnSpc>
            </a:pPr>
            <a:r>
              <a:rPr altLang="en-US" lang="en-US"/>
              <a:t>Cell dragging</a:t>
            </a:r>
          </a:p>
          <a:p>
            <a:pPr lvl="0">
              <a:lnSpc>
                <a:spcPct val="90000"/>
              </a:lnSpc>
            </a:pPr>
            <a:endParaRPr altLang="en-US" lang="en-GB"/>
          </a:p>
        </p:txBody>
      </p:sp>
    </p:spTree>
  </p:cSld>
  <p:clrMapOvr>
    <a:masterClrMapping/>
  </p:clrMapOvr>
  <p:timing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6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  <a:t>20</a:t>
            </a:fld>
            <a:endParaRPr sz="1400"/>
          </a:p>
        </p:txBody>
      </p:sp>
      <p:sp>
        <p:nvSpPr>
          <p:cNvPr id="1048664" name=""/>
          <p:cNvSpPr/>
          <p:nvPr>
            <p:ph type="body" sz="full" idx="1"/>
          </p:nvPr>
        </p:nvSpPr>
        <p:spPr>
          <a:xfrm rot="0">
            <a:off x="457200" y="1412875"/>
            <a:ext cx="8229600" cy="47879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533400" latinLnBrk="0" marL="533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Ü"/>
              <a:defRPr baseline="0" b="0" sz="2800" i="0" u="none">
                <a:solidFill>
                  <a:srgbClr val="0033CC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-457200" latinLnBrk="0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 typeface="Arial" pitchFamily="0" charset="0"/>
              <a:buChar char="►"/>
              <a:defRPr baseline="0" b="0" sz="24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-381000" latinLnBrk="0" marL="1295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-342900" latinLnBrk="0" marL="17145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-342900" latinLnBrk="0" marL="21717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5pPr>
          </a:lstStyle>
          <a:p>
            <a:pPr lvl="0"/>
            <a:r>
              <a:rPr altLang="en-US" lang="en-US"/>
              <a:t>In IS-95 (CDMA) system</a:t>
            </a:r>
          </a:p>
          <a:p>
            <a:pPr lvl="1"/>
            <a:r>
              <a:rPr altLang="en-US" lang="en-US"/>
              <a:t>Provides unique handoff capability that can not be provided in  with other wireless systems</a:t>
            </a:r>
          </a:p>
          <a:p>
            <a:pPr lvl="1"/>
            <a:r>
              <a:rPr altLang="en-US" lang="en-US"/>
              <a:t>Unlike channelized</a:t>
            </a:r>
            <a:r>
              <a:rPr altLang="en-US" lang="en-US"/>
              <a:t> (hard handoff), SS mobiles share the same channel in every cell.</a:t>
            </a:r>
          </a:p>
          <a:p>
            <a:pPr lvl="1"/>
            <a:r>
              <a:rPr altLang="en-US" lang="en-US"/>
              <a:t>Thus handoff does not assign channel but a different BS handles a communication task</a:t>
            </a:r>
          </a:p>
          <a:p>
            <a:pPr lvl="1"/>
            <a:r>
              <a:rPr altLang="en-US" lang="en-US"/>
              <a:t>By simultaneously evaluating RSSI from single user, MSC decides which version of the signal is best</a:t>
            </a:r>
          </a:p>
          <a:p>
            <a:pPr lvl="1"/>
            <a:r>
              <a:rPr altLang="en-US" lang="en-US"/>
              <a:t>This ability selects between instantaneous received signals from a variety of BS is called </a:t>
            </a:r>
            <a:r>
              <a:rPr altLang="en-US" b="1" lang="en-GB" u="sng">
                <a:solidFill>
                  <a:srgbClr val="FF6600"/>
                </a:solidFill>
              </a:rPr>
              <a:t>soft handoff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0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  <a:t>21</a:t>
            </a:fld>
            <a:endParaRPr sz="1400"/>
          </a:p>
        </p:txBody>
      </p:sp>
      <p:sp>
        <p:nvSpPr>
          <p:cNvPr id="1048667" name=""/>
          <p:cNvSpPr/>
          <p:nvPr>
            <p:ph type="title" sz="full" idx="0"/>
          </p:nvPr>
        </p:nvSpPr>
        <p:spPr>
          <a:xfrm rot="0">
            <a:off x="457200" y="274637"/>
            <a:ext cx="8229600" cy="8858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chemeClr val="lt2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1pPr>
          </a:lstStyle>
          <a:p>
            <a:r>
              <a:rPr altLang="en-US" lang="en-US"/>
              <a:t>Summary</a:t>
            </a:r>
          </a:p>
        </p:txBody>
      </p:sp>
      <p:sp>
        <p:nvSpPr>
          <p:cNvPr id="1048668" name=""/>
          <p:cNvSpPr/>
          <p:nvPr>
            <p:ph type="body" sz="full" idx="1"/>
          </p:nvPr>
        </p:nvSpPr>
        <p:spPr>
          <a:xfrm rot="0">
            <a:off x="457200" y="1412875"/>
            <a:ext cx="8229600" cy="47879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533400" latinLnBrk="0" marL="533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Ü"/>
              <a:defRPr baseline="0" b="0" sz="2800" i="0" u="none">
                <a:solidFill>
                  <a:srgbClr val="0033CC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-457200" latinLnBrk="0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 typeface="Arial" pitchFamily="0" charset="0"/>
              <a:buChar char="►"/>
              <a:defRPr baseline="0" b="0" sz="24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-381000" latinLnBrk="0" marL="1295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-342900" latinLnBrk="0" marL="17145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-342900" latinLnBrk="0" marL="21717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altLang="en-US" lang="en-US"/>
              <a:t>Channel Assignment Strategies</a:t>
            </a:r>
          </a:p>
          <a:p>
            <a:pPr lvl="0">
              <a:lnSpc>
                <a:spcPct val="90000"/>
              </a:lnSpc>
            </a:pPr>
            <a:r>
              <a:rPr altLang="en-US" lang="en-US"/>
              <a:t>Handoff Strategies</a:t>
            </a:r>
          </a:p>
          <a:p>
            <a:pPr lvl="1">
              <a:lnSpc>
                <a:spcPct val="90000"/>
              </a:lnSpc>
            </a:pPr>
            <a:r>
              <a:rPr altLang="en-US" lang="en-US"/>
              <a:t>When to handoff</a:t>
            </a:r>
          </a:p>
          <a:p>
            <a:pPr lvl="1">
              <a:lnSpc>
                <a:spcPct val="90000"/>
              </a:lnSpc>
            </a:pPr>
            <a:r>
              <a:rPr altLang="en-US" lang="en-US"/>
              <a:t>1G, BS based</a:t>
            </a:r>
          </a:p>
          <a:p>
            <a:pPr lvl="1">
              <a:lnSpc>
                <a:spcPct val="90000"/>
              </a:lnSpc>
            </a:pPr>
            <a:r>
              <a:rPr altLang="en-US" lang="en-US"/>
              <a:t>2G or today's</a:t>
            </a:r>
            <a:r>
              <a:rPr altLang="en-US" lang="en-US"/>
              <a:t>, Mobile-Assisted</a:t>
            </a:r>
          </a:p>
          <a:p>
            <a:pPr lvl="0">
              <a:lnSpc>
                <a:spcPct val="90000"/>
              </a:lnSpc>
            </a:pPr>
            <a:r>
              <a:rPr altLang="en-US" lang="en-US"/>
              <a:t>Prioritizing Handoff</a:t>
            </a:r>
          </a:p>
          <a:p>
            <a:pPr lvl="1">
              <a:lnSpc>
                <a:spcPct val="90000"/>
              </a:lnSpc>
            </a:pPr>
            <a:r>
              <a:rPr altLang="en-US" lang="en-US"/>
              <a:t>Guard channels concept</a:t>
            </a:r>
          </a:p>
          <a:p>
            <a:pPr lvl="1">
              <a:lnSpc>
                <a:spcPct val="90000"/>
              </a:lnSpc>
            </a:pPr>
            <a:r>
              <a:rPr altLang="en-US" lang="en-US"/>
              <a:t>Queuing handoff requests</a:t>
            </a:r>
          </a:p>
          <a:p>
            <a:pPr lvl="0">
              <a:lnSpc>
                <a:spcPct val="90000"/>
              </a:lnSpc>
            </a:pPr>
            <a:r>
              <a:rPr altLang="en-US" lang="en-US"/>
              <a:t>Practical handoff considerations</a:t>
            </a:r>
          </a:p>
          <a:p>
            <a:pPr lvl="1">
              <a:lnSpc>
                <a:spcPct val="90000"/>
              </a:lnSpc>
            </a:pPr>
            <a:r>
              <a:rPr altLang="en-US" lang="en-US"/>
              <a:t>Umbrella cell</a:t>
            </a:r>
          </a:p>
          <a:p>
            <a:pPr lvl="1">
              <a:lnSpc>
                <a:spcPct val="90000"/>
              </a:lnSpc>
            </a:pPr>
            <a:r>
              <a:rPr altLang="en-US" lang="en-US"/>
              <a:t>Cell dragging</a:t>
            </a:r>
          </a:p>
          <a:p>
            <a:pPr lvl="0">
              <a:lnSpc>
                <a:spcPct val="90000"/>
              </a:lnSpc>
            </a:pPr>
            <a:endParaRPr altLang="en-US" lang="en-GB"/>
          </a:p>
        </p:txBody>
      </p:sp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1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  <a:t>3</a:t>
            </a:fld>
            <a:endParaRPr sz="1400"/>
          </a:p>
        </p:txBody>
      </p:sp>
      <p:sp>
        <p:nvSpPr>
          <p:cNvPr id="1048608" name=""/>
          <p:cNvSpPr/>
          <p:nvPr>
            <p:ph type="title" sz="full" idx="0"/>
          </p:nvPr>
        </p:nvSpPr>
        <p:spPr>
          <a:xfrm rot="0">
            <a:off x="457200" y="274637"/>
            <a:ext cx="8229600" cy="8858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chemeClr val="lt2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1pPr>
          </a:lstStyle>
          <a:p>
            <a:r>
              <a:rPr altLang="en-US" lang="en-US"/>
              <a:t>Channel Assignment Strategies</a:t>
            </a:r>
          </a:p>
        </p:txBody>
      </p:sp>
      <p:sp>
        <p:nvSpPr>
          <p:cNvPr id="1048609" name=""/>
          <p:cNvSpPr/>
          <p:nvPr>
            <p:ph type="body" sz="full" idx="1"/>
          </p:nvPr>
        </p:nvSpPr>
        <p:spPr>
          <a:xfrm rot="0">
            <a:off x="457200" y="1412875"/>
            <a:ext cx="8229600" cy="47879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533400" latinLnBrk="0" marL="533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Ü"/>
              <a:defRPr baseline="0" b="0" sz="2800" i="0" u="none">
                <a:solidFill>
                  <a:srgbClr val="0033CC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-457200" latinLnBrk="0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 typeface="Arial" pitchFamily="0" charset="0"/>
              <a:buChar char="►"/>
              <a:defRPr baseline="0" b="0" sz="24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-381000" latinLnBrk="0" marL="1295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-342900" latinLnBrk="0" marL="17145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-342900" latinLnBrk="0" marL="21717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5pPr>
          </a:lstStyle>
          <a:p>
            <a:pPr lvl="0"/>
            <a:r>
              <a:rPr altLang="en-US" sz="2400" lang="en-US"/>
              <a:t>For efficient spectrum utilization, frequency reuse scheme should be consistent with objectives</a:t>
            </a:r>
          </a:p>
          <a:p>
            <a:pPr lvl="1"/>
            <a:r>
              <a:rPr altLang="en-US" sz="2000" lang="en-US"/>
              <a:t>Increasing system capacity</a:t>
            </a:r>
          </a:p>
          <a:p>
            <a:pPr lvl="1"/>
            <a:r>
              <a:rPr altLang="en-US" sz="2000" lang="en-US"/>
              <a:t>Minimizing interference</a:t>
            </a:r>
          </a:p>
          <a:p>
            <a:pPr lvl="0"/>
            <a:r>
              <a:rPr altLang="en-US" sz="2400" lang="en-US"/>
              <a:t>Strategies can be classified as Fixed and Dynamic</a:t>
            </a:r>
          </a:p>
          <a:p>
            <a:pPr lvl="0"/>
            <a:r>
              <a:rPr altLang="en-US" sz="2400" lang="en-US"/>
              <a:t>In Fixed Channel Assignment Strategy,</a:t>
            </a:r>
          </a:p>
          <a:p>
            <a:pPr lvl="1"/>
            <a:r>
              <a:rPr altLang="en-US" sz="2000" lang="en-GB"/>
              <a:t>Each cell is allocated a predetermined set of voice channels.</a:t>
            </a:r>
          </a:p>
          <a:p>
            <a:pPr lvl="1"/>
            <a:r>
              <a:rPr altLang="en-US" sz="2000" lang="en-GB"/>
              <a:t>A call attempt can only be served if unused channel in that particular cell is available</a:t>
            </a:r>
          </a:p>
          <a:p>
            <a:pPr lvl="1"/>
            <a:r>
              <a:rPr altLang="en-US" sz="2000" lang="en-GB"/>
              <a:t>If all channels are occupied then the call is blocked</a:t>
            </a:r>
          </a:p>
          <a:p>
            <a:pPr lvl="1"/>
            <a:endParaRPr altLang="en-US" sz="2000" lang="en-GB"/>
          </a:p>
        </p:txBody>
      </p:sp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6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  <a:t>4</a:t>
            </a:fld>
            <a:endParaRPr sz="1400"/>
          </a:p>
        </p:txBody>
      </p:sp>
      <p:sp>
        <p:nvSpPr>
          <p:cNvPr id="1048614" name=""/>
          <p:cNvSpPr/>
          <p:nvPr>
            <p:ph type="body" sz="full" idx="1"/>
          </p:nvPr>
        </p:nvSpPr>
        <p:spPr>
          <a:xfrm rot="0">
            <a:off x="457200" y="1412875"/>
            <a:ext cx="8229600" cy="47879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533400" latinLnBrk="0" marL="533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Ü"/>
              <a:defRPr baseline="0" b="0" sz="2800" i="0" u="none">
                <a:solidFill>
                  <a:srgbClr val="0033CC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-457200" latinLnBrk="0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 typeface="Arial" pitchFamily="0" charset="0"/>
              <a:buChar char="►"/>
              <a:defRPr baseline="0" b="0" sz="24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-381000" latinLnBrk="0" marL="1295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-342900" latinLnBrk="0" marL="17145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-342900" latinLnBrk="0" marL="21717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5pPr>
          </a:lstStyle>
          <a:p>
            <a:pPr lvl="1">
              <a:lnSpc>
                <a:spcPct val="90000"/>
              </a:lnSpc>
            </a:pPr>
            <a:r>
              <a:rPr altLang="en-US" lang="en-US"/>
              <a:t>Several variation exist like borrowing strategy</a:t>
            </a:r>
          </a:p>
          <a:p>
            <a:pPr lvl="2">
              <a:lnSpc>
                <a:spcPct val="90000"/>
              </a:lnSpc>
            </a:pPr>
            <a:r>
              <a:rPr altLang="en-US" lang="en-US"/>
              <a:t>A cell is allowed to </a:t>
            </a:r>
            <a:r>
              <a:rPr altLang="en-US" lang="en-US" u="sng">
                <a:solidFill>
                  <a:srgbClr val="FF6600"/>
                </a:solidFill>
              </a:rPr>
              <a:t>borrow a channel from neighboring cell</a:t>
            </a:r>
            <a:r>
              <a:rPr altLang="en-US" lang="en-US"/>
              <a:t> if all of its channels are occupied</a:t>
            </a:r>
          </a:p>
          <a:p>
            <a:pPr lvl="2">
              <a:lnSpc>
                <a:spcPct val="90000"/>
              </a:lnSpc>
            </a:pPr>
            <a:r>
              <a:rPr altLang="en-US" lang="en-US"/>
              <a:t>A mobile switching center </a:t>
            </a:r>
            <a:r>
              <a:rPr altLang="en-US" lang="en-US" u="sng">
                <a:solidFill>
                  <a:srgbClr val="FF6600"/>
                </a:solidFill>
              </a:rPr>
              <a:t>(MSC) supervises such procedures</a:t>
            </a:r>
            <a:r>
              <a:rPr altLang="en-US" lang="en-US"/>
              <a:t> and ensures that borrowing of channel does not disrupt the or interfere with any of the calls in progress in the donor cell</a:t>
            </a:r>
          </a:p>
          <a:p>
            <a:pPr lvl="0">
              <a:lnSpc>
                <a:spcPct val="90000"/>
              </a:lnSpc>
            </a:pPr>
            <a:r>
              <a:rPr altLang="en-US" lang="en-US"/>
              <a:t>Dynamic Channel Assignment Strategy</a:t>
            </a:r>
          </a:p>
          <a:p>
            <a:pPr lvl="1">
              <a:lnSpc>
                <a:spcPct val="90000"/>
              </a:lnSpc>
            </a:pPr>
            <a:r>
              <a:rPr altLang="en-US" lang="en-US"/>
              <a:t>Voice </a:t>
            </a:r>
            <a:r>
              <a:rPr altLang="en-US" lang="en-US" u="sng">
                <a:solidFill>
                  <a:srgbClr val="FF6600"/>
                </a:solidFill>
              </a:rPr>
              <a:t>channels are not allocated to cells</a:t>
            </a:r>
            <a:r>
              <a:rPr altLang="en-US" lang="en-US"/>
              <a:t> permanently</a:t>
            </a:r>
          </a:p>
          <a:p>
            <a:pPr lvl="1">
              <a:lnSpc>
                <a:spcPct val="90000"/>
              </a:lnSpc>
            </a:pPr>
            <a:r>
              <a:rPr altLang="en-US" lang="en-US"/>
              <a:t>On each call request, the </a:t>
            </a:r>
            <a:r>
              <a:rPr altLang="en-US" lang="en-US" u="sng">
                <a:solidFill>
                  <a:srgbClr val="FF6600"/>
                </a:solidFill>
              </a:rPr>
              <a:t>BS requests a channel</a:t>
            </a:r>
            <a:r>
              <a:rPr altLang="en-US" lang="en-US"/>
              <a:t> from MSC.</a:t>
            </a:r>
          </a:p>
          <a:p>
            <a:pPr lvl="1">
              <a:lnSpc>
                <a:spcPct val="90000"/>
              </a:lnSpc>
            </a:pPr>
            <a:r>
              <a:rPr altLang="en-US" lang="en-US"/>
              <a:t>MSC allocates a channel by taking into account </a:t>
            </a:r>
          </a:p>
          <a:p>
            <a:pPr lvl="2">
              <a:lnSpc>
                <a:spcPct val="90000"/>
              </a:lnSpc>
            </a:pPr>
            <a:r>
              <a:rPr altLang="en-US" lang="en-US"/>
              <a:t>the </a:t>
            </a:r>
            <a:r>
              <a:rPr altLang="en-US" lang="en-US" u="sng">
                <a:solidFill>
                  <a:srgbClr val="FF6600"/>
                </a:solidFill>
              </a:rPr>
              <a:t>likelihood of future blocking</a:t>
            </a:r>
            <a:r>
              <a:rPr altLang="en-US" lang="en-US"/>
              <a:t> within the cell</a:t>
            </a:r>
          </a:p>
          <a:p>
            <a:pPr lvl="2">
              <a:lnSpc>
                <a:spcPct val="90000"/>
              </a:lnSpc>
            </a:pPr>
            <a:r>
              <a:rPr altLang="en-US" lang="en-US"/>
              <a:t>The </a:t>
            </a:r>
            <a:r>
              <a:rPr altLang="en-US" lang="en-US" u="sng">
                <a:solidFill>
                  <a:srgbClr val="FF6600"/>
                </a:solidFill>
              </a:rPr>
              <a:t>frequency of use of the candidate channel</a:t>
            </a:r>
            <a:r>
              <a:rPr altLang="en-US" lang="en-GB"/>
              <a:t>, reuse distance</a:t>
            </a:r>
          </a:p>
        </p:txBody>
      </p:sp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9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  <a:t>5</a:t>
            </a:fld>
            <a:endParaRPr sz="1400"/>
          </a:p>
        </p:txBody>
      </p:sp>
      <p:sp>
        <p:nvSpPr>
          <p:cNvPr id="1048617" name=""/>
          <p:cNvSpPr/>
          <p:nvPr>
            <p:ph type="body" sz="full" idx="1"/>
          </p:nvPr>
        </p:nvSpPr>
        <p:spPr>
          <a:xfrm rot="0">
            <a:off x="457200" y="1412875"/>
            <a:ext cx="8229600" cy="47879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533400" latinLnBrk="0" marL="533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Ü"/>
              <a:defRPr baseline="0" b="0" sz="2800" i="0" u="none">
                <a:solidFill>
                  <a:srgbClr val="0033CC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-457200" latinLnBrk="0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 typeface="Arial" pitchFamily="0" charset="0"/>
              <a:buChar char="►"/>
              <a:defRPr baseline="0" b="0" sz="24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-381000" latinLnBrk="0" marL="1295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-342900" latinLnBrk="0" marL="17145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-342900" latinLnBrk="0" marL="21717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5pPr>
          </a:lstStyle>
          <a:p>
            <a:pPr lvl="1"/>
            <a:r>
              <a:rPr altLang="en-US" lang="en-US"/>
              <a:t>Hence, MSC </a:t>
            </a:r>
            <a:r>
              <a:rPr altLang="en-US" lang="en-US" u="sng">
                <a:solidFill>
                  <a:srgbClr val="FF6600"/>
                </a:solidFill>
              </a:rPr>
              <a:t>only allocates a channel if</a:t>
            </a:r>
            <a:r>
              <a:rPr altLang="en-US" lang="en-US"/>
              <a:t> that is not presently in use in the cell which </a:t>
            </a:r>
            <a:r>
              <a:rPr altLang="en-US" lang="en-US" u="sng">
                <a:solidFill>
                  <a:srgbClr val="FF6600"/>
                </a:solidFill>
              </a:rPr>
              <a:t>falls within minimum restricted distance of frequency reuse</a:t>
            </a:r>
            <a:r>
              <a:rPr altLang="en-US" lang="en-US"/>
              <a:t>.</a:t>
            </a:r>
          </a:p>
          <a:p>
            <a:pPr lvl="1"/>
            <a:r>
              <a:rPr altLang="en-US" lang="en-US"/>
              <a:t>It reduces the likelihood of the call blocking, increasing the trunking</a:t>
            </a:r>
            <a:r>
              <a:rPr altLang="en-US" lang="en-US"/>
              <a:t> capacity of the system.</a:t>
            </a:r>
          </a:p>
          <a:p>
            <a:pPr lvl="1"/>
            <a:r>
              <a:rPr altLang="en-US" lang="en-US"/>
              <a:t>It requires </a:t>
            </a:r>
            <a:r>
              <a:rPr altLang="en-US" lang="en-US" u="sng">
                <a:solidFill>
                  <a:srgbClr val="FF6600"/>
                </a:solidFill>
              </a:rPr>
              <a:t>MSC to collect real-time data on channel occupancy, traffic distribution and RSSI of all channels</a:t>
            </a:r>
          </a:p>
          <a:p>
            <a:pPr lvl="2"/>
            <a:r>
              <a:rPr altLang="en-US" lang="en-GB"/>
              <a:t>This increases storage and computational load on the system</a:t>
            </a:r>
          </a:p>
          <a:p>
            <a:pPr lvl="2"/>
            <a:r>
              <a:rPr altLang="en-US" lang="en-GB"/>
              <a:t>But provides increased channel utilization and decreased call blocking</a:t>
            </a:r>
          </a:p>
        </p:txBody>
      </p:sp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3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  <a:t>6</a:t>
            </a:fld>
            <a:endParaRPr sz="1400"/>
          </a:p>
        </p:txBody>
      </p:sp>
      <p:sp>
        <p:nvSpPr>
          <p:cNvPr id="1048620" name=""/>
          <p:cNvSpPr/>
          <p:nvPr>
            <p:ph type="title" sz="full" idx="0"/>
          </p:nvPr>
        </p:nvSpPr>
        <p:spPr>
          <a:xfrm rot="0">
            <a:off x="457200" y="274637"/>
            <a:ext cx="8229600" cy="8858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chemeClr val="lt2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1pPr>
          </a:lstStyle>
          <a:p>
            <a:r>
              <a:rPr altLang="en-US" lang="en-US"/>
              <a:t>Handoff Strategies</a:t>
            </a:r>
          </a:p>
        </p:txBody>
      </p:sp>
      <p:sp>
        <p:nvSpPr>
          <p:cNvPr id="1048621" name=""/>
          <p:cNvSpPr/>
          <p:nvPr>
            <p:ph type="body" sz="full" idx="1"/>
          </p:nvPr>
        </p:nvSpPr>
        <p:spPr>
          <a:xfrm rot="0">
            <a:off x="457200" y="1412875"/>
            <a:ext cx="8229600" cy="47879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533400" latinLnBrk="0" marL="533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Ü"/>
              <a:defRPr baseline="0" b="0" sz="2800" i="0" u="none">
                <a:solidFill>
                  <a:srgbClr val="0033CC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-457200" latinLnBrk="0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 typeface="Arial" pitchFamily="0" charset="0"/>
              <a:buChar char="►"/>
              <a:defRPr baseline="0" b="0" sz="24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-381000" latinLnBrk="0" marL="1295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-342900" latinLnBrk="0" marL="17145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-342900" latinLnBrk="0" marL="21717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altLang="en-US" lang="en-US"/>
              <a:t>Handoff: a mobile user moves to a different cell while conversation is in progress, MSC transfers the call to a new BS.</a:t>
            </a:r>
          </a:p>
          <a:p>
            <a:pPr lvl="1">
              <a:lnSpc>
                <a:spcPct val="90000"/>
              </a:lnSpc>
            </a:pPr>
            <a:r>
              <a:rPr altLang="en-US" lang="en-US"/>
              <a:t>Identifying new BS</a:t>
            </a:r>
          </a:p>
          <a:p>
            <a:pPr lvl="1">
              <a:lnSpc>
                <a:spcPct val="90000"/>
              </a:lnSpc>
            </a:pPr>
            <a:r>
              <a:rPr altLang="en-US" lang="en-US"/>
              <a:t>New voice and control channels to be allocated</a:t>
            </a:r>
          </a:p>
          <a:p>
            <a:pPr lvl="0">
              <a:lnSpc>
                <a:spcPct val="90000"/>
              </a:lnSpc>
            </a:pPr>
            <a:r>
              <a:rPr altLang="en-US" lang="en-US"/>
              <a:t>Handoff must be performed</a:t>
            </a:r>
          </a:p>
          <a:p>
            <a:pPr lvl="1">
              <a:lnSpc>
                <a:spcPct val="90000"/>
              </a:lnSpc>
            </a:pPr>
            <a:r>
              <a:rPr altLang="en-US" lang="en-US"/>
              <a:t>Successfully</a:t>
            </a:r>
          </a:p>
          <a:p>
            <a:pPr lvl="0">
              <a:lnSpc>
                <a:spcPct val="90000"/>
              </a:lnSpc>
            </a:pPr>
            <a:r>
              <a:rPr altLang="en-US" lang="en-US"/>
              <a:t>To achieve this, designer must specify optimum signal level at which handoff initiates</a:t>
            </a:r>
          </a:p>
          <a:p>
            <a:pPr lvl="0">
              <a:lnSpc>
                <a:spcPct val="90000"/>
              </a:lnSpc>
            </a:pPr>
            <a:endParaRPr altLang="en-US" lang="en-US"/>
          </a:p>
          <a:p>
            <a:pPr lvl="1">
              <a:lnSpc>
                <a:spcPct val="90000"/>
              </a:lnSpc>
            </a:pPr>
            <a:endParaRPr altLang="en-US" lang="en-GB"/>
          </a:p>
          <a:p>
            <a:pPr lvl="1">
              <a:lnSpc>
                <a:spcPct val="90000"/>
              </a:lnSpc>
            </a:pPr>
            <a:endParaRPr altLang="en-US"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6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  <a:t>7</a:t>
            </a:fld>
            <a:endParaRPr sz="1400"/>
          </a:p>
        </p:txBody>
      </p:sp>
      <p:sp>
        <p:nvSpPr>
          <p:cNvPr id="1048624" name=""/>
          <p:cNvSpPr/>
          <p:nvPr>
            <p:ph type="body" sz="full" idx="1"/>
          </p:nvPr>
        </p:nvSpPr>
        <p:spPr>
          <a:xfrm rot="0">
            <a:off x="457200" y="1412875"/>
            <a:ext cx="8229600" cy="47879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533400" latinLnBrk="0" marL="533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Ü"/>
              <a:defRPr baseline="0" b="0" sz="2800" i="0" u="none">
                <a:solidFill>
                  <a:srgbClr val="0033CC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-457200" latinLnBrk="0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 typeface="Arial" pitchFamily="0" charset="0"/>
              <a:buChar char="►"/>
              <a:defRPr baseline="0" b="0" sz="24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-381000" latinLnBrk="0" marL="1295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-342900" latinLnBrk="0" marL="17145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-342900" latinLnBrk="0" marL="21717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altLang="en-US" lang="en-US"/>
              <a:t>Once, a signal level is specified as min usable for acceptable voice quality</a:t>
            </a:r>
          </a:p>
          <a:p>
            <a:pPr lvl="1">
              <a:lnSpc>
                <a:spcPct val="90000"/>
              </a:lnSpc>
            </a:pPr>
            <a:r>
              <a:rPr altLang="en-US" lang="en-US"/>
              <a:t>A slightly stronger signal level is used as threshold</a:t>
            </a:r>
          </a:p>
          <a:p>
            <a:pPr lvl="1">
              <a:lnSpc>
                <a:spcPct val="90000"/>
              </a:lnSpc>
            </a:pPr>
            <a:r>
              <a:rPr altLang="en-US" lang="en-US"/>
              <a:t>Normally taken between -90dBm and -100 dBm</a:t>
            </a:r>
            <a:r>
              <a:rPr altLang="en-US" lang="en-US"/>
              <a:t>.</a:t>
            </a:r>
          </a:p>
          <a:p>
            <a:pPr lvl="0">
              <a:lnSpc>
                <a:spcPct val="90000"/>
              </a:lnSpc>
            </a:pPr>
            <a:r>
              <a:rPr altLang="en-US" lang="en-US"/>
              <a:t>This margin </a:t>
            </a:r>
            <a:r>
              <a:rPr altLang="en-US" lang="en-US"/>
              <a:t>∆ = Pr_handoff</a:t>
            </a:r>
            <a:r>
              <a:rPr altLang="en-US" lang="en-US"/>
              <a:t> – </a:t>
            </a:r>
            <a:r>
              <a:rPr altLang="en-US" lang="en-US"/>
              <a:t>Pr_min</a:t>
            </a:r>
            <a:r>
              <a:rPr altLang="en-US" lang="en-US"/>
              <a:t>, can not be too large or too small</a:t>
            </a:r>
          </a:p>
          <a:p>
            <a:pPr lvl="1">
              <a:lnSpc>
                <a:spcPct val="90000"/>
              </a:lnSpc>
            </a:pPr>
            <a:r>
              <a:rPr altLang="en-US" lang="en-US"/>
              <a:t>If ∆ is too large, unnecessary handoffs, burden on MSC</a:t>
            </a:r>
          </a:p>
          <a:p>
            <a:pPr lvl="1">
              <a:lnSpc>
                <a:spcPct val="90000"/>
              </a:lnSpc>
            </a:pPr>
            <a:r>
              <a:rPr altLang="en-US" lang="en-US"/>
              <a:t>If ∆ is too small, insufficient time to complete a handoff before a call is lost due to weak signal</a:t>
            </a:r>
          </a:p>
          <a:p>
            <a:pPr lvl="1">
              <a:lnSpc>
                <a:spcPct val="90000"/>
              </a:lnSpc>
            </a:pPr>
            <a:r>
              <a:rPr altLang="en-US" lang="en-US"/>
              <a:t>∆ should be chosen carefully to meet conflicting requirements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8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  <a:t>8</a:t>
            </a:fld>
            <a:endParaRPr sz="1400"/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>
            <a:lum bright="-20000" contrast="40000"/>
          </a:blip>
          <a:srcRect l="0" t="0" r="0" b="0"/>
          <a:stretch>
            <a:fillRect/>
          </a:stretch>
        </p:blipFill>
        <p:spPr>
          <a:xfrm rot="0">
            <a:off x="1616075" y="1314450"/>
            <a:ext cx="5775325" cy="5395912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1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  <a:t>9</a:t>
            </a:fld>
            <a:endParaRPr sz="1400"/>
          </a:p>
        </p:txBody>
      </p:sp>
      <p:sp>
        <p:nvSpPr>
          <p:cNvPr id="1048629" name=""/>
          <p:cNvSpPr/>
          <p:nvPr>
            <p:ph type="body" sz="full" idx="1"/>
          </p:nvPr>
        </p:nvSpPr>
        <p:spPr>
          <a:xfrm rot="0">
            <a:off x="457200" y="1412875"/>
            <a:ext cx="8229600" cy="47879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533400" latinLnBrk="0" marL="533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Ü"/>
              <a:defRPr baseline="0" b="0" sz="2800" i="0" u="none">
                <a:solidFill>
                  <a:srgbClr val="0033CC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-457200" latinLnBrk="0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 typeface="Arial" pitchFamily="0" charset="0"/>
              <a:buChar char="►"/>
              <a:defRPr baseline="0" b="0" sz="24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-381000" latinLnBrk="0" marL="1295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-342900" latinLnBrk="0" marL="17145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-342900" latinLnBrk="0" marL="21717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altLang="en-US" lang="en-US"/>
              <a:t>Call drops</a:t>
            </a:r>
          </a:p>
          <a:p>
            <a:pPr lvl="1">
              <a:lnSpc>
                <a:spcPct val="90000"/>
              </a:lnSpc>
            </a:pPr>
            <a:r>
              <a:rPr altLang="en-US" lang="en-US"/>
              <a:t>Excessive delay by MSC due to high traffic load</a:t>
            </a:r>
          </a:p>
          <a:p>
            <a:pPr lvl="1">
              <a:lnSpc>
                <a:spcPct val="90000"/>
              </a:lnSpc>
            </a:pPr>
            <a:r>
              <a:rPr altLang="en-US" lang="en-US"/>
              <a:t>∆ is set too small for handoff time</a:t>
            </a:r>
          </a:p>
          <a:p>
            <a:pPr lvl="1">
              <a:lnSpc>
                <a:spcPct val="90000"/>
              </a:lnSpc>
            </a:pPr>
            <a:r>
              <a:rPr altLang="en-US" lang="en-US"/>
              <a:t>No channels are available on any of nearby BS</a:t>
            </a:r>
          </a:p>
          <a:p>
            <a:pPr lvl="0">
              <a:lnSpc>
                <a:spcPct val="90000"/>
              </a:lnSpc>
            </a:pPr>
            <a:r>
              <a:rPr altLang="en-US" lang="en-US"/>
              <a:t>When to handoff,</a:t>
            </a:r>
          </a:p>
          <a:p>
            <a:pPr lvl="1">
              <a:lnSpc>
                <a:spcPct val="90000"/>
              </a:lnSpc>
            </a:pPr>
            <a:r>
              <a:rPr altLang="en-US" lang="en-US"/>
              <a:t>Drop in signal level is not due to momentary fading</a:t>
            </a:r>
          </a:p>
          <a:p>
            <a:pPr lvl="1">
              <a:lnSpc>
                <a:spcPct val="90000"/>
              </a:lnSpc>
            </a:pPr>
            <a:r>
              <a:rPr altLang="en-US" lang="en-US"/>
              <a:t>Mobile is actually moving away from serving BS</a:t>
            </a:r>
          </a:p>
          <a:p>
            <a:pPr lvl="1">
              <a:lnSpc>
                <a:spcPct val="90000"/>
              </a:lnSpc>
            </a:pPr>
            <a:r>
              <a:rPr altLang="en-US" lang="en-US"/>
              <a:t>To ensure this, </a:t>
            </a:r>
          </a:p>
          <a:p>
            <a:pPr lvl="2">
              <a:lnSpc>
                <a:spcPct val="90000"/>
              </a:lnSpc>
            </a:pPr>
            <a:r>
              <a:rPr altLang="en-US" lang="en-US"/>
              <a:t>BS monitors the signal level for certain period of time</a:t>
            </a:r>
          </a:p>
          <a:p>
            <a:pPr lvl="2">
              <a:lnSpc>
                <a:spcPct val="90000"/>
              </a:lnSpc>
            </a:pPr>
            <a:r>
              <a:rPr altLang="en-US" lang="en-US"/>
              <a:t>The period depends on the vehicle speed</a:t>
            </a:r>
          </a:p>
          <a:p>
            <a:pPr lvl="1">
              <a:lnSpc>
                <a:spcPct val="90000"/>
              </a:lnSpc>
            </a:pPr>
            <a:r>
              <a:rPr altLang="en-US" lang="en-GB"/>
              <a:t>If slope of average received signal level is steep, handoff is made quickly</a:t>
            </a:r>
          </a:p>
          <a:p>
            <a:pPr lvl="1">
              <a:lnSpc>
                <a:spcPct val="90000"/>
              </a:lnSpc>
            </a:pPr>
            <a:endParaRPr altLang="en-US" lang="en-GB"/>
          </a:p>
          <a:p>
            <a:pPr lvl="1">
              <a:lnSpc>
                <a:spcPct val="90000"/>
              </a:lnSpc>
            </a:pPr>
            <a:endParaRPr altLang="en-US"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80808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</a:extraClrScheme>
    <a:extraClrScheme>
      <a:clrScheme name="Default Color Scheme 2">
        <a:dk1>
          <a:srgbClr val="000000"/>
        </a:dk1>
        <a:lt1>
          <a:srgbClr val="FFFFFF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</a:extraClrScheme>
    <a:extraClrScheme>
      <a:clrScheme name="Default Color Scheme 3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</a:extraClrScheme>
    <a:extraClrScheme>
      <a:clrScheme name="Default Color Scheme 4">
        <a:dk1>
          <a:srgbClr val="000000"/>
        </a:dk1>
        <a:lt1>
          <a:srgbClr val="DEF6F1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</a:extraClrScheme>
    <a:extraClrScheme>
      <a:clrScheme name="Default Color Scheme 5">
        <a:dk1>
          <a:srgbClr val="000000"/>
        </a:dk1>
        <a:lt1>
          <a:srgbClr val="FFFFD9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</a:extraClrScheme>
    <a:extraClrScheme>
      <a:clrScheme name="Default Color Scheme 6">
        <a:dk1>
          <a:srgbClr val="FFFFFF"/>
        </a:dk1>
        <a:lt1>
          <a:srgbClr val="008080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</a:extraClrScheme>
    <a:extraClrScheme>
      <a:clrScheme name="Default Color Scheme 7">
        <a:dk1>
          <a:srgbClr val="FFFFFF"/>
        </a:dk1>
        <a:lt1>
          <a:srgbClr val="800000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</a:extraClrScheme>
    <a:extraClrScheme>
      <a:clrScheme name="Default Color Scheme 8">
        <a:dk1>
          <a:srgbClr val="FFFFFF"/>
        </a:dk1>
        <a:lt1>
          <a:srgbClr val="000099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</a:extraClrScheme>
    <a:extraClrScheme>
      <a:clrScheme name="Default Color Scheme 9">
        <a:dk1>
          <a:srgbClr val="FFFFFF"/>
        </a:dk1>
        <a:lt1>
          <a:srgbClr val="000000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</a:extraClrScheme>
    <a:extraClrScheme>
      <a:clrScheme name="Default Color Scheme 10">
        <a:dk1>
          <a:srgbClr val="FFFFFF"/>
        </a:dk1>
        <a:lt1>
          <a:srgbClr val="686B5D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</a:extraClrScheme>
    <a:extraClrScheme>
      <a:clrScheme name="Default Color Scheme 11">
        <a:dk1>
          <a:srgbClr val="FFFFFF"/>
        </a:dk1>
        <a:lt1>
          <a:srgbClr val="666699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</a:extraClrScheme>
    <a:extraClrScheme>
      <a:clrScheme name="Default Color Scheme 12">
        <a:dk1>
          <a:srgbClr val="FFFFFF"/>
        </a:dk1>
        <a:lt1>
          <a:srgbClr val="523E26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80808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4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808080"/>
    </a:dk2>
    <a:lt2>
      <a:srgbClr val="00000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9EDEE"/>
    </a:accent5>
    <a:accent6>
      <a:srgbClr val="2D2D89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Wireless Networks</dc:title>
  <dc:creator> Ghalib</dc:creator>
  <cp:lastModifiedBy>Adnan Ch</cp:lastModifiedBy>
  <dcterms:created xsi:type="dcterms:W3CDTF">2007-09-10T09:47:02Z</dcterms:created>
  <dcterms:modified xsi:type="dcterms:W3CDTF">2023-03-25T06:09:02Z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83c60a0a6a414a5bab67e349a6b14eb9</vt:lpwstr>
  </property>
</Properties>
</file>