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4x3" cy="6858000" cx="9144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149" autoAdjust="0"/>
    <p:restoredTop sz="91790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938" y="-96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2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43" name="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GB"/>
              <a:pPr algn="r" lvl="0"/>
            </a:fld>
            <a:endParaRPr altLang="en-US" sz="1200" lang="en-GB"/>
          </a:p>
        </p:txBody>
      </p:sp>
      <p:sp>
        <p:nvSpPr>
          <p:cNvPr id="1048744" name="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45" name="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GB"/>
              <a:pPr algn="r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6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37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r>
              <a:rPr altLang="en-US" sz="1200" lang="en-GB"/>
              <a:t/>
            </a:r>
            <a:endParaRPr altLang="en-US" sz="1200" lang="en-GB"/>
          </a:p>
        </p:txBody>
      </p:sp>
      <p:sp>
        <p:nvSpPr>
          <p:cNvPr id="1048738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39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740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41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GB"/>
              <a:pPr algn="r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584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  <p:sp>
        <p:nvSpPr>
          <p:cNvPr id="10485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grpSp>
        <p:nvGrpSpPr>
          <p:cNvPr id="27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86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7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28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88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9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5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0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07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69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696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9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60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60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0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1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12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6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1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18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1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24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2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26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9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69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691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2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2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32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33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3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35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9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00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70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sp>
        <p:nvSpPr>
          <p:cNvPr id="1048702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altLang="en-US" sz="1400" lang="en-GB"/>
              <a:pPr lvl="0"/>
            </a:fld>
            <a:endParaRPr altLang="en-US" sz="1400" lang="en-GB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sz="1400" lang="en-GB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</a:fld>
            <a:endParaRPr altLang="en-US" sz="1400" lang="en-GB"/>
          </a:p>
        </p:txBody>
      </p:sp>
      <p:grpSp>
        <p:nvGrpSpPr>
          <p:cNvPr id="14" name=""/>
          <p:cNvGrpSpPr/>
          <p:nvPr/>
        </p:nvGrpSpPr>
        <p:grpSpPr>
          <a:xfrm rot="0">
            <a:off x="468312" y="1233487"/>
            <a:ext cx="8207375" cy="71437"/>
            <a:chOff x="295" y="822"/>
            <a:chExt cx="5170" cy="45"/>
          </a:xfrm>
        </p:grpSpPr>
        <p:sp>
          <p:nvSpPr>
            <p:cNvPr id="1048581" name=""/>
            <p:cNvSpPr/>
            <p:nvPr/>
          </p:nvSpPr>
          <p:spPr>
            <a:xfrm rot="0">
              <a:off x="295" y="845"/>
              <a:ext cx="5170" cy="22"/>
            </a:xfrm>
            <a:prstGeom prst="rect"/>
            <a:solidFill>
              <a:srgbClr val="0033CC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endParaRPr altLang="en-US" lang="en-US">
                <a:solidFill>
                  <a:srgbClr val="0033CC"/>
                </a:solidFill>
              </a:endParaRPr>
            </a:p>
          </p:txBody>
        </p:sp>
        <p:sp>
          <p:nvSpPr>
            <p:cNvPr id="1048582" name=""/>
            <p:cNvSpPr/>
            <p:nvPr/>
          </p:nvSpPr>
          <p:spPr>
            <a:xfrm rot="0">
              <a:off x="295" y="822"/>
              <a:ext cx="517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1" sldNum="1"/>
  <p:txStyles>
    <p:titleStyle>
      <a:lvl1pPr algn="ctr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200" i="0" u="none">
          <a:solidFill>
            <a:schemeClr val="lt2"/>
          </a:solidFill>
          <a:latin typeface="Futura Hv" pitchFamily="34" charset="0"/>
          <a:ea typeface="Arial" pitchFamily="34" charset="0"/>
          <a:sym typeface="Arial" pitchFamily="34" charset="0"/>
        </a:defRPr>
      </a:lvl1pPr>
    </p:titleStyle>
    <p:bodyStyle>
      <a:lvl1pPr algn="l" eaLnBrk="1" fontAlgn="base" hangingPunct="1" indent="-533400" latinLnBrk="0" marL="533400" rtl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Ü"/>
        <a:defRPr baseline="0" b="0" sz="2800" i="0" u="none">
          <a:solidFill>
            <a:srgbClr val="0033CC"/>
          </a:solidFill>
          <a:latin typeface="Futura Hv" pitchFamily="34" charset="0"/>
          <a:ea typeface="Arial" pitchFamily="34" charset="0"/>
          <a:sym typeface="Arial" pitchFamily="34" charset="0"/>
        </a:defRPr>
      </a:lvl1pPr>
      <a:lvl2pPr algn="l" eaLnBrk="1" fontAlgn="base" hangingPunct="1" indent="-457200" latinLnBrk="0" marL="91440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 typeface="Arial" pitchFamily="34" charset="0"/>
        <a:buChar char="►"/>
        <a:defRPr baseline="0" b="0" sz="24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2pPr>
      <a:lvl3pPr algn="l" eaLnBrk="1" fontAlgn="base" hangingPunct="1" indent="-381000" latinLnBrk="0" marL="12954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3pPr>
      <a:lvl4pPr algn="l" eaLnBrk="1" fontAlgn="base" hangingPunct="1" indent="-342900" latinLnBrk="0" marL="17145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18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4pPr>
      <a:lvl5pPr algn="l" eaLnBrk="1" fontAlgn="base" hangingPunct="1" indent="-342900" latinLnBrk="0" marL="21717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baseline="0" b="0" sz="18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://en.wikipedia.org/wiki/Mobile_phone" TargetMode="External"/><Relationship Id="rId2" Type="http://schemas.openxmlformats.org/officeDocument/2006/relationships/hyperlink" Target="http://en.wikipedia.org/wiki/International_Telecommunication_Union" TargetMode="External"/><Relationship Id="rId3" Type="http://schemas.openxmlformats.org/officeDocument/2006/relationships/hyperlink" Target="http://en.wikipedia.org/wiki/IMT-2000" TargetMode="External"/><Relationship Id="rId4" Type="http://schemas.openxmlformats.org/officeDocument/2006/relationships/hyperlink" Target="http://en.wikipedia.org/wiki/Spectral_efficiency" TargetMode="External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</a:t>
            </a:fld>
            <a:endParaRPr altLang="en-US" sz="1400" lang="en-GB"/>
          </a:p>
        </p:txBody>
      </p:sp>
      <p:sp>
        <p:nvSpPr>
          <p:cNvPr id="1048591" name=""/>
          <p:cNvSpPr/>
          <p:nvPr>
            <p:ph type="ctrTitle" sz="full" idx="0"/>
          </p:nvPr>
        </p:nvSpPr>
        <p:spPr>
          <a:xfrm rot="0">
            <a:off x="647700" y="1808162"/>
            <a:ext cx="7772400" cy="1470025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3200"/>
            </a:lvl1pPr>
          </a:lstStyle>
          <a:p>
            <a:r>
              <a:rPr altLang="en-US" lang="en-US"/>
              <a:t>Wireless Networks</a:t>
            </a:r>
          </a:p>
        </p:txBody>
      </p:sp>
      <p:sp>
        <p:nvSpPr>
          <p:cNvPr id="1048592" name=""/>
          <p:cNvSpPr/>
          <p:nvPr>
            <p:ph type="subTitle" sz="full" idx="1"/>
          </p:nvPr>
        </p:nvSpPr>
        <p:spPr>
          <a:xfrm rot="0">
            <a:off x="900112" y="3644900"/>
            <a:ext cx="7561262" cy="1752600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800">
                <a:solidFill>
                  <a:srgbClr val="0033CC"/>
                </a:solidFill>
              </a:defRPr>
            </a:lvl1pPr>
            <a:lvl2pPr algn="ctr" marL="457200"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Lecture 9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Evolution of Wireless Networks (Part II)</a:t>
            </a:r>
          </a:p>
          <a:p>
            <a:pPr lvl="0">
              <a:lnSpc>
                <a:spcPct val="90000"/>
              </a:lnSpc>
            </a:pPr>
          </a:p>
          <a:p>
            <a:pPr lvl="0">
              <a:lnSpc>
                <a:spcPct val="90000"/>
              </a:lnSpc>
            </a:pPr>
            <a:endParaRPr altLang="en-US" sz="2400" lang="en-GB">
              <a:solidFill>
                <a:schemeClr val="dk1"/>
              </a:solidFill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93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4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31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95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6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10</a:t>
            </a:fld>
            <a:endParaRPr altLang="en-US" sz="1400" lang="en-GB"/>
          </a:p>
        </p:txBody>
      </p:sp>
      <p:sp>
        <p:nvSpPr>
          <p:cNvPr id="104866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3G Evolution</a:t>
            </a:r>
          </a:p>
        </p:txBody>
      </p:sp>
      <p:sp>
        <p:nvSpPr>
          <p:cNvPr id="104866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The community remain split into two camps</a:t>
            </a:r>
          </a:p>
          <a:p>
            <a:pPr lvl="1"/>
            <a:r>
              <a:rPr altLang="en-US" lang="en-US"/>
              <a:t>GSM/IS-136/PDC</a:t>
            </a:r>
          </a:p>
          <a:p>
            <a:pPr lvl="2"/>
            <a:r>
              <a:rPr altLang="en-US" lang="en-US"/>
              <a:t>The 3G evolution is wideband CDMA (W-CDMA)</a:t>
            </a:r>
          </a:p>
          <a:p>
            <a:pPr lvl="2"/>
            <a:r>
              <a:rPr altLang="en-US" lang="en-US"/>
              <a:t>Also known as UMTS</a:t>
            </a:r>
          </a:p>
          <a:p>
            <a:pPr lvl="1"/>
            <a:r>
              <a:rPr altLang="en-US" lang="en-US"/>
              <a:t>IS-95B or CDMA</a:t>
            </a:r>
          </a:p>
          <a:p>
            <a:pPr lvl="2"/>
            <a:r>
              <a:rPr altLang="en-US" lang="en-US"/>
              <a:t>Evolution path is cdma2000</a:t>
            </a:r>
          </a:p>
          <a:p>
            <a:pPr lvl="2"/>
            <a:r>
              <a:rPr altLang="en-US" lang="en-US"/>
              <a:t>Several variants exist but all based on IS-95B</a:t>
            </a:r>
          </a:p>
          <a:p>
            <a:pPr lvl="0"/>
            <a:r>
              <a:rPr altLang="en-US" lang="en-US"/>
              <a:t>ITU-2000 standards are separated into two major organizations reflecting two 3G camps</a:t>
            </a:r>
          </a:p>
          <a:p>
            <a:pPr lvl="1"/>
            <a:r>
              <a:rPr altLang="en-US" lang="en-US"/>
              <a:t>3GPP: 3G partnership project for W-CDMA</a:t>
            </a:r>
          </a:p>
          <a:p>
            <a:pPr lvl="1"/>
            <a:r>
              <a:rPr altLang="en-US" lang="en-US"/>
              <a:t>3GPP2: 3G partnership project 2 for cdma2000</a:t>
            </a:r>
          </a:p>
          <a:p>
            <a:pPr lvl="1"/>
            <a:endParaRPr altLang="en-US" lang="en-US"/>
          </a:p>
          <a:p>
            <a:pPr lvl="1"/>
            <a:endParaRPr altLang="en-US" lang="en-US"/>
          </a:p>
          <a:p>
            <a:pPr lvl="2"/>
            <a:endParaRPr altLang="en-US" lang="en-US"/>
          </a:p>
          <a:p>
            <a:pPr lvl="0"/>
            <a:endParaRPr altLang="en-US"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11</a:t>
            </a:fld>
            <a:endParaRPr altLang="en-US" sz="1400" lang="en-GB"/>
          </a:p>
        </p:txBody>
      </p:sp>
      <p:sp>
        <p:nvSpPr>
          <p:cNvPr id="1048671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3G W-CDMA (UMTS)</a:t>
            </a:r>
          </a:p>
        </p:txBody>
      </p:sp>
      <p:sp>
        <p:nvSpPr>
          <p:cNvPr id="1048672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This standard has </a:t>
            </a:r>
            <a:r>
              <a:rPr altLang="en-US" lang="en-US" u="sng">
                <a:solidFill>
                  <a:srgbClr val="FF0000"/>
                </a:solidFill>
              </a:rPr>
              <a:t>evolved under European</a:t>
            </a:r>
            <a:r>
              <a:rPr altLang="en-US" lang="en-US"/>
              <a:t> Telecom. Standards Institute (ETSI).</a:t>
            </a:r>
          </a:p>
          <a:p>
            <a:pPr lvl="0">
              <a:lnSpc>
                <a:spcPct val="90000"/>
              </a:lnSpc>
            </a:pPr>
            <a:r>
              <a:rPr altLang="en-US" lang="en-US" u="sng">
                <a:solidFill>
                  <a:srgbClr val="FF0000"/>
                </a:solidFill>
              </a:rPr>
              <a:t>Backward compatible</a:t>
            </a:r>
            <a:r>
              <a:rPr altLang="en-US" lang="en-US"/>
              <a:t> with 2G standards GSM, IS-136 and PDC technologies as well as 2.5G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Bit level </a:t>
            </a:r>
            <a:r>
              <a:rPr altLang="en-US" lang="en-US" u="sng">
                <a:solidFill>
                  <a:srgbClr val="FF0000"/>
                </a:solidFill>
              </a:rPr>
              <a:t>packaging of GSM data is retained</a:t>
            </a:r>
            <a:r>
              <a:rPr altLang="en-US" lang="en-US"/>
              <a:t>, with additional capacity and bandwidth provided by new CDMA air interface</a:t>
            </a:r>
          </a:p>
          <a:p>
            <a:pPr lvl="0">
              <a:lnSpc>
                <a:spcPct val="90000"/>
              </a:lnSpc>
            </a:pPr>
            <a:r>
              <a:rPr altLang="en-US" lang="en-US" u="sng">
                <a:solidFill>
                  <a:srgbClr val="FF0000"/>
                </a:solidFill>
              </a:rPr>
              <a:t>Always-on </a:t>
            </a:r>
            <a:r>
              <a:rPr altLang="en-US" lang="en-US">
                <a:solidFill>
                  <a:schemeClr val="dk1"/>
                </a:solidFill>
              </a:rPr>
              <a:t>packet-based service for computers, entertainment devices and telephone.</a:t>
            </a:r>
          </a:p>
          <a:p>
            <a:pPr lvl="0">
              <a:lnSpc>
                <a:spcPct val="90000"/>
              </a:lnSpc>
            </a:pPr>
            <a:r>
              <a:rPr altLang="en-US" lang="en-US">
                <a:solidFill>
                  <a:schemeClr val="dk1"/>
                </a:solidFill>
              </a:rPr>
              <a:t>Require </a:t>
            </a:r>
            <a:r>
              <a:rPr altLang="en-US" lang="en-US" u="sng">
                <a:solidFill>
                  <a:srgbClr val="FF0000"/>
                </a:solidFill>
              </a:rPr>
              <a:t>expensive new BS equipments</a:t>
            </a:r>
            <a:r>
              <a:rPr altLang="en-US" lang="en-GB">
                <a:solidFill>
                  <a:schemeClr val="dk1"/>
                </a:solidFill>
              </a:rPr>
              <a:t> making installation slow and gradual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12</a:t>
            </a:fld>
            <a:endParaRPr altLang="en-US" sz="1400" lang="en-GB"/>
          </a:p>
        </p:txBody>
      </p:sp>
      <p:sp>
        <p:nvSpPr>
          <p:cNvPr id="104867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3G W-CDMA</a:t>
            </a:r>
          </a:p>
        </p:txBody>
      </p:sp>
      <p:sp>
        <p:nvSpPr>
          <p:cNvPr id="104867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Data rate supported up to 2.048 Mbps per user</a:t>
            </a:r>
          </a:p>
          <a:p>
            <a:pPr lvl="1"/>
            <a:r>
              <a:rPr altLang="en-US" sz="2000" lang="en-US"/>
              <a:t>Allowing high quality data, multimedia, streaming audio (for stationary user).</a:t>
            </a:r>
          </a:p>
          <a:p>
            <a:pPr lvl="0"/>
            <a:r>
              <a:rPr altLang="en-US" sz="2400" lang="en-US"/>
              <a:t>Future version will support </a:t>
            </a:r>
            <a:r>
              <a:rPr altLang="en-US" sz="2400" lang="en-US" u="sng">
                <a:solidFill>
                  <a:srgbClr val="FF0000"/>
                </a:solidFill>
              </a:rPr>
              <a:t>data rate in excess of 8 Mbps</a:t>
            </a:r>
          </a:p>
          <a:p>
            <a:pPr lvl="0"/>
            <a:r>
              <a:rPr altLang="en-US" sz="2400" lang="en-US"/>
              <a:t>Minimum </a:t>
            </a:r>
            <a:r>
              <a:rPr altLang="en-US" sz="2400" lang="en-US" u="sng">
                <a:solidFill>
                  <a:srgbClr val="FF0000"/>
                </a:solidFill>
              </a:rPr>
              <a:t>spectral allocation of 5 MHz</a:t>
            </a:r>
          </a:p>
          <a:p>
            <a:pPr lvl="0"/>
            <a:r>
              <a:rPr altLang="en-US" sz="2400" lang="en-US"/>
              <a:t>Data rates from </a:t>
            </a:r>
            <a:r>
              <a:rPr altLang="en-US" sz="2400" lang="en-US" u="sng">
                <a:solidFill>
                  <a:srgbClr val="FF0000"/>
                </a:solidFill>
              </a:rPr>
              <a:t>as low as 8 kbps to as high as 2 Mbps</a:t>
            </a:r>
            <a:r>
              <a:rPr altLang="en-US" sz="2400" lang="en-US"/>
              <a:t> will be carried simultaneously on a single radio channel.</a:t>
            </a:r>
          </a:p>
          <a:p>
            <a:pPr lvl="0"/>
            <a:r>
              <a:rPr altLang="en-US" sz="2400" lang="en-US"/>
              <a:t>Each channel can </a:t>
            </a:r>
            <a:r>
              <a:rPr altLang="en-US" sz="2400" lang="en-US" u="sng">
                <a:solidFill>
                  <a:srgbClr val="FF0000"/>
                </a:solidFill>
              </a:rPr>
              <a:t>support between 100 and 350 voice</a:t>
            </a:r>
            <a:r>
              <a:rPr altLang="en-US" sz="2400" lang="en-GB"/>
              <a:t> calls simultaneously depending on propagation conditions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13</a:t>
            </a:fld>
            <a:endParaRPr altLang="en-US" sz="1400" lang="en-GB"/>
          </a:p>
        </p:txBody>
      </p:sp>
      <p:sp>
        <p:nvSpPr>
          <p:cNvPr id="1048677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3G cdma2000</a:t>
            </a:r>
          </a:p>
        </p:txBody>
      </p:sp>
      <p:sp>
        <p:nvSpPr>
          <p:cNvPr id="104867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Provides seamless and evolutionary upgrade path for 2G and 2.5G CDMA technology.</a:t>
            </a:r>
          </a:p>
          <a:p>
            <a:pPr lvl="0"/>
            <a:r>
              <a:rPr altLang="en-US" lang="en-US"/>
              <a:t>Centers on </a:t>
            </a:r>
            <a:r>
              <a:rPr altLang="en-US" lang="en-US" u="sng">
                <a:solidFill>
                  <a:srgbClr val="FF0000"/>
                </a:solidFill>
              </a:rPr>
              <a:t>original 1.25 MHz radio channel</a:t>
            </a:r>
          </a:p>
          <a:p>
            <a:pPr lvl="0"/>
            <a:r>
              <a:rPr altLang="en-US" lang="en-US"/>
              <a:t>CDMA operators may seamlessly and selectively upgrade </a:t>
            </a:r>
            <a:r>
              <a:rPr altLang="en-US" lang="en-US" u="sng">
                <a:solidFill>
                  <a:srgbClr val="FF0000"/>
                </a:solidFill>
              </a:rPr>
              <a:t>without changing entire BS equipment</a:t>
            </a:r>
          </a:p>
          <a:p>
            <a:pPr lvl="0"/>
            <a:r>
              <a:rPr altLang="en-US" lang="en-US">
                <a:solidFill>
                  <a:schemeClr val="dk1"/>
                </a:solidFill>
              </a:rPr>
              <a:t>The first 3G CDMA standard cdma2000 1xRTT using </a:t>
            </a:r>
            <a:r>
              <a:rPr altLang="en-US" lang="en-US" u="sng">
                <a:solidFill>
                  <a:srgbClr val="FF0000"/>
                </a:solidFill>
              </a:rPr>
              <a:t>single channel (1x =&gt; multi-carrier)</a:t>
            </a:r>
          </a:p>
          <a:p>
            <a:pPr lvl="0"/>
            <a:r>
              <a:rPr altLang="en-US" lang="en-US">
                <a:solidFill>
                  <a:srgbClr val="0000FF"/>
                </a:solidFill>
              </a:rPr>
              <a:t>Cdma2000 1x </a:t>
            </a:r>
          </a:p>
          <a:p>
            <a:pPr lvl="1"/>
            <a:r>
              <a:rPr altLang="en-US" lang="en-US"/>
              <a:t>supports data rate up to 307 kbps in packet mode</a:t>
            </a:r>
          </a:p>
          <a:p>
            <a:pPr lvl="1"/>
            <a:r>
              <a:rPr altLang="en-US" lang="en-US"/>
              <a:t>Can support up to twice as many users as 2G CDMA</a:t>
            </a:r>
          </a:p>
          <a:p>
            <a:pPr lvl="0"/>
            <a:endParaRPr altLang="en-US"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9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14</a:t>
            </a:fld>
            <a:endParaRPr altLang="en-US" sz="1400" lang="en-GB"/>
          </a:p>
        </p:txBody>
      </p:sp>
      <p:sp>
        <p:nvSpPr>
          <p:cNvPr id="1048680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cdma2000</a:t>
            </a:r>
          </a:p>
        </p:txBody>
      </p:sp>
      <p:sp>
        <p:nvSpPr>
          <p:cNvPr id="104868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1"/>
            <a:r>
              <a:rPr altLang="en-US" lang="en-US"/>
              <a:t>No additional equipment needed, simply software and new channel cards at BS</a:t>
            </a:r>
          </a:p>
          <a:p>
            <a:pPr lvl="0"/>
            <a:r>
              <a:rPr altLang="en-US" lang="en-US"/>
              <a:t>Cdma2000 1xEV Evolution by Qualcomm</a:t>
            </a:r>
          </a:p>
          <a:p>
            <a:pPr lvl="1"/>
            <a:r>
              <a:rPr altLang="en-US" lang="en-US"/>
              <a:t>Proprietary high data rate packet standard to be overlaid on existing</a:t>
            </a:r>
          </a:p>
          <a:p>
            <a:pPr lvl="1"/>
            <a:r>
              <a:rPr altLang="en-US" lang="en-US"/>
              <a:t>CDMA 1xEC-DO dedicates the channel strictly to data user and support 2.4 Mbps per channel.</a:t>
            </a:r>
          </a:p>
          <a:p>
            <a:pPr lvl="1"/>
            <a:endParaRPr altLang="en-US" lang="en-US"/>
          </a:p>
          <a:p>
            <a:pPr lvl="1"/>
            <a:endParaRPr altLang="en-US" lang="en-US"/>
          </a:p>
          <a:p>
            <a:pPr lvl="0"/>
            <a:endParaRPr altLang="en-US"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15</a:t>
            </a:fld>
            <a:endParaRPr altLang="en-US" sz="1400" lang="en-GB"/>
          </a:p>
        </p:txBody>
      </p:sp>
      <p:sp>
        <p:nvSpPr>
          <p:cNvPr id="1048683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cdma2000</a:t>
            </a:r>
          </a:p>
        </p:txBody>
      </p:sp>
      <p:sp>
        <p:nvSpPr>
          <p:cNvPr id="104868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Cdma2000 3xRTT</a:t>
            </a:r>
          </a:p>
          <a:p>
            <a:pPr lvl="1"/>
            <a:r>
              <a:rPr altLang="en-US" lang="en-US"/>
              <a:t>The </a:t>
            </a:r>
            <a:r>
              <a:rPr altLang="en-US" lang="en-US" u="sng">
                <a:solidFill>
                  <a:srgbClr val="FF0000"/>
                </a:solidFill>
              </a:rPr>
              <a:t>ultimate 3G solution relies upon multicarrier</a:t>
            </a:r>
            <a:r>
              <a:rPr altLang="en-US" lang="en-US"/>
              <a:t> that gang adjacent channels together into 3.75 MHz.</a:t>
            </a:r>
          </a:p>
          <a:p>
            <a:pPr lvl="1"/>
            <a:r>
              <a:rPr altLang="en-US" lang="en-US"/>
              <a:t>Three non-adjacent channels may be operated simultaneously and in parallel.</a:t>
            </a:r>
          </a:p>
          <a:p>
            <a:pPr lvl="1"/>
            <a:r>
              <a:rPr altLang="en-US" lang="en-US"/>
              <a:t>Data rate in excess of 2 Mbps similar when compared to W-CDMA</a:t>
            </a:r>
          </a:p>
          <a:p>
            <a:pPr lvl="0"/>
            <a:r>
              <a:rPr altLang="en-US" lang="en-US"/>
              <a:t>Advocates of cdma2000 claim their standard much more seamless and less expensive upgrade path when compared to W-CDMA.</a:t>
            </a:r>
          </a:p>
          <a:p>
            <a:pPr lvl="1"/>
            <a:endParaRPr altLang="en-US"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16</a:t>
            </a:fld>
            <a:endParaRPr altLang="en-US" sz="1400" lang="en-GB"/>
          </a:p>
        </p:txBody>
      </p:sp>
      <p:sp>
        <p:nvSpPr>
          <p:cNvPr id="104868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3G TD-SCDMA</a:t>
            </a:r>
          </a:p>
        </p:txBody>
      </p:sp>
      <p:sp>
        <p:nvSpPr>
          <p:cNvPr id="104868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In china, more than 8 millions GSM subscribers were added in just 1 month.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china’s desire to craft its own wireless vision.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Chinese CATT and Siemens jointly submitted  IMT-2000 3G standard based on </a:t>
            </a:r>
            <a:r>
              <a:rPr altLang="en-US" sz="2400" lang="en-US" u="sng">
                <a:solidFill>
                  <a:srgbClr val="FF0000"/>
                </a:solidFill>
              </a:rPr>
              <a:t>Time Division Synchronous Code Division Multiple Access</a:t>
            </a:r>
          </a:p>
          <a:p>
            <a:pPr lvl="0">
              <a:lnSpc>
                <a:spcPct val="90000"/>
              </a:lnSpc>
            </a:pPr>
            <a:r>
              <a:rPr altLang="en-US" sz="2400" lang="en-US">
                <a:solidFill>
                  <a:schemeClr val="dk1"/>
                </a:solidFill>
              </a:rPr>
              <a:t>Relies on existing GSM infrastructure</a:t>
            </a:r>
          </a:p>
          <a:p>
            <a:pPr lvl="0">
              <a:lnSpc>
                <a:spcPct val="90000"/>
              </a:lnSpc>
            </a:pPr>
            <a:r>
              <a:rPr altLang="en-US" sz="2400" lang="en-US" u="sng">
                <a:solidFill>
                  <a:srgbClr val="FF0000"/>
                </a:solidFill>
              </a:rPr>
              <a:t>1.6</a:t>
            </a:r>
            <a:r>
              <a:rPr altLang="en-US" sz="2400" lang="en-US" u="sng">
                <a:solidFill>
                  <a:srgbClr val="FF0000"/>
                </a:solidFill>
              </a:rPr>
              <a:t> MHz channel and smart antennas</a:t>
            </a:r>
            <a:r>
              <a:rPr altLang="en-US" sz="2400" lang="en-US">
                <a:solidFill>
                  <a:schemeClr val="dk1"/>
                </a:solidFill>
              </a:rPr>
              <a:t> to yield more spectral efficiency.</a:t>
            </a:r>
          </a:p>
          <a:p>
            <a:pPr lvl="0">
              <a:lnSpc>
                <a:spcPct val="90000"/>
              </a:lnSpc>
            </a:pPr>
            <a:r>
              <a:rPr altLang="en-US" sz="2400" lang="en-US" u="sng">
                <a:solidFill>
                  <a:srgbClr val="FF0000"/>
                </a:solidFill>
              </a:rPr>
              <a:t>5 ms frames divided into 7 slots</a:t>
            </a:r>
            <a:r>
              <a:rPr altLang="en-US" sz="2400" lang="en-GB">
                <a:solidFill>
                  <a:schemeClr val="dk1"/>
                </a:solidFill>
              </a:rPr>
              <a:t> allocated to single data only user or several slow users</a:t>
            </a:r>
          </a:p>
          <a:p>
            <a:pPr lvl="0">
              <a:lnSpc>
                <a:spcPct val="90000"/>
              </a:lnSpc>
            </a:pPr>
            <a:r>
              <a:rPr altLang="en-US" sz="2400" lang="en-GB">
                <a:solidFill>
                  <a:schemeClr val="dk1"/>
                </a:solidFill>
              </a:rPr>
              <a:t>TD-SCDMA allows easy upgrade to GSM.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2</a:t>
            </a:fld>
            <a:endParaRPr altLang="en-US" sz="1400" lang="en-GB"/>
          </a:p>
        </p:txBody>
      </p:sp>
      <p:sp>
        <p:nvSpPr>
          <p:cNvPr id="1048603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Key Specifications of 2G Technologies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431800" y="1185862"/>
          <a:ext cx="8229600" cy="5672137"/>
        </p:xfrm>
        <a:graphic>
          <a:graphicData uri="http://schemas.openxmlformats.org/drawingml/2006/table">
            <a:tbl>
              <a:tblPr/>
              <a:tblGrid>
                <a:gridCol w="1587500"/>
                <a:gridCol w="2311400"/>
                <a:gridCol w="2151062"/>
                <a:gridCol w="2179637"/>
              </a:tblGrid>
              <a:tr h="455612">
                <a:tc>
                  <a:txBody>
                    <a:bodyPr/>
                    <a:p>
                      <a:pPr indent="0" lvl="0" marL="0">
                        <a:buNone/>
                      </a:pPr>
                      <a:endParaRPr altLang="en-US" lang="en-US"/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IS-95/cdmaOne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GSM, DCS-1900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IS-54, IS-136, PDC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00"/>
                    </a:solidFill>
                  </a:tcPr>
                </a:tc>
              </a:tr>
              <a:tr h="1068387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Uplink frequencies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824-849 MHz (US)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1850-1910 MHz (US pcs)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890-915 MHz (EU)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1850-1910 MHz (US)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altLang="en-US" sz="1600" lang="de-DE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800 MHz, 1500 MHz (Japan)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altLang="en-US" sz="1600" lang="de-DE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1850-1910 MHz (US pcs)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823912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Downlink frequencies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869-894 MHz US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1930-1990 MHz US pcs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935-960 MHz EU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1930-1990 MHz US pcs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869-894 MHz US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800, 1500 MHz Japan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334962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Duplexing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FDD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FDD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FDD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579437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Multiple access tech.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CDMA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TDMA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TDMA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336549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Modulation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BPSK with Quad.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GMSK with BT.3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DQPSK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579437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Carrier  bandwidth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1.25 MHz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200 KHz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30 KHz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334962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Data rate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altLang="en-US" sz="1600" lang="en-US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1.2288 </a:t>
                      </a:r>
                      <a:r>
                        <a:rPr altLang="en-US" sz="1600" lang="en-US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MChips/s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270.833 kbps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48.6 kbps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579437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i="1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Channels / carrier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64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8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3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  <a:tr h="579437"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b="1"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Speech Coding</a:t>
                      </a:r>
                    </a:p>
                  </a:txBody>
                  <a:tcPr marL="91440" marR="91440" marT="45720" marB="45720" anchor="t" vert="horz">
                    <a:lnL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CELP @ 13kbps</a:t>
                      </a:r>
                    </a:p>
                    <a:p>
                      <a:pPr eaLnBrk="0" hangingPunct="0"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EVRC @ 8 kbps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RPE-LTP @ 13 kbps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p>
                      <a:pPr indent="0" lvl="0" marL="0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sz="1600" lang="zh-CN">
                          <a:solidFill>
                            <a:srgbClr val="FFFFFF"/>
                          </a:solidFill>
                          <a:latin typeface="Bodoni MT" pitchFamily="18" charset="0"/>
                          <a:ea typeface="Batang" pitchFamily="0" charset="-127"/>
                        </a:rPr>
                        <a:t>VSELP @ 7.95 kbps</a:t>
                      </a:r>
                    </a:p>
                  </a:txBody>
                  <a:tcPr marL="91440" marR="91440" marT="45720" marB="45720" anchor="t" vert="horz">
                    <a:lnL w="9525" cap="rnd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rnd" cmpd="sng">
                      <a:solidFill>
                        <a:srgbClr val="00FFFF">
                          <a:alpha val="100000"/>
                        </a:srgbClr>
                      </a:solidFill>
                      <a:prstDash val="solid"/>
                      <a:round/>
                    </a:lnT>
                    <a:lnB w="25400" cap="rnd" cmpd="sng">
                      <a:solidFill>
                        <a:srgbClr val="00808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3</a:t>
            </a:fld>
            <a:endParaRPr altLang="en-US" sz="1400" lang="en-GB"/>
          </a:p>
        </p:txBody>
      </p:sp>
      <p:sp>
        <p:nvSpPr>
          <p:cNvPr id="104860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Evolution to 2.5G</a:t>
            </a:r>
          </a:p>
        </p:txBody>
      </p:sp>
      <p:sp>
        <p:nvSpPr>
          <p:cNvPr id="104860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2.5G upgrade must be compatible with 2G technology</a:t>
            </a:r>
          </a:p>
          <a:p>
            <a:pPr lvl="0"/>
            <a:r>
              <a:rPr altLang="en-US" lang="en-US"/>
              <a:t>Three different upgrade paths developed for GSM and two of these supports IS-136</a:t>
            </a:r>
          </a:p>
          <a:p>
            <a:pPr lvl="1"/>
            <a:r>
              <a:rPr altLang="en-US" lang="en-US"/>
              <a:t>High speed circuit switched data (HSCSD)</a:t>
            </a:r>
          </a:p>
          <a:p>
            <a:pPr lvl="1"/>
            <a:r>
              <a:rPr altLang="en-US" lang="en-US"/>
              <a:t>General packet radio service (GPRS)</a:t>
            </a:r>
          </a:p>
          <a:p>
            <a:pPr lvl="1"/>
            <a:r>
              <a:rPr altLang="en-US" lang="en-US"/>
              <a:t>Enhanced Data rates for GSM Evolution (EDGE)</a:t>
            </a:r>
          </a:p>
          <a:p>
            <a:pPr lvl="0"/>
            <a:r>
              <a:rPr altLang="en-US" lang="en-GB"/>
              <a:t>GPRS and EDGE supports IS-136</a:t>
            </a:r>
          </a:p>
          <a:p>
            <a:pPr lvl="0"/>
            <a:r>
              <a:rPr altLang="en-US" lang="en-GB"/>
              <a:t>IS-95B upgrade for IS-95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4</a:t>
            </a:fld>
            <a:endParaRPr altLang="en-US" sz="1400" lang="en-GB"/>
          </a:p>
        </p:txBody>
      </p:sp>
      <p:sp>
        <p:nvSpPr>
          <p:cNvPr id="104860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Wireless Networks Upgrade Paths</a:t>
            </a:r>
          </a:p>
        </p:txBody>
      </p:sp>
      <p:sp>
        <p:nvSpPr>
          <p:cNvPr id="104860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endParaRPr altLang="en-US" lang="en-US"/>
          </a:p>
        </p:txBody>
      </p:sp>
      <p:grpSp>
        <p:nvGrpSpPr>
          <p:cNvPr id="42" name=""/>
          <p:cNvGrpSpPr/>
          <p:nvPr/>
        </p:nvGrpSpPr>
        <p:grpSpPr>
          <a:xfrm rot="0">
            <a:off x="2087562" y="2492375"/>
            <a:ext cx="5111750" cy="827087"/>
            <a:chOff x="1134" y="1026"/>
            <a:chExt cx="3379" cy="567"/>
          </a:xfrm>
        </p:grpSpPr>
        <p:sp>
          <p:nvSpPr>
            <p:cNvPr id="1048610" name=""/>
            <p:cNvSpPr/>
            <p:nvPr/>
          </p:nvSpPr>
          <p:spPr>
            <a:xfrm rot="0">
              <a:off x="1134" y="1026"/>
              <a:ext cx="3379" cy="567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1" name=""/>
            <p:cNvSpPr/>
            <p:nvPr/>
          </p:nvSpPr>
          <p:spPr>
            <a:xfrm rot="0">
              <a:off x="1587" y="1185"/>
              <a:ext cx="590" cy="249"/>
            </a:xfrm>
            <a:prstGeom prst="ellipse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IS-95</a:t>
              </a:r>
            </a:p>
          </p:txBody>
        </p:sp>
        <p:sp>
          <p:nvSpPr>
            <p:cNvPr id="1048612" name=""/>
            <p:cNvSpPr/>
            <p:nvPr/>
          </p:nvSpPr>
          <p:spPr>
            <a:xfrm rot="0">
              <a:off x="2381" y="1162"/>
              <a:ext cx="681" cy="249"/>
            </a:xfrm>
            <a:prstGeom prst="ellipse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GSM</a:t>
              </a:r>
            </a:p>
          </p:txBody>
        </p:sp>
        <p:sp>
          <p:nvSpPr>
            <p:cNvPr id="1048613" name=""/>
            <p:cNvSpPr/>
            <p:nvPr/>
          </p:nvSpPr>
          <p:spPr>
            <a:xfrm rot="0">
              <a:off x="3266" y="1117"/>
              <a:ext cx="771" cy="362"/>
            </a:xfrm>
            <a:prstGeom prst="ellipse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IS-136 &amp;</a:t>
              </a:r>
            </a:p>
            <a:p>
              <a:pPr algn="ctr" lvl="0"/>
              <a:r>
                <a:rPr altLang="en-US" lang="en-US">
                  <a:latin typeface="Futura Hv" pitchFamily="34" charset="0"/>
                </a:rPr>
                <a:t>PDC</a:t>
              </a:r>
            </a:p>
          </p:txBody>
        </p:sp>
      </p:grpSp>
      <p:grpSp>
        <p:nvGrpSpPr>
          <p:cNvPr id="43" name=""/>
          <p:cNvGrpSpPr/>
          <p:nvPr/>
        </p:nvGrpSpPr>
        <p:grpSpPr>
          <a:xfrm rot="0">
            <a:off x="1943100" y="3392487"/>
            <a:ext cx="5364162" cy="935037"/>
            <a:chOff x="998" y="1729"/>
            <a:chExt cx="3742" cy="816"/>
          </a:xfrm>
        </p:grpSpPr>
        <p:sp>
          <p:nvSpPr>
            <p:cNvPr id="1048614" name=""/>
            <p:cNvSpPr/>
            <p:nvPr/>
          </p:nvSpPr>
          <p:spPr>
            <a:xfrm rot="0">
              <a:off x="998" y="1729"/>
              <a:ext cx="3742" cy="81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5" name=""/>
            <p:cNvSpPr/>
            <p:nvPr/>
          </p:nvSpPr>
          <p:spPr>
            <a:xfrm rot="0">
              <a:off x="1497" y="2069"/>
              <a:ext cx="612" cy="272"/>
            </a:xfrm>
            <a:prstGeom prst="ellipse"/>
            <a:solidFill>
              <a:schemeClr val="l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IS-95B</a:t>
              </a:r>
            </a:p>
          </p:txBody>
        </p:sp>
        <p:sp>
          <p:nvSpPr>
            <p:cNvPr id="1048616" name=""/>
            <p:cNvSpPr/>
            <p:nvPr/>
          </p:nvSpPr>
          <p:spPr>
            <a:xfrm rot="0">
              <a:off x="2200" y="2160"/>
              <a:ext cx="635" cy="295"/>
            </a:xfrm>
            <a:prstGeom prst="ellipse"/>
            <a:solidFill>
              <a:schemeClr val="l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HSCSD</a:t>
              </a:r>
            </a:p>
          </p:txBody>
        </p:sp>
        <p:sp>
          <p:nvSpPr>
            <p:cNvPr id="1048617" name=""/>
            <p:cNvSpPr/>
            <p:nvPr/>
          </p:nvSpPr>
          <p:spPr>
            <a:xfrm rot="0">
              <a:off x="2971" y="1888"/>
              <a:ext cx="612" cy="272"/>
            </a:xfrm>
            <a:prstGeom prst="ellipse"/>
            <a:solidFill>
              <a:schemeClr val="l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GPRS</a:t>
              </a:r>
            </a:p>
          </p:txBody>
        </p:sp>
        <p:sp>
          <p:nvSpPr>
            <p:cNvPr id="1048618" name=""/>
            <p:cNvSpPr/>
            <p:nvPr/>
          </p:nvSpPr>
          <p:spPr>
            <a:xfrm rot="0">
              <a:off x="3742" y="2069"/>
              <a:ext cx="703" cy="318"/>
            </a:xfrm>
            <a:prstGeom prst="ellipse"/>
            <a:solidFill>
              <a:schemeClr val="l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EDGE</a:t>
              </a:r>
            </a:p>
          </p:txBody>
        </p:sp>
      </p:grpSp>
      <p:grpSp>
        <p:nvGrpSpPr>
          <p:cNvPr id="44" name=""/>
          <p:cNvGrpSpPr/>
          <p:nvPr/>
        </p:nvGrpSpPr>
        <p:grpSpPr>
          <a:xfrm rot="0">
            <a:off x="1258887" y="4365625"/>
            <a:ext cx="6659562" cy="1692275"/>
            <a:chOff x="635" y="2727"/>
            <a:chExt cx="4582" cy="1179"/>
          </a:xfrm>
        </p:grpSpPr>
        <p:sp>
          <p:nvSpPr>
            <p:cNvPr id="1048619" name=""/>
            <p:cNvSpPr/>
            <p:nvPr/>
          </p:nvSpPr>
          <p:spPr>
            <a:xfrm rot="0">
              <a:off x="635" y="2727"/>
              <a:ext cx="4582" cy="1179"/>
            </a:xfrm>
            <a:prstGeom prst="ellipse"/>
            <a:solidFill>
              <a:schemeClr val="hlink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0" name=""/>
            <p:cNvSpPr/>
            <p:nvPr/>
          </p:nvSpPr>
          <p:spPr>
            <a:xfrm rot="0">
              <a:off x="998" y="2863"/>
              <a:ext cx="1905" cy="907"/>
            </a:xfrm>
            <a:prstGeom prst="ellipse"/>
            <a:solidFill>
              <a:schemeClr val="dk2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1" name=""/>
            <p:cNvSpPr/>
            <p:nvPr/>
          </p:nvSpPr>
          <p:spPr>
            <a:xfrm rot="0">
              <a:off x="3039" y="2908"/>
              <a:ext cx="1973" cy="794"/>
            </a:xfrm>
            <a:prstGeom prst="ellipse"/>
            <a:solidFill>
              <a:schemeClr val="dk2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2" name=""/>
            <p:cNvSpPr/>
            <p:nvPr/>
          </p:nvSpPr>
          <p:spPr>
            <a:xfrm rot="0">
              <a:off x="1270" y="2908"/>
              <a:ext cx="1293" cy="27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sz="1600" lang="en-US">
                  <a:latin typeface="Futura Hv" pitchFamily="34" charset="0"/>
                </a:rPr>
                <a:t>Cdma2000-1xRTT</a:t>
              </a:r>
            </a:p>
          </p:txBody>
        </p:sp>
        <p:sp>
          <p:nvSpPr>
            <p:cNvPr id="1048623" name=""/>
            <p:cNvSpPr/>
            <p:nvPr/>
          </p:nvSpPr>
          <p:spPr>
            <a:xfrm rot="0">
              <a:off x="1066" y="3203"/>
              <a:ext cx="1565" cy="250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sz="1600" lang="en-US">
                  <a:latin typeface="Futura Hv" pitchFamily="34" charset="0"/>
                </a:rPr>
                <a:t>Cdma2000-1xEV DVDO</a:t>
              </a:r>
            </a:p>
          </p:txBody>
        </p:sp>
        <p:sp>
          <p:nvSpPr>
            <p:cNvPr id="1048624" name=""/>
            <p:cNvSpPr/>
            <p:nvPr/>
          </p:nvSpPr>
          <p:spPr>
            <a:xfrm rot="0">
              <a:off x="1338" y="3475"/>
              <a:ext cx="1293" cy="27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sz="1600" lang="en-US">
                  <a:latin typeface="Futura Hv" pitchFamily="34" charset="0"/>
                </a:rPr>
                <a:t>Cdma2000-3xRTT</a:t>
              </a:r>
            </a:p>
          </p:txBody>
        </p:sp>
        <p:sp>
          <p:nvSpPr>
            <p:cNvPr id="1048625" name=""/>
            <p:cNvSpPr/>
            <p:nvPr/>
          </p:nvSpPr>
          <p:spPr>
            <a:xfrm rot="0">
              <a:off x="3606" y="2976"/>
              <a:ext cx="658" cy="250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sz="1600" lang="en-US">
                  <a:latin typeface="Futura Hv" pitchFamily="34" charset="0"/>
                </a:rPr>
                <a:t>W-CDMA</a:t>
              </a:r>
            </a:p>
          </p:txBody>
        </p:sp>
        <p:sp>
          <p:nvSpPr>
            <p:cNvPr id="1048626" name=""/>
            <p:cNvSpPr/>
            <p:nvPr/>
          </p:nvSpPr>
          <p:spPr>
            <a:xfrm rot="0">
              <a:off x="3288" y="3317"/>
              <a:ext cx="793" cy="249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sz="1600" lang="en-US">
                  <a:latin typeface="Futura Hv" pitchFamily="34" charset="0"/>
                </a:rPr>
                <a:t>TD-SCDMA</a:t>
              </a:r>
            </a:p>
          </p:txBody>
        </p:sp>
        <p:sp>
          <p:nvSpPr>
            <p:cNvPr id="1048627" name=""/>
            <p:cNvSpPr/>
            <p:nvPr/>
          </p:nvSpPr>
          <p:spPr>
            <a:xfrm rot="0">
              <a:off x="4332" y="3113"/>
              <a:ext cx="590" cy="272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r>
                <a:rPr altLang="en-US" lang="en-US">
                  <a:latin typeface="Futura Hv" pitchFamily="34" charset="0"/>
                </a:rPr>
                <a:t>EDGE</a:t>
              </a:r>
            </a:p>
          </p:txBody>
        </p:sp>
      </p:grpSp>
      <p:sp>
        <p:nvSpPr>
          <p:cNvPr id="1048628" name=""/>
          <p:cNvSpPr/>
          <p:nvPr/>
        </p:nvSpPr>
        <p:spPr>
          <a:xfrm rot="0">
            <a:off x="3348037" y="6165850"/>
            <a:ext cx="2052637" cy="539750"/>
          </a:xfrm>
          <a:prstGeom prst="ellipse"/>
          <a:solidFill>
            <a:schemeClr val="accent2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lang="en-US">
                <a:solidFill>
                  <a:schemeClr val="lt1"/>
                </a:solidFill>
                <a:latin typeface="Futura Hv" pitchFamily="34" charset="0"/>
              </a:rPr>
              <a:t>All IP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2555875" y="1484312"/>
            <a:ext cx="4429125" cy="900112"/>
          </a:xfrm>
          <a:prstGeom prst="ellipse"/>
          <a:solidFill>
            <a:schemeClr val="l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30" name=""/>
          <p:cNvSpPr/>
          <p:nvPr/>
        </p:nvSpPr>
        <p:spPr>
          <a:xfrm rot="0">
            <a:off x="4140200" y="1881187"/>
            <a:ext cx="936625" cy="3603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lang="en-US">
                <a:latin typeface="Futura Hv" pitchFamily="34" charset="0"/>
              </a:rPr>
              <a:t>NMT</a:t>
            </a:r>
          </a:p>
        </p:txBody>
      </p:sp>
      <p:sp>
        <p:nvSpPr>
          <p:cNvPr id="1048631" name=""/>
          <p:cNvSpPr/>
          <p:nvPr/>
        </p:nvSpPr>
        <p:spPr>
          <a:xfrm rot="0">
            <a:off x="5435600" y="1808162"/>
            <a:ext cx="1044575" cy="39687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lang="en-US">
                <a:latin typeface="Futura Hv" pitchFamily="34" charset="0"/>
              </a:rPr>
              <a:t>AMPS</a:t>
            </a:r>
          </a:p>
        </p:txBody>
      </p:sp>
      <p:sp>
        <p:nvSpPr>
          <p:cNvPr id="1048632" name=""/>
          <p:cNvSpPr/>
          <p:nvPr/>
        </p:nvSpPr>
        <p:spPr>
          <a:xfrm rot="0">
            <a:off x="2808287" y="1844675"/>
            <a:ext cx="863600" cy="360362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lang="en-US">
                <a:latin typeface="Futura Hv" pitchFamily="34" charset="0"/>
              </a:rPr>
              <a:t>TACS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3455987" y="1557337"/>
            <a:ext cx="936625" cy="396875"/>
          </a:xfrm>
          <a:prstGeom prst="ellipse"/>
          <a:solidFill>
            <a:schemeClr val="accent1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lang="en-US">
                <a:latin typeface="Futura Hv" pitchFamily="34" charset="0"/>
              </a:rPr>
              <a:t>C450</a:t>
            </a:r>
          </a:p>
        </p:txBody>
      </p:sp>
      <p:sp>
        <p:nvSpPr>
          <p:cNvPr id="1048634" name=""/>
          <p:cNvSpPr/>
          <p:nvPr/>
        </p:nvSpPr>
        <p:spPr>
          <a:xfrm rot="0">
            <a:off x="5976937" y="2205037"/>
            <a:ext cx="0" cy="4318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5" name=""/>
          <p:cNvSpPr/>
          <p:nvPr/>
        </p:nvSpPr>
        <p:spPr>
          <a:xfrm rot="0" flipH="1">
            <a:off x="3132137" y="3068637"/>
            <a:ext cx="71437" cy="7207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6" name=""/>
          <p:cNvSpPr/>
          <p:nvPr/>
        </p:nvSpPr>
        <p:spPr>
          <a:xfrm rot="0" flipH="1">
            <a:off x="4067175" y="3033712"/>
            <a:ext cx="325437" cy="8636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7" name=""/>
          <p:cNvSpPr/>
          <p:nvPr/>
        </p:nvSpPr>
        <p:spPr>
          <a:xfrm rot="0">
            <a:off x="4572000" y="3033712"/>
            <a:ext cx="468312" cy="5746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8" name=""/>
          <p:cNvSpPr/>
          <p:nvPr/>
        </p:nvSpPr>
        <p:spPr>
          <a:xfrm rot="0">
            <a:off x="5580062" y="3789362"/>
            <a:ext cx="287337" cy="1444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39" name=""/>
          <p:cNvSpPr/>
          <p:nvPr/>
        </p:nvSpPr>
        <p:spPr>
          <a:xfrm rot="0" flipH="1">
            <a:off x="5327650" y="3105150"/>
            <a:ext cx="288925" cy="46831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0" name=""/>
          <p:cNvSpPr/>
          <p:nvPr/>
        </p:nvSpPr>
        <p:spPr>
          <a:xfrm rot="0">
            <a:off x="6084887" y="3141662"/>
            <a:ext cx="215900" cy="64770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1" name=""/>
          <p:cNvSpPr/>
          <p:nvPr/>
        </p:nvSpPr>
        <p:spPr>
          <a:xfrm rot="0">
            <a:off x="5327650" y="3897312"/>
            <a:ext cx="180975" cy="79216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2" name=""/>
          <p:cNvSpPr/>
          <p:nvPr/>
        </p:nvSpPr>
        <p:spPr>
          <a:xfrm rot="0" flipH="1">
            <a:off x="6119812" y="4149725"/>
            <a:ext cx="215900" cy="4667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3" name=""/>
          <p:cNvSpPr/>
          <p:nvPr/>
        </p:nvSpPr>
        <p:spPr>
          <a:xfrm rot="0">
            <a:off x="4284662" y="4184650"/>
            <a:ext cx="647700" cy="72072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4" name=""/>
          <p:cNvSpPr/>
          <p:nvPr/>
        </p:nvSpPr>
        <p:spPr>
          <a:xfrm rot="0">
            <a:off x="3059112" y="4076700"/>
            <a:ext cx="0" cy="468312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5" name=""/>
          <p:cNvSpPr/>
          <p:nvPr/>
        </p:nvSpPr>
        <p:spPr>
          <a:xfrm rot="0" flipH="1">
            <a:off x="5184775" y="5734050"/>
            <a:ext cx="792162" cy="5397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6" name=""/>
          <p:cNvSpPr/>
          <p:nvPr/>
        </p:nvSpPr>
        <p:spPr>
          <a:xfrm rot="0">
            <a:off x="3384550" y="5842000"/>
            <a:ext cx="395287" cy="358775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7" name=""/>
          <p:cNvSpPr txBox="1"/>
          <p:nvPr/>
        </p:nvSpPr>
        <p:spPr>
          <a:xfrm rot="0">
            <a:off x="808037" y="1725612"/>
            <a:ext cx="484187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1G</a:t>
            </a:r>
          </a:p>
        </p:txBody>
      </p:sp>
      <p:sp>
        <p:nvSpPr>
          <p:cNvPr id="1048648" name=""/>
          <p:cNvSpPr txBox="1"/>
          <p:nvPr/>
        </p:nvSpPr>
        <p:spPr>
          <a:xfrm rot="0">
            <a:off x="842962" y="2733675"/>
            <a:ext cx="484187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2G</a:t>
            </a:r>
          </a:p>
        </p:txBody>
      </p:sp>
      <p:sp>
        <p:nvSpPr>
          <p:cNvPr id="1048649" name=""/>
          <p:cNvSpPr txBox="1"/>
          <p:nvPr/>
        </p:nvSpPr>
        <p:spPr>
          <a:xfrm rot="0">
            <a:off x="808037" y="3633787"/>
            <a:ext cx="652780" cy="358141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2.5G</a:t>
            </a:r>
          </a:p>
        </p:txBody>
      </p:sp>
      <p:sp>
        <p:nvSpPr>
          <p:cNvPr id="1048650" name=""/>
          <p:cNvSpPr txBox="1"/>
          <p:nvPr/>
        </p:nvSpPr>
        <p:spPr>
          <a:xfrm rot="0">
            <a:off x="700087" y="4929187"/>
            <a:ext cx="484187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3G</a:t>
            </a:r>
          </a:p>
        </p:txBody>
      </p:sp>
      <p:sp>
        <p:nvSpPr>
          <p:cNvPr id="1048651" name=""/>
          <p:cNvSpPr txBox="1"/>
          <p:nvPr/>
        </p:nvSpPr>
        <p:spPr>
          <a:xfrm rot="0">
            <a:off x="700087" y="6189662"/>
            <a:ext cx="484187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4G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5</a:t>
            </a:fld>
            <a:endParaRPr altLang="en-US" sz="1400" lang="en-GB"/>
          </a:p>
        </p:txBody>
      </p:sp>
      <p:sp>
        <p:nvSpPr>
          <p:cNvPr id="1048653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HSCSD</a:t>
            </a:r>
          </a:p>
        </p:txBody>
      </p:sp>
      <p:sp>
        <p:nvSpPr>
          <p:cNvPr id="104865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r>
              <a:rPr altLang="en-US" lang="en-US"/>
              <a:t>Works in circuit switch mode. </a:t>
            </a:r>
          </a:p>
          <a:p>
            <a:r>
              <a:rPr altLang="en-US" lang="en-US"/>
              <a:t>Speed increased by allowing single user to use consecutive time slots in GSM standard</a:t>
            </a:r>
          </a:p>
          <a:p>
            <a:r>
              <a:rPr altLang="en-US" lang="en-US"/>
              <a:t>Relaxes error control coding algorithms specified in GSM increasing data rate from 9.600 to 14.400 Kbps</a:t>
            </a:r>
          </a:p>
          <a:p>
            <a:r>
              <a:rPr altLang="en-US" lang="en-US"/>
              <a:t>By using 4 slots, raw data rate of up to 57.6 kbps to individual user.</a:t>
            </a:r>
          </a:p>
          <a:p>
            <a:r>
              <a:rPr altLang="en-US" lang="en-US"/>
              <a:t>Ideal for dedicated streaming or real-time interactive web sessions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6</a:t>
            </a:fld>
            <a:endParaRPr altLang="en-US" sz="1400" lang="en-GB"/>
          </a:p>
        </p:txBody>
      </p:sp>
      <p:sp>
        <p:nvSpPr>
          <p:cNvPr id="104865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GPRS </a:t>
            </a:r>
          </a:p>
        </p:txBody>
      </p:sp>
      <p:sp>
        <p:nvSpPr>
          <p:cNvPr id="104865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Packet-based data networks.</a:t>
            </a:r>
          </a:p>
          <a:p>
            <a:pPr lvl="0"/>
            <a:r>
              <a:rPr altLang="en-US" sz="2400" lang="en-US"/>
              <a:t>Well-suited for non real-time traffic like email, faxes, web browsing</a:t>
            </a:r>
          </a:p>
          <a:p>
            <a:pPr lvl="0"/>
            <a:r>
              <a:rPr altLang="en-US" sz="2400" lang="en-US"/>
              <a:t>Unlike HSCSD, GPRS </a:t>
            </a:r>
            <a:r>
              <a:rPr altLang="en-US" sz="2400" lang="en-US" u="sng">
                <a:solidFill>
                  <a:srgbClr val="FF0000"/>
                </a:solidFill>
              </a:rPr>
              <a:t>allows multi-user channel sharing of individual radio channel</a:t>
            </a:r>
            <a:r>
              <a:rPr altLang="en-US" sz="2400" lang="en-US"/>
              <a:t> and time slots and supports many more users.</a:t>
            </a:r>
          </a:p>
          <a:p>
            <a:pPr lvl="0"/>
            <a:r>
              <a:rPr altLang="en-US" sz="2400" lang="en-US"/>
              <a:t>GPRS units are </a:t>
            </a:r>
            <a:r>
              <a:rPr altLang="en-US" sz="2400" lang="en-US" u="sng">
                <a:solidFill>
                  <a:srgbClr val="FF0000"/>
                </a:solidFill>
              </a:rPr>
              <a:t>automatically instructed to tune to dedicated GPRS channels</a:t>
            </a:r>
            <a:r>
              <a:rPr altLang="en-US" sz="2400" lang="en-US"/>
              <a:t> and particular time slots for always-on access.</a:t>
            </a:r>
          </a:p>
          <a:p>
            <a:pPr lvl="0"/>
            <a:r>
              <a:rPr altLang="en-US" sz="2400" lang="en-US"/>
              <a:t>When all </a:t>
            </a:r>
            <a:r>
              <a:rPr altLang="en-US" sz="2400" lang="en-US" u="sng">
                <a:solidFill>
                  <a:srgbClr val="FF0000"/>
                </a:solidFill>
              </a:rPr>
              <a:t>8 slots are dedicated, data rate reaches to 171.2 kbps</a:t>
            </a:r>
            <a:r>
              <a:rPr altLang="en-US" sz="2400" lang="en-GB"/>
              <a:t> (8 x 21.4 kbps of raw un-coded data)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7</a:t>
            </a:fld>
            <a:endParaRPr altLang="en-US" sz="1400" lang="en-GB"/>
          </a:p>
        </p:txBody>
      </p:sp>
      <p:sp>
        <p:nvSpPr>
          <p:cNvPr id="1048659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EDGE (2.75G)</a:t>
            </a:r>
          </a:p>
        </p:txBody>
      </p:sp>
      <p:sp>
        <p:nvSpPr>
          <p:cNvPr id="1048660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000" lang="en-US"/>
              <a:t>More advanced upgrade to 2G that requires </a:t>
            </a:r>
            <a:r>
              <a:rPr altLang="en-US" sz="2000" lang="en-US" u="sng">
                <a:solidFill>
                  <a:srgbClr val="FF0000"/>
                </a:solidFill>
              </a:rPr>
              <a:t>addition of new hardware and software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Developed as </a:t>
            </a:r>
            <a:r>
              <a:rPr altLang="en-US" sz="2000" lang="en-US" u="sng">
                <a:solidFill>
                  <a:srgbClr val="FF0000"/>
                </a:solidFill>
              </a:rPr>
              <a:t>a path to become eventual 3G</a:t>
            </a:r>
            <a:r>
              <a:rPr altLang="en-US" sz="2000" lang="en-US"/>
              <a:t> high speed data access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New </a:t>
            </a:r>
            <a:r>
              <a:rPr altLang="en-US" sz="2000" lang="en-US" u="sng">
                <a:solidFill>
                  <a:srgbClr val="FF0000"/>
                </a:solidFill>
              </a:rPr>
              <a:t>modulation 8-PSK</a:t>
            </a:r>
            <a:r>
              <a:rPr altLang="en-US" sz="2000" lang="en-US"/>
              <a:t> in addition to GSM standard GMSK.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Allows </a:t>
            </a:r>
            <a:r>
              <a:rPr altLang="en-US" sz="2000" lang="en-US" u="sng">
                <a:solidFill>
                  <a:srgbClr val="FF0000"/>
                </a:solidFill>
              </a:rPr>
              <a:t>nine different formats known as Multiple modulation and Coding Scheme</a:t>
            </a:r>
            <a:r>
              <a:rPr altLang="en-US" sz="2000" lang="en-US"/>
              <a:t> (MCS)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Each MCS state may either use GMSK (low rate) or 8-PSK (high rate).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A </a:t>
            </a:r>
            <a:r>
              <a:rPr altLang="en-US" sz="2000" lang="en-US" u="sng">
                <a:solidFill>
                  <a:srgbClr val="FF0000"/>
                </a:solidFill>
              </a:rPr>
              <a:t>family of MCS for each GSM slot</a:t>
            </a:r>
            <a:r>
              <a:rPr altLang="en-US" sz="2000" lang="en-US"/>
              <a:t> and users can adaptively determine best MCS setting 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User </a:t>
            </a:r>
            <a:r>
              <a:rPr altLang="en-US" sz="2000" lang="en-US" u="sng">
                <a:solidFill>
                  <a:srgbClr val="FF0000"/>
                </a:solidFill>
              </a:rPr>
              <a:t>start first with max error protection and max data</a:t>
            </a:r>
            <a:r>
              <a:rPr altLang="en-US" sz="2000" lang="en-US"/>
              <a:t> rate until the link has unacceptable outage or delay</a:t>
            </a:r>
          </a:p>
          <a:p>
            <a:pPr lvl="0">
              <a:lnSpc>
                <a:spcPct val="90000"/>
              </a:lnSpc>
            </a:pPr>
            <a:r>
              <a:rPr altLang="en-US" sz="2000" lang="en-US"/>
              <a:t>By combining different channels </a:t>
            </a:r>
            <a:r>
              <a:rPr altLang="en-US" sz="2000" lang="en-US" u="sng">
                <a:solidFill>
                  <a:srgbClr val="FF0000"/>
                </a:solidFill>
              </a:rPr>
              <a:t>(multi-carrier trans), EDGE provides upto</a:t>
            </a:r>
            <a:r>
              <a:rPr altLang="en-US" sz="2000" lang="en-US" u="sng">
                <a:solidFill>
                  <a:srgbClr val="FF0000"/>
                </a:solidFill>
              </a:rPr>
              <a:t> several megabits</a:t>
            </a:r>
            <a:r>
              <a:rPr altLang="en-US" sz="2000" lang="en-GB"/>
              <a:t> per second data throughput.</a:t>
            </a:r>
          </a:p>
          <a:p>
            <a:pPr lvl="0">
              <a:lnSpc>
                <a:spcPct val="90000"/>
              </a:lnSpc>
            </a:pPr>
            <a:endParaRPr altLang="en-US" sz="2000"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8</a:t>
            </a:fld>
            <a:endParaRPr altLang="en-US" sz="1400" lang="en-GB"/>
          </a:p>
        </p:txBody>
      </p:sp>
      <p:sp>
        <p:nvSpPr>
          <p:cNvPr id="104866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IS-95B or </a:t>
            </a:r>
            <a:r>
              <a:rPr altLang="en-US" lang="en-US"/>
              <a:t>cdmaOne</a:t>
            </a:r>
          </a:p>
        </p:txBody>
      </p:sp>
      <p:sp>
        <p:nvSpPr>
          <p:cNvPr id="104866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IS-95/CDMA has a single upgrade path IS-95B for eventual 3G operation.</a:t>
            </a:r>
          </a:p>
          <a:p>
            <a:pPr lvl="0"/>
            <a:r>
              <a:rPr altLang="en-US" sz="2400" lang="en-US"/>
              <a:t>Dedicate </a:t>
            </a:r>
            <a:r>
              <a:rPr altLang="en-US" sz="2400" lang="en-US" u="sng">
                <a:solidFill>
                  <a:srgbClr val="FF0000"/>
                </a:solidFill>
              </a:rPr>
              <a:t>multiple orthogonal user channels for specific users.</a:t>
            </a:r>
          </a:p>
          <a:p>
            <a:pPr lvl="0"/>
            <a:r>
              <a:rPr altLang="en-US" sz="2400" lang="en-US"/>
              <a:t>IS-95A </a:t>
            </a:r>
            <a:r>
              <a:rPr altLang="en-US" sz="2400" lang="en-US" u="sng">
                <a:solidFill>
                  <a:srgbClr val="FF0000"/>
                </a:solidFill>
              </a:rPr>
              <a:t>support 64 users with data rate 14,400 Kbps</a:t>
            </a:r>
          </a:p>
          <a:p>
            <a:pPr lvl="0"/>
            <a:r>
              <a:rPr altLang="en-US" sz="2400" lang="en-US"/>
              <a:t>The raw </a:t>
            </a:r>
            <a:r>
              <a:rPr altLang="en-US" sz="2400" lang="en-US" u="sng">
                <a:solidFill>
                  <a:srgbClr val="FF0000"/>
                </a:solidFill>
              </a:rPr>
              <a:t>data rate reaches to 8x14,400 = 115.2 kbps</a:t>
            </a:r>
          </a:p>
          <a:p>
            <a:pPr lvl="0"/>
            <a:r>
              <a:rPr altLang="en-US" sz="2400" lang="en-US"/>
              <a:t>Supports </a:t>
            </a:r>
            <a:r>
              <a:rPr altLang="en-US" sz="2400" lang="en-US" u="sng">
                <a:solidFill>
                  <a:srgbClr val="FF0000"/>
                </a:solidFill>
              </a:rPr>
              <a:t>hard handoff</a:t>
            </a:r>
            <a:r>
              <a:rPr altLang="en-US" sz="2400" lang="en-US"/>
              <a:t> procedure</a:t>
            </a:r>
          </a:p>
          <a:p>
            <a:pPr lvl="1"/>
            <a:r>
              <a:rPr altLang="en-US" sz="2000" lang="en-US"/>
              <a:t>Allow units to search different radio channels without instruction from switch. User can rapidly tune to different BS.</a:t>
            </a:r>
          </a:p>
          <a:p>
            <a:pPr lvl="0"/>
            <a:endParaRPr altLang="en-US" sz="2400"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altLang="en-US" sz="1400" lang="en-GB"/>
              <a:pPr algn="r" lvl="0"/>
              <a:t>9</a:t>
            </a:fld>
            <a:endParaRPr altLang="en-US" sz="1400" lang="en-GB"/>
          </a:p>
        </p:txBody>
      </p:sp>
      <p:sp>
        <p:nvSpPr>
          <p:cNvPr id="104866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Evolution to 3G</a:t>
            </a:r>
          </a:p>
        </p:txBody>
      </p:sp>
      <p:sp>
        <p:nvSpPr>
          <p:cNvPr id="104866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ko-KR" b="1" sz="2400" lang="zh-CN">
                <a:ea typeface="굴림" pitchFamily="0" charset="-127"/>
              </a:rPr>
              <a:t>Third generation</a:t>
            </a:r>
            <a:r>
              <a:rPr altLang="ko-KR" sz="2400" lang="zh-CN">
                <a:ea typeface="굴림" pitchFamily="0" charset="-127"/>
                <a:hlinkClick r:id="rId1"/>
              </a:rPr>
              <a:t> of mobile phone</a:t>
            </a:r>
            <a:r>
              <a:rPr altLang="ko-KR" sz="2400" lang="zh-CN">
                <a:ea typeface="굴림" pitchFamily="0" charset="-127"/>
              </a:rPr>
              <a:t> standards based on the </a:t>
            </a:r>
            <a:r>
              <a:rPr altLang="ko-KR" sz="2400" lang="zh-CN">
                <a:ea typeface="굴림" pitchFamily="0" charset="-127"/>
                <a:hlinkClick r:id="rId2"/>
              </a:rPr>
              <a:t>International Telecommunication Union</a:t>
            </a:r>
            <a:r>
              <a:rPr altLang="ko-KR" sz="2400" lang="zh-CN">
                <a:ea typeface="굴림" pitchFamily="0" charset="-127"/>
              </a:rPr>
              <a:t> (ITU) family of standards under the International Mobile Telecommunications programme, "</a:t>
            </a:r>
            <a:r>
              <a:rPr altLang="ko-KR" sz="2400" lang="zh-CN">
                <a:ea typeface="굴림" pitchFamily="0" charset="-127"/>
                <a:hlinkClick r:id="rId3"/>
              </a:rPr>
              <a:t>IMT-2000</a:t>
            </a:r>
            <a:r>
              <a:rPr altLang="ko-KR" sz="2400" lang="zh-CN">
                <a:ea typeface="굴림" pitchFamily="0" charset="-127"/>
              </a:rPr>
              <a:t>"</a:t>
            </a:r>
            <a:r>
              <a:rPr altLang="ko-KR" sz="2400" lang="en-GB">
                <a:ea typeface="굴림" pitchFamily="0" charset="-127"/>
              </a:rPr>
              <a:t> </a:t>
            </a:r>
          </a:p>
          <a:p>
            <a:pPr lvl="0">
              <a:lnSpc>
                <a:spcPct val="90000"/>
              </a:lnSpc>
            </a:pPr>
            <a:r>
              <a:rPr altLang="en-US" sz="2400" lang="en-GB"/>
              <a:t>3G technologies enable network operators to offer users a wider range of more advanced services while achieving greater network capacity through improved </a:t>
            </a:r>
            <a:r>
              <a:rPr altLang="en-US" sz="2400" lang="en-GB">
                <a:hlinkClick r:id="rId4"/>
              </a:rPr>
              <a:t>spectral efficiency</a:t>
            </a:r>
            <a:r>
              <a:rPr altLang="en-US" sz="2400" lang="en-GB"/>
              <a:t>. Services include </a:t>
            </a:r>
          </a:p>
          <a:p>
            <a:pPr lvl="1">
              <a:lnSpc>
                <a:spcPct val="90000"/>
              </a:lnSpc>
            </a:pPr>
            <a:r>
              <a:rPr altLang="en-US" sz="2000" lang="en-GB" u="sng">
                <a:solidFill>
                  <a:srgbClr val="FF0000"/>
                </a:solidFill>
              </a:rPr>
              <a:t>broadband wireless data</a:t>
            </a:r>
            <a:r>
              <a:rPr altLang="en-US" sz="2000" lang="en-GB"/>
              <a:t>, all in a mobile environment. </a:t>
            </a:r>
          </a:p>
          <a:p>
            <a:pPr lvl="1">
              <a:lnSpc>
                <a:spcPct val="90000"/>
              </a:lnSpc>
            </a:pPr>
            <a:r>
              <a:rPr altLang="en-US" sz="2000" lang="en-GB"/>
              <a:t>Typically, they provide </a:t>
            </a:r>
            <a:r>
              <a:rPr altLang="en-US" sz="2000" lang="en-GB" u="sng">
                <a:solidFill>
                  <a:srgbClr val="FF0000"/>
                </a:solidFill>
              </a:rPr>
              <a:t>service at 5-10 Mb per second</a:t>
            </a:r>
            <a:r>
              <a:rPr altLang="en-US" sz="2000" lang="en-GB"/>
              <a:t>.</a:t>
            </a:r>
          </a:p>
          <a:p>
            <a:pPr lvl="0">
              <a:lnSpc>
                <a:spcPct val="90000"/>
              </a:lnSpc>
            </a:pPr>
            <a:r>
              <a:rPr altLang="ko-KR" sz="2400" lang="zh-CN">
                <a:ea typeface="굴림" pitchFamily="0" charset="-127"/>
              </a:rPr>
              <a:t>The most significant feature of 3G is that it supports</a:t>
            </a:r>
          </a:p>
          <a:p>
            <a:pPr lvl="1">
              <a:lnSpc>
                <a:spcPct val="90000"/>
              </a:lnSpc>
            </a:pPr>
            <a:r>
              <a:rPr altLang="ko-KR" sz="2000" lang="zh-CN" u="sng">
                <a:solidFill>
                  <a:srgbClr val="FF0000"/>
                </a:solidFill>
                <a:ea typeface="굴림" pitchFamily="0" charset="-127"/>
              </a:rPr>
              <a:t>greater numbers of voice and data customers</a:t>
            </a:r>
            <a:r>
              <a:rPr altLang="ko-KR" sz="2000" lang="zh-CN">
                <a:ea typeface="굴림" pitchFamily="0" charset="-127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altLang="ko-KR" sz="2000" lang="en-GB" u="sng">
                <a:solidFill>
                  <a:srgbClr val="FF0000"/>
                </a:solidFill>
                <a:ea typeface="굴림" pitchFamily="0" charset="-127"/>
              </a:rPr>
              <a:t>at higher data rates at lower incremental cost than 2G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80"/>
    </a:dk2>
    <a:lt2>
      <a:srgbClr val="00000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Wireless Networks</dc:title>
  <dc:creator> Ghalib</dc:creator>
  <cp:lastModifiedBy>Adnan Ch</cp:lastModifiedBy>
  <dcterms:created xsi:type="dcterms:W3CDTF">2007-09-09T23:47:02Z</dcterms:created>
  <dcterms:modified xsi:type="dcterms:W3CDTF">2023-03-18T05:49:46Z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34ba25dc3b0543cebd0fe89937aa206c</vt:lpwstr>
  </property>
</Properties>
</file>