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60" r:id="rId3"/>
    <p:sldId id="258" r:id="rId4"/>
    <p:sldId id="259" r:id="rId5"/>
    <p:sldId id="261" r:id="rId6"/>
    <p:sldId id="268" r:id="rId7"/>
    <p:sldId id="266" r:id="rId8"/>
    <p:sldId id="267" r:id="rId9"/>
    <p:sldId id="269" r:id="rId10"/>
    <p:sldId id="270" r:id="rId11"/>
    <p:sldId id="271" r:id="rId12"/>
    <p:sldId id="272" r:id="rId13"/>
    <p:sldId id="262" r:id="rId14"/>
    <p:sldId id="273" r:id="rId15"/>
    <p:sldId id="274" r:id="rId16"/>
    <p:sldId id="276" r:id="rId17"/>
    <p:sldId id="277" r:id="rId18"/>
    <p:sldId id="278" r:id="rId19"/>
    <p:sldId id="279" r:id="rId20"/>
    <p:sldId id="280" r:id="rId21"/>
    <p:sldId id="281" r:id="rId22"/>
    <p:sldId id="282" r:id="rId23"/>
    <p:sldId id="283" r:id="rId24"/>
    <p:sldId id="284" r:id="rId25"/>
    <p:sldId id="285" r:id="rId26"/>
    <p:sldId id="275" r:id="rId27"/>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tx1"/>
        </a:solidFill>
        <a:latin typeface="Futura Hv"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Futura Hv"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Futura Hv"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Futura Hv"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Futura Hv"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Futura Hv"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Futura Hv"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Futura Hv"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Futura Hv"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4722" autoAdjust="0"/>
  </p:normalViewPr>
  <p:slideViewPr>
    <p:cSldViewPr>
      <p:cViewPr varScale="1">
        <p:scale>
          <a:sx n="35" d="100"/>
          <a:sy n="35" d="100"/>
        </p:scale>
        <p:origin x="2322" y="42"/>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1938" y="-96"/>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handoutMaster" Target="handoutMasters/handout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A7CF16E-1AE5-0BDF-0F31-F71BB02C80C2}"/>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atin typeface="Arial" panose="020B0604020202020204" pitchFamily="34" charset="0"/>
              </a:defRPr>
            </a:lvl1pPr>
          </a:lstStyle>
          <a:p>
            <a:pPr>
              <a:defRPr/>
            </a:pPr>
            <a:endParaRPr lang="en-GB"/>
          </a:p>
        </p:txBody>
      </p:sp>
      <p:sp>
        <p:nvSpPr>
          <p:cNvPr id="6147" name="Rectangle 3">
            <a:extLst>
              <a:ext uri="{FF2B5EF4-FFF2-40B4-BE49-F238E27FC236}">
                <a16:creationId xmlns:a16="http://schemas.microsoft.com/office/drawing/2014/main" id="{AAF21CD6-239F-44B2-B1F7-880FF546F1F2}"/>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atin typeface="Arial" panose="020B0604020202020204" pitchFamily="34" charset="0"/>
              </a:defRPr>
            </a:lvl1pPr>
          </a:lstStyle>
          <a:p>
            <a:pPr>
              <a:defRPr/>
            </a:pPr>
            <a:endParaRPr lang="en-GB"/>
          </a:p>
        </p:txBody>
      </p:sp>
      <p:sp>
        <p:nvSpPr>
          <p:cNvPr id="6148" name="Rectangle 4">
            <a:extLst>
              <a:ext uri="{FF2B5EF4-FFF2-40B4-BE49-F238E27FC236}">
                <a16:creationId xmlns:a16="http://schemas.microsoft.com/office/drawing/2014/main" id="{A30BC58A-07C6-8FB5-090A-A93BEC1C00A1}"/>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atin typeface="Arial" panose="020B0604020202020204" pitchFamily="34" charset="0"/>
              </a:defRPr>
            </a:lvl1pPr>
          </a:lstStyle>
          <a:p>
            <a:pPr>
              <a:defRPr/>
            </a:pPr>
            <a:endParaRPr lang="en-GB"/>
          </a:p>
        </p:txBody>
      </p:sp>
      <p:sp>
        <p:nvSpPr>
          <p:cNvPr id="6149" name="Rectangle 5">
            <a:extLst>
              <a:ext uri="{FF2B5EF4-FFF2-40B4-BE49-F238E27FC236}">
                <a16:creationId xmlns:a16="http://schemas.microsoft.com/office/drawing/2014/main" id="{1FE17D89-F89D-CC84-3373-3216FF7E0475}"/>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7FE466E4-F2F8-4D42-8173-260BCA894797}" type="slidenum">
              <a:rPr lang="en-GB" altLang="en-US"/>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0FFF8A6-514E-F28D-C986-DFF26A2CB4F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atin typeface="Arial" panose="020B0604020202020204" pitchFamily="34" charset="0"/>
              </a:defRPr>
            </a:lvl1pPr>
          </a:lstStyle>
          <a:p>
            <a:pPr>
              <a:defRPr/>
            </a:pPr>
            <a:endParaRPr lang="en-GB"/>
          </a:p>
        </p:txBody>
      </p:sp>
      <p:sp>
        <p:nvSpPr>
          <p:cNvPr id="5123" name="Rectangle 3">
            <a:extLst>
              <a:ext uri="{FF2B5EF4-FFF2-40B4-BE49-F238E27FC236}">
                <a16:creationId xmlns:a16="http://schemas.microsoft.com/office/drawing/2014/main" id="{2B1619E5-8B64-8E21-AE33-FB5F2EADD87D}"/>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atin typeface="Arial" panose="020B0604020202020204" pitchFamily="34" charset="0"/>
              </a:defRPr>
            </a:lvl1pPr>
          </a:lstStyle>
          <a:p>
            <a:pPr>
              <a:defRPr/>
            </a:pPr>
            <a:endParaRPr lang="en-GB"/>
          </a:p>
        </p:txBody>
      </p:sp>
      <p:sp>
        <p:nvSpPr>
          <p:cNvPr id="3076" name="Rectangle 4">
            <a:extLst>
              <a:ext uri="{FF2B5EF4-FFF2-40B4-BE49-F238E27FC236}">
                <a16:creationId xmlns:a16="http://schemas.microsoft.com/office/drawing/2014/main" id="{CC663100-B8EB-89D7-C07C-54E3FD1F235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1600A05E-4ED1-DE2A-BEC4-647274D56D57}"/>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126" name="Rectangle 6">
            <a:extLst>
              <a:ext uri="{FF2B5EF4-FFF2-40B4-BE49-F238E27FC236}">
                <a16:creationId xmlns:a16="http://schemas.microsoft.com/office/drawing/2014/main" id="{2D8D438D-FAE4-EC38-E166-2C4E91BB3944}"/>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atin typeface="Arial" panose="020B0604020202020204" pitchFamily="34" charset="0"/>
              </a:defRPr>
            </a:lvl1pPr>
          </a:lstStyle>
          <a:p>
            <a:pPr>
              <a:defRPr/>
            </a:pPr>
            <a:endParaRPr lang="en-GB"/>
          </a:p>
        </p:txBody>
      </p:sp>
      <p:sp>
        <p:nvSpPr>
          <p:cNvPr id="5127" name="Rectangle 7">
            <a:extLst>
              <a:ext uri="{FF2B5EF4-FFF2-40B4-BE49-F238E27FC236}">
                <a16:creationId xmlns:a16="http://schemas.microsoft.com/office/drawing/2014/main" id="{1F19DFF2-7B22-5F8C-1874-0D8C0D11ECC5}"/>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D958AB9A-06D1-4B70-8C06-2CCF3776AEEA}"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en.wikipedia.org/wiki/Antenna_%28electronics%29" TargetMode="External" /><Relationship Id="rId13" Type="http://schemas.openxmlformats.org/officeDocument/2006/relationships/hyperlink" Target="http://en.wikipedia.org/wiki/Reflection_%28physics%29" TargetMode="External" /><Relationship Id="rId3" Type="http://schemas.openxmlformats.org/officeDocument/2006/relationships/hyperlink" Target="http://en.wikipedia.org/wiki/Wireless" TargetMode="External" /><Relationship Id="rId7" Type="http://schemas.openxmlformats.org/officeDocument/2006/relationships/hyperlink" Target="http://en.wikipedia.org/wiki/Signalling_%28telecommunication%29" TargetMode="External" /><Relationship Id="rId12" Type="http://schemas.openxmlformats.org/officeDocument/2006/relationships/hyperlink" Target="http://en.wikipedia.org/wiki/Refraction" TargetMode="External" /><Relationship Id="rId2" Type="http://schemas.openxmlformats.org/officeDocument/2006/relationships/slide" Target="../slides/slide24.xml" /><Relationship Id="rId16" Type="http://schemas.openxmlformats.org/officeDocument/2006/relationships/hyperlink" Target="http://en.wikipedia.org/wiki/Building" TargetMode="External" /><Relationship Id="rId1" Type="http://schemas.openxmlformats.org/officeDocument/2006/relationships/notesMaster" Target="../notesMasters/notesMaster1.xml" /><Relationship Id="rId6" Type="http://schemas.openxmlformats.org/officeDocument/2006/relationships/hyperlink" Target="http://en.wikipedia.org/wiki/Radio" TargetMode="External" /><Relationship Id="rId11" Type="http://schemas.openxmlformats.org/officeDocument/2006/relationships/hyperlink" Target="http://en.wikipedia.org/wiki/Ionospheric_reflection" TargetMode="External" /><Relationship Id="rId5" Type="http://schemas.openxmlformats.org/officeDocument/2006/relationships/hyperlink" Target="http://en.wikipedia.org/wiki/Radio_propagation" TargetMode="External" /><Relationship Id="rId15" Type="http://schemas.openxmlformats.org/officeDocument/2006/relationships/hyperlink" Target="http://en.wikipedia.org/wiki/Mountain" TargetMode="External" /><Relationship Id="rId10" Type="http://schemas.openxmlformats.org/officeDocument/2006/relationships/hyperlink" Target="http://en.wikipedia.org/w/index.php?title=Ducting&amp;action=edit" TargetMode="External" /><Relationship Id="rId4" Type="http://schemas.openxmlformats.org/officeDocument/2006/relationships/hyperlink" Target="http://en.wikipedia.org/wiki/Telecommunication" TargetMode="External" /><Relationship Id="rId9" Type="http://schemas.openxmlformats.org/officeDocument/2006/relationships/hyperlink" Target="http://en.wikipedia.org/wiki/Atmospheric" TargetMode="External" /><Relationship Id="rId14" Type="http://schemas.openxmlformats.org/officeDocument/2006/relationships/hyperlink" Target="http://en.wikipedia.org/wiki/Landform" TargetMode="Externa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en.wikipedia.org/wiki/FM_radio" TargetMode="External" /><Relationship Id="rId13" Type="http://schemas.openxmlformats.org/officeDocument/2006/relationships/hyperlink" Target="http://en.wikipedia.org/wiki/Light" TargetMode="External" /><Relationship Id="rId3" Type="http://schemas.openxmlformats.org/officeDocument/2006/relationships/hyperlink" Target="http://en.wikipedia.org/wiki/Acoustics" TargetMode="External" /><Relationship Id="rId7" Type="http://schemas.openxmlformats.org/officeDocument/2006/relationships/hyperlink" Target="http://en.wikipedia.org/wiki/Television_channel_frequencies" TargetMode="External" /><Relationship Id="rId12" Type="http://schemas.openxmlformats.org/officeDocument/2006/relationships/hyperlink" Target="http://en.wikipedia.org/wiki/Optical_spectrum" TargetMode="External" /><Relationship Id="rId17" Type="http://schemas.openxmlformats.org/officeDocument/2006/relationships/hyperlink" Target="http://en.wikipedia.org/wiki/Gamma_ray" TargetMode="External" /><Relationship Id="rId2" Type="http://schemas.openxmlformats.org/officeDocument/2006/relationships/slide" Target="../slides/slide23.xml" /><Relationship Id="rId16" Type="http://schemas.openxmlformats.org/officeDocument/2006/relationships/hyperlink" Target="http://en.wikipedia.org/wiki/X-rays" TargetMode="External" /><Relationship Id="rId1" Type="http://schemas.openxmlformats.org/officeDocument/2006/relationships/notesMaster" Target="../notesMasters/notesMaster1.xml" /><Relationship Id="rId6" Type="http://schemas.openxmlformats.org/officeDocument/2006/relationships/hyperlink" Target="http://en.wikipedia.org/wiki/Terrestrial_television" TargetMode="External" /><Relationship Id="rId11" Type="http://schemas.openxmlformats.org/officeDocument/2006/relationships/hyperlink" Target="http://en.wikipedia.org/wiki/Wireless_LAN" TargetMode="External" /><Relationship Id="rId5" Type="http://schemas.openxmlformats.org/officeDocument/2006/relationships/hyperlink" Target="http://en.wikipedia.org/wiki/VHF" TargetMode="External" /><Relationship Id="rId15" Type="http://schemas.openxmlformats.org/officeDocument/2006/relationships/hyperlink" Target="http://en.wikipedia.org/wiki/Violet_%28color%29" TargetMode="External" /><Relationship Id="rId10" Type="http://schemas.openxmlformats.org/officeDocument/2006/relationships/hyperlink" Target="http://en.wikipedia.org/wiki/Microwave_oven" TargetMode="External" /><Relationship Id="rId4" Type="http://schemas.openxmlformats.org/officeDocument/2006/relationships/hyperlink" Target="http://en.wikipedia.org/wiki/AM_radio" TargetMode="External" /><Relationship Id="rId9" Type="http://schemas.openxmlformats.org/officeDocument/2006/relationships/hyperlink" Target="http://en.wikipedia.org/wiki/Mobile_phone" TargetMode="External" /><Relationship Id="rId14" Type="http://schemas.openxmlformats.org/officeDocument/2006/relationships/hyperlink" Target="http://en.wikipedia.org/wiki/Red" TargetMode="Externa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F8CE1930-5F5F-7A16-BCB1-046260E784C2}"/>
              </a:ext>
            </a:extLst>
          </p:cNvPr>
          <p:cNvSpPr>
            <a:spLocks noGrp="1" noChangeArrowheads="1"/>
          </p:cNvSpPr>
          <p:nvPr>
            <p:ph type="sldNum" sz="quarter" idx="5"/>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FF71E2D6-666C-4D69-A352-A249FDAEAFD4}" type="slidenum">
              <a:rPr lang="en-GB" altLang="en-US">
                <a:latin typeface="Arial" panose="020B0604020202020204" pitchFamily="34" charset="0"/>
              </a:rPr>
              <a:pPr/>
              <a:t>6</a:t>
            </a:fld>
            <a:endParaRPr lang="en-GB" altLang="en-US">
              <a:latin typeface="Arial" panose="020B0604020202020204" pitchFamily="34" charset="0"/>
            </a:endParaRPr>
          </a:p>
        </p:txBody>
      </p:sp>
      <p:sp>
        <p:nvSpPr>
          <p:cNvPr id="11267" name="Rectangle 2">
            <a:extLst>
              <a:ext uri="{FF2B5EF4-FFF2-40B4-BE49-F238E27FC236}">
                <a16:creationId xmlns:a16="http://schemas.microsoft.com/office/drawing/2014/main" id="{67FE13F3-1433-9A76-FCFB-71211FDFA9B8}"/>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133E7A26-7CD4-0B38-AA57-B0BE7036BF63}"/>
              </a:ext>
            </a:extLst>
          </p:cNvPr>
          <p:cNvSpPr>
            <a:spLocks noGrp="1" noChangeArrowheads="1"/>
          </p:cNvSpPr>
          <p:nvPr>
            <p:ph type="body" idx="1"/>
          </p:nvPr>
        </p:nvSpPr>
        <p:spPr>
          <a:noFill/>
        </p:spPr>
        <p:txBody>
          <a:bodyPr/>
          <a:lstStyle/>
          <a:p>
            <a:pPr marL="247650" indent="-247650" eaLnBrk="1" hangingPunct="1"/>
            <a:r>
              <a:rPr lang="en-US" altLang="en-US"/>
              <a:t>What is wireless communication?</a:t>
            </a:r>
          </a:p>
          <a:p>
            <a:pPr marL="247650" indent="-247650" eaLnBrk="1" hangingPunct="1"/>
            <a:r>
              <a:rPr lang="en-US" altLang="en-US"/>
              <a:t>WC is one of the most vibrant areas of communication field today. While it has been a topic of study since 1960s but the last decade has seen a surge of research activities in this area. This is due to influence of several factors</a:t>
            </a:r>
          </a:p>
          <a:p>
            <a:pPr marL="247650" indent="-247650" eaLnBrk="1" hangingPunct="1">
              <a:buFontTx/>
              <a:buAutoNum type="arabicPeriod"/>
            </a:pPr>
            <a:r>
              <a:rPr lang="en-US" altLang="en-US"/>
              <a:t>First there has been an explosive increase in demand of tetherless connectivity, mainly by cellular telephony.</a:t>
            </a:r>
          </a:p>
          <a:p>
            <a:pPr marL="247650" indent="-247650" eaLnBrk="1" hangingPunct="1">
              <a:buFontTx/>
              <a:buAutoNum type="arabicPeriod"/>
            </a:pPr>
            <a:r>
              <a:rPr lang="en-US" altLang="en-US"/>
              <a:t>Second the dramatic progress in VLSI technology has enabled implementation of efficient signal processing algorithms and coding techniques</a:t>
            </a:r>
          </a:p>
          <a:p>
            <a:pPr marL="247650" indent="-247650" eaLnBrk="1" hangingPunct="1"/>
            <a:endParaRPr lang="en-US" altLang="en-US"/>
          </a:p>
          <a:p>
            <a:pPr marL="247650" indent="-247650" eaLnBrk="1" hangingPunct="1"/>
            <a:r>
              <a:rPr lang="en-US" altLang="en-US"/>
              <a:t>When two parties communicate without having any physical contact or medium of communication</a:t>
            </a:r>
          </a:p>
          <a:p>
            <a:pPr marL="247650" indent="-247650" eaLnBrk="1" hangingPunct="1"/>
            <a:r>
              <a:rPr lang="en-US" altLang="en-US"/>
              <a:t>There are several driving factors of its popularity.</a:t>
            </a:r>
          </a:p>
          <a:p>
            <a:pPr marL="247650" indent="-247650" eaLnBrk="1" hangingPunct="1">
              <a:buFontTx/>
              <a:buAutoNum type="romanLcPeriod"/>
            </a:pPr>
            <a:r>
              <a:rPr lang="en-US" altLang="en-US"/>
              <a:t>People want connectivity anywhere anytime for example, at airports, hotels, customers place, or group of people wants to share data at any location. Such requirements have made the wireless connectivity indispensable.</a:t>
            </a:r>
          </a:p>
          <a:p>
            <a:pPr marL="247650" indent="-247650" eaLnBrk="1" hangingPunct="1">
              <a:buFontTx/>
              <a:buAutoNum type="romanLcPeriod"/>
            </a:pPr>
            <a:r>
              <a:rPr lang="en-US" altLang="en-US"/>
              <a:t>Keep in mind that the course mainly focuses on wireless networks rather than communication techniques.</a:t>
            </a:r>
            <a:endParaRPr lang="en-GB"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3087C978-669D-C422-5D40-4E39A2E64C0A}"/>
              </a:ext>
            </a:extLst>
          </p:cNvPr>
          <p:cNvSpPr>
            <a:spLocks noGrp="1" noChangeArrowheads="1"/>
          </p:cNvSpPr>
          <p:nvPr>
            <p:ph type="sldNum" sz="quarter" idx="5"/>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71865CC2-7176-46D6-8574-F56846899EB8}" type="slidenum">
              <a:rPr lang="en-GB" altLang="en-US">
                <a:latin typeface="Arial" panose="020B0604020202020204" pitchFamily="34" charset="0"/>
              </a:rPr>
              <a:pPr/>
              <a:t>24</a:t>
            </a:fld>
            <a:endParaRPr lang="en-GB" altLang="en-US">
              <a:latin typeface="Arial" panose="020B0604020202020204" pitchFamily="34" charset="0"/>
            </a:endParaRPr>
          </a:p>
        </p:txBody>
      </p:sp>
      <p:sp>
        <p:nvSpPr>
          <p:cNvPr id="38915" name="Rectangle 2">
            <a:extLst>
              <a:ext uri="{FF2B5EF4-FFF2-40B4-BE49-F238E27FC236}">
                <a16:creationId xmlns:a16="http://schemas.microsoft.com/office/drawing/2014/main" id="{047992D4-6D98-9C38-10B6-36A2086EEC57}"/>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CD26E586-5DF5-DD94-77DE-597263965C75}"/>
              </a:ext>
            </a:extLst>
          </p:cNvPr>
          <p:cNvSpPr>
            <a:spLocks noGrp="1" noChangeArrowheads="1"/>
          </p:cNvSpPr>
          <p:nvPr>
            <p:ph type="body" idx="1"/>
          </p:nvPr>
        </p:nvSpPr>
        <p:spPr>
          <a:noFill/>
        </p:spPr>
        <p:txBody>
          <a:bodyPr/>
          <a:lstStyle/>
          <a:p>
            <a:pPr eaLnBrk="1" hangingPunct="1"/>
            <a:r>
              <a:rPr lang="en-GB" altLang="en-US"/>
              <a:t>In </a:t>
            </a:r>
            <a:r>
              <a:rPr lang="en-GB" altLang="en-US">
                <a:hlinkClick r:id="rId3" tooltip="Wireless"/>
              </a:rPr>
              <a:t>wireless</a:t>
            </a:r>
            <a:r>
              <a:rPr lang="en-GB" altLang="en-US"/>
              <a:t> </a:t>
            </a:r>
            <a:r>
              <a:rPr lang="en-GB" altLang="en-US">
                <a:hlinkClick r:id="rId4" tooltip="Telecommunication"/>
              </a:rPr>
              <a:t>telecommunications</a:t>
            </a:r>
            <a:r>
              <a:rPr lang="en-GB" altLang="en-US"/>
              <a:t>, </a:t>
            </a:r>
            <a:r>
              <a:rPr lang="en-GB" altLang="en-US" b="1"/>
              <a:t>multipath</a:t>
            </a:r>
            <a:r>
              <a:rPr lang="en-GB" altLang="en-US"/>
              <a:t> is the </a:t>
            </a:r>
            <a:r>
              <a:rPr lang="en-GB" altLang="en-US">
                <a:hlinkClick r:id="rId5" tooltip="Radio propagation"/>
              </a:rPr>
              <a:t>propagation</a:t>
            </a:r>
            <a:r>
              <a:rPr lang="en-GB" altLang="en-US"/>
              <a:t> phenomenon that results in </a:t>
            </a:r>
            <a:r>
              <a:rPr lang="en-GB" altLang="en-US">
                <a:hlinkClick r:id="rId6" tooltip="Radio"/>
              </a:rPr>
              <a:t>radio</a:t>
            </a:r>
            <a:r>
              <a:rPr lang="en-GB" altLang="en-US"/>
              <a:t> </a:t>
            </a:r>
            <a:r>
              <a:rPr lang="en-GB" altLang="en-US">
                <a:hlinkClick r:id="rId7" tooltip="Signalling (telecommunication)"/>
              </a:rPr>
              <a:t>signals</a:t>
            </a:r>
            <a:r>
              <a:rPr lang="en-GB" altLang="en-US"/>
              <a:t>' reaching the receiving </a:t>
            </a:r>
            <a:r>
              <a:rPr lang="en-GB" altLang="en-US">
                <a:hlinkClick r:id="rId8" tooltip="Antenna (electronics)"/>
              </a:rPr>
              <a:t>antenna</a:t>
            </a:r>
            <a:r>
              <a:rPr lang="en-GB" altLang="en-US"/>
              <a:t> by two or more paths. Causes of multipath include </a:t>
            </a:r>
            <a:r>
              <a:rPr lang="en-GB" altLang="en-US">
                <a:hlinkClick r:id="rId9" tooltip="Atmospheric"/>
              </a:rPr>
              <a:t>atmospheric</a:t>
            </a:r>
            <a:r>
              <a:rPr lang="en-GB" altLang="en-US"/>
              <a:t> </a:t>
            </a:r>
            <a:r>
              <a:rPr lang="en-GB" altLang="en-US">
                <a:hlinkClick r:id="rId10" tooltip="Ducting"/>
              </a:rPr>
              <a:t>ducting</a:t>
            </a:r>
            <a:r>
              <a:rPr lang="en-GB" altLang="en-US"/>
              <a:t>, </a:t>
            </a:r>
            <a:r>
              <a:rPr lang="en-GB" altLang="en-US">
                <a:hlinkClick r:id="rId11" tooltip="Ionospheric reflection"/>
              </a:rPr>
              <a:t>ionospheric reflection</a:t>
            </a:r>
            <a:r>
              <a:rPr lang="en-GB" altLang="en-US"/>
              <a:t> and </a:t>
            </a:r>
            <a:r>
              <a:rPr lang="en-GB" altLang="en-US">
                <a:hlinkClick r:id="rId12" tooltip="Refraction"/>
              </a:rPr>
              <a:t>refraction</a:t>
            </a:r>
            <a:r>
              <a:rPr lang="en-GB" altLang="en-US"/>
              <a:t>, and </a:t>
            </a:r>
            <a:r>
              <a:rPr lang="en-GB" altLang="en-US">
                <a:hlinkClick r:id="rId13" tooltip="Reflection (physics)"/>
              </a:rPr>
              <a:t>reflection</a:t>
            </a:r>
            <a:r>
              <a:rPr lang="en-GB" altLang="en-US"/>
              <a:t> from </a:t>
            </a:r>
            <a:r>
              <a:rPr lang="en-GB" altLang="en-US">
                <a:hlinkClick r:id="rId14" tooltip="Landform"/>
              </a:rPr>
              <a:t>terrestrial</a:t>
            </a:r>
            <a:r>
              <a:rPr lang="en-GB" altLang="en-US"/>
              <a:t> objects, such as </a:t>
            </a:r>
            <a:r>
              <a:rPr lang="en-GB" altLang="en-US">
                <a:hlinkClick r:id="rId15" tooltip="Mountain"/>
              </a:rPr>
              <a:t>mountains</a:t>
            </a:r>
            <a:r>
              <a:rPr lang="en-GB" altLang="en-US"/>
              <a:t> and </a:t>
            </a:r>
            <a:r>
              <a:rPr lang="en-GB" altLang="en-US">
                <a:hlinkClick r:id="rId16" tooltip="Building"/>
              </a:rPr>
              <a:t>buildings</a:t>
            </a:r>
            <a:r>
              <a:rPr lang="en-GB" altLang="en-US"/>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983A4C13-0319-D8AF-0170-14DE97962FA7}"/>
              </a:ext>
            </a:extLst>
          </p:cNvPr>
          <p:cNvSpPr>
            <a:spLocks noGrp="1" noChangeArrowheads="1"/>
          </p:cNvSpPr>
          <p:nvPr>
            <p:ph type="sldNum" sz="quarter" idx="5"/>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CFA6B3BA-1462-4B6C-89DD-922D9AE92986}" type="slidenum">
              <a:rPr lang="en-GB" altLang="en-US">
                <a:latin typeface="Arial" panose="020B0604020202020204" pitchFamily="34" charset="0"/>
              </a:rPr>
              <a:pPr/>
              <a:t>8</a:t>
            </a:fld>
            <a:endParaRPr lang="en-GB" altLang="en-US">
              <a:latin typeface="Arial" panose="020B0604020202020204" pitchFamily="34" charset="0"/>
            </a:endParaRPr>
          </a:p>
        </p:txBody>
      </p:sp>
      <p:sp>
        <p:nvSpPr>
          <p:cNvPr id="14339" name="Rectangle 2">
            <a:extLst>
              <a:ext uri="{FF2B5EF4-FFF2-40B4-BE49-F238E27FC236}">
                <a16:creationId xmlns:a16="http://schemas.microsoft.com/office/drawing/2014/main" id="{27E0330E-E767-EF97-EE3E-B85E83E579CC}"/>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B3B9A5C5-D6E9-7A41-60E8-A660635C9940}"/>
              </a:ext>
            </a:extLst>
          </p:cNvPr>
          <p:cNvSpPr>
            <a:spLocks noGrp="1" noChangeArrowheads="1"/>
          </p:cNvSpPr>
          <p:nvPr>
            <p:ph type="body" idx="1"/>
          </p:nvPr>
        </p:nvSpPr>
        <p:spPr>
          <a:xfrm>
            <a:off x="914400" y="4341813"/>
            <a:ext cx="5029200" cy="4116387"/>
          </a:xfrm>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744649F7-1ECB-C750-470D-3C85E2E03267}"/>
              </a:ext>
            </a:extLst>
          </p:cNvPr>
          <p:cNvSpPr>
            <a:spLocks noGrp="1" noChangeArrowheads="1"/>
          </p:cNvSpPr>
          <p:nvPr>
            <p:ph type="sldNum" sz="quarter" idx="5"/>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8BB5D25B-5946-4E13-BE94-759F47095103}" type="slidenum">
              <a:rPr lang="en-GB" altLang="en-US">
                <a:latin typeface="Arial" panose="020B0604020202020204" pitchFamily="34" charset="0"/>
              </a:rPr>
              <a:pPr/>
              <a:t>9</a:t>
            </a:fld>
            <a:endParaRPr lang="en-GB" altLang="en-US">
              <a:latin typeface="Arial" panose="020B0604020202020204" pitchFamily="34" charset="0"/>
            </a:endParaRPr>
          </a:p>
        </p:txBody>
      </p:sp>
      <p:sp>
        <p:nvSpPr>
          <p:cNvPr id="16387" name="Rectangle 2">
            <a:extLst>
              <a:ext uri="{FF2B5EF4-FFF2-40B4-BE49-F238E27FC236}">
                <a16:creationId xmlns:a16="http://schemas.microsoft.com/office/drawing/2014/main" id="{B6809231-8C72-4321-35CC-66017180DF86}"/>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5909C534-D1CF-4344-FE56-C80BCDA0D7AE}"/>
              </a:ext>
            </a:extLst>
          </p:cNvPr>
          <p:cNvSpPr>
            <a:spLocks noGrp="1" noChangeArrowheads="1"/>
          </p:cNvSpPr>
          <p:nvPr>
            <p:ph type="body" idx="1"/>
          </p:nvPr>
        </p:nvSpPr>
        <p:spPr>
          <a:noFill/>
        </p:spPr>
        <p:txBody>
          <a:bodyPr/>
          <a:lstStyle/>
          <a:p>
            <a:pPr eaLnBrk="1" hangingPunct="1"/>
            <a:r>
              <a:rPr lang="en-US" altLang="en-US"/>
              <a:t>EM signal is used as a means to transmit information. EM is a function of time but it can also be expressed as a function of frequency</a:t>
            </a:r>
          </a:p>
          <a:p>
            <a:pPr eaLnBrk="1" hangingPunct="1"/>
            <a:r>
              <a:rPr lang="en-US" altLang="en-US"/>
              <a:t>That is the signal consists of components of frequencies. However, the frequency domain view of a signal is more important.</a:t>
            </a:r>
          </a:p>
          <a:p>
            <a:pPr eaLnBrk="1" hangingPunct="1"/>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67CA1AB9-DE20-67CB-0B47-D5F955EFB451}"/>
              </a:ext>
            </a:extLst>
          </p:cNvPr>
          <p:cNvSpPr>
            <a:spLocks noGrp="1" noChangeArrowheads="1"/>
          </p:cNvSpPr>
          <p:nvPr>
            <p:ph type="sldNum" sz="quarter" idx="5"/>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E0F39501-DA1E-4F82-8C99-BDAB87731898}" type="slidenum">
              <a:rPr lang="en-GB" altLang="en-US">
                <a:latin typeface="Arial" panose="020B0604020202020204" pitchFamily="34" charset="0"/>
              </a:rPr>
              <a:pPr/>
              <a:t>10</a:t>
            </a:fld>
            <a:endParaRPr lang="en-GB" altLang="en-US">
              <a:latin typeface="Arial" panose="020B0604020202020204" pitchFamily="34" charset="0"/>
            </a:endParaRPr>
          </a:p>
        </p:txBody>
      </p:sp>
      <p:sp>
        <p:nvSpPr>
          <p:cNvPr id="18435" name="Rectangle 2">
            <a:extLst>
              <a:ext uri="{FF2B5EF4-FFF2-40B4-BE49-F238E27FC236}">
                <a16:creationId xmlns:a16="http://schemas.microsoft.com/office/drawing/2014/main" id="{BDAA62C3-3A12-7A69-B133-851385A3E987}"/>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39456D4F-3513-B4C0-4ED6-AAEC70A1CAE1}"/>
              </a:ext>
            </a:extLst>
          </p:cNvPr>
          <p:cNvSpPr>
            <a:spLocks noGrp="1" noChangeArrowheads="1"/>
          </p:cNvSpPr>
          <p:nvPr>
            <p:ph type="body" idx="1"/>
          </p:nvPr>
        </p:nvSpPr>
        <p:spPr>
          <a:noFill/>
        </p:spPr>
        <p:txBody>
          <a:bodyPr/>
          <a:lstStyle/>
          <a:p>
            <a:pPr eaLnBrk="1" hangingPunct="1"/>
            <a:r>
              <a:rPr lang="en-US" altLang="en-US"/>
              <a:t>In time domain, the signal can be either analog or digital.</a:t>
            </a:r>
          </a:p>
          <a:p>
            <a:pPr eaLnBrk="1" hangingPunct="1"/>
            <a:r>
              <a:rPr lang="en-US" altLang="en-US"/>
              <a:t>In analog siganl, the signal intensity varies in a smooth fashion over time. For example in speech, voice changes its amplitude/intensity over time with continuous change.</a:t>
            </a:r>
          </a:p>
          <a:p>
            <a:pPr eaLnBrk="1" hangingPunct="1"/>
            <a:r>
              <a:rPr lang="en-US" altLang="en-US"/>
              <a:t>Digital signals are binary 0s, 1s or text</a:t>
            </a:r>
          </a:p>
          <a:p>
            <a:pPr eaLnBrk="1" hangingPunct="1"/>
            <a:r>
              <a:rPr lang="en-US" altLang="en-US"/>
              <a:t>Periodic signal: analog periodic signal like sine wave and digital periodic signal like square wave</a:t>
            </a:r>
          </a:p>
          <a:p>
            <a:pPr eaLnBrk="1" hangingPunct="1"/>
            <a:endParaRPr lang="en-US" altLang="en-US"/>
          </a:p>
          <a:p>
            <a:pPr eaLnBrk="1" hangingPunct="1"/>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FE529F33-3CB8-0EBA-17F3-0CD50E1E05B7}"/>
              </a:ext>
            </a:extLst>
          </p:cNvPr>
          <p:cNvSpPr>
            <a:spLocks noGrp="1" noChangeArrowheads="1"/>
          </p:cNvSpPr>
          <p:nvPr>
            <p:ph type="sldNum" sz="quarter" idx="5"/>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7735466D-3463-44E2-835B-91427D031A4D}" type="slidenum">
              <a:rPr lang="en-GB" altLang="en-US">
                <a:latin typeface="Arial" panose="020B0604020202020204" pitchFamily="34" charset="0"/>
              </a:rPr>
              <a:pPr/>
              <a:t>11</a:t>
            </a:fld>
            <a:endParaRPr lang="en-GB" altLang="en-US">
              <a:latin typeface="Arial" panose="020B0604020202020204" pitchFamily="34" charset="0"/>
            </a:endParaRPr>
          </a:p>
        </p:txBody>
      </p:sp>
      <p:sp>
        <p:nvSpPr>
          <p:cNvPr id="20483" name="Rectangle 2">
            <a:extLst>
              <a:ext uri="{FF2B5EF4-FFF2-40B4-BE49-F238E27FC236}">
                <a16:creationId xmlns:a16="http://schemas.microsoft.com/office/drawing/2014/main" id="{D9BE1BAA-5ABC-3B40-0C96-75D031046B97}"/>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C18A71B5-9147-2095-D79A-BB2B410FC299}"/>
              </a:ext>
            </a:extLst>
          </p:cNvPr>
          <p:cNvSpPr>
            <a:spLocks noGrp="1" noChangeArrowheads="1"/>
          </p:cNvSpPr>
          <p:nvPr>
            <p:ph type="body" idx="1"/>
          </p:nvPr>
        </p:nvSpPr>
        <p:spPr>
          <a:noFill/>
        </p:spPr>
        <p:txBody>
          <a:bodyPr/>
          <a:lstStyle/>
          <a:p>
            <a:pPr eaLnBrk="1" hangingPunct="1"/>
            <a:r>
              <a:rPr lang="en-US" altLang="en-US"/>
              <a:t>General sine wave can be represented by three parameters</a:t>
            </a:r>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1AFA2B4A-B93D-60B5-2D60-E2EEF3622260}"/>
              </a:ext>
            </a:extLst>
          </p:cNvPr>
          <p:cNvSpPr>
            <a:spLocks noGrp="1" noChangeArrowheads="1"/>
          </p:cNvSpPr>
          <p:nvPr>
            <p:ph type="sldNum" sz="quarter" idx="5"/>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DA83E22C-8589-4276-AF43-A6B7C144EFF0}" type="slidenum">
              <a:rPr lang="en-GB" altLang="en-US">
                <a:latin typeface="Arial" panose="020B0604020202020204" pitchFamily="34" charset="0"/>
              </a:rPr>
              <a:pPr/>
              <a:t>20</a:t>
            </a:fld>
            <a:endParaRPr lang="en-GB" altLang="en-US">
              <a:latin typeface="Arial" panose="020B0604020202020204" pitchFamily="34" charset="0"/>
            </a:endParaRPr>
          </a:p>
        </p:txBody>
      </p:sp>
      <p:sp>
        <p:nvSpPr>
          <p:cNvPr id="30723" name="Rectangle 2">
            <a:extLst>
              <a:ext uri="{FF2B5EF4-FFF2-40B4-BE49-F238E27FC236}">
                <a16:creationId xmlns:a16="http://schemas.microsoft.com/office/drawing/2014/main" id="{A96CBEC3-CEE5-18BF-5619-09EB3D62A1F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774A3179-BBAE-0E0E-9671-7355E6155459}"/>
              </a:ext>
            </a:extLst>
          </p:cNvPr>
          <p:cNvSpPr>
            <a:spLocks noGrp="1" noChangeArrowheads="1"/>
          </p:cNvSpPr>
          <p:nvPr>
            <p:ph type="body" idx="1"/>
          </p:nvPr>
        </p:nvSpPr>
        <p:spPr>
          <a:noFill/>
        </p:spPr>
        <p:txBody>
          <a:bodyPr/>
          <a:lstStyle/>
          <a:p>
            <a:pPr eaLnBrk="1" hangingPunct="1"/>
            <a:r>
              <a:rPr lang="en-US" altLang="en-US"/>
              <a:t>Give an example for M = 8 and B 3100 C = 18600</a:t>
            </a:r>
          </a:p>
          <a:p>
            <a:pPr eaLnBrk="1" hangingPunct="1"/>
            <a:r>
              <a:rPr lang="en-US" altLang="en-US"/>
              <a:t>So the data rate can be increased by increasing the number of different signal elements. This places an extra burden on receiver</a:t>
            </a:r>
          </a:p>
          <a:p>
            <a:pPr eaLnBrk="1" hangingPunct="1"/>
            <a:endParaRPr lang="en-GB"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18BD0E79-B227-2AAA-21EC-01384CB1E1C1}"/>
              </a:ext>
            </a:extLst>
          </p:cNvPr>
          <p:cNvSpPr>
            <a:spLocks noGrp="1" noChangeArrowheads="1"/>
          </p:cNvSpPr>
          <p:nvPr>
            <p:ph type="sldNum" sz="quarter" idx="5"/>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148A8194-01C1-407E-8593-CC8D9AA5F4ED}" type="slidenum">
              <a:rPr lang="en-GB" altLang="en-US">
                <a:latin typeface="Arial" panose="020B0604020202020204" pitchFamily="34" charset="0"/>
              </a:rPr>
              <a:pPr/>
              <a:t>21</a:t>
            </a:fld>
            <a:endParaRPr lang="en-GB" altLang="en-US">
              <a:latin typeface="Arial" panose="020B0604020202020204" pitchFamily="34" charset="0"/>
            </a:endParaRPr>
          </a:p>
        </p:txBody>
      </p:sp>
      <p:sp>
        <p:nvSpPr>
          <p:cNvPr id="32771" name="Rectangle 2">
            <a:extLst>
              <a:ext uri="{FF2B5EF4-FFF2-40B4-BE49-F238E27FC236}">
                <a16:creationId xmlns:a16="http://schemas.microsoft.com/office/drawing/2014/main" id="{F413368C-1554-3AA0-C608-EB7845992218}"/>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573516EB-8A8B-4A4C-4641-45FEFF855FC2}"/>
              </a:ext>
            </a:extLst>
          </p:cNvPr>
          <p:cNvSpPr>
            <a:spLocks noGrp="1" noChangeArrowheads="1"/>
          </p:cNvSpPr>
          <p:nvPr>
            <p:ph type="body" idx="1"/>
          </p:nvPr>
        </p:nvSpPr>
        <p:spPr>
          <a:noFill/>
        </p:spPr>
        <p:txBody>
          <a:bodyPr/>
          <a:lstStyle/>
          <a:p>
            <a:pPr eaLnBrk="1" hangingPunct="1"/>
            <a:r>
              <a:rPr lang="en-US" altLang="en-US"/>
              <a:t>SNR expresses the amount in decibels that the intended signal exceeds the noise level.</a:t>
            </a:r>
            <a:endParaRPr lang="en-GB"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B39A76BC-CD97-F3C0-AECD-9FE8B4722888}"/>
              </a:ext>
            </a:extLst>
          </p:cNvPr>
          <p:cNvSpPr>
            <a:spLocks noGrp="1" noChangeArrowheads="1"/>
          </p:cNvSpPr>
          <p:nvPr>
            <p:ph type="sldNum" sz="quarter" idx="5"/>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A41FAE2D-4BCA-43AE-9178-70F4E729B80F}" type="slidenum">
              <a:rPr lang="en-GB" altLang="en-US">
                <a:latin typeface="Arial" panose="020B0604020202020204" pitchFamily="34" charset="0"/>
              </a:rPr>
              <a:pPr/>
              <a:t>22</a:t>
            </a:fld>
            <a:endParaRPr lang="en-GB" altLang="en-US">
              <a:latin typeface="Arial" panose="020B0604020202020204" pitchFamily="34" charset="0"/>
            </a:endParaRPr>
          </a:p>
        </p:txBody>
      </p:sp>
      <p:sp>
        <p:nvSpPr>
          <p:cNvPr id="34819" name="Rectangle 2">
            <a:extLst>
              <a:ext uri="{FF2B5EF4-FFF2-40B4-BE49-F238E27FC236}">
                <a16:creationId xmlns:a16="http://schemas.microsoft.com/office/drawing/2014/main" id="{A5EE8C59-8C95-E83B-FFE6-10B1A9FEA9E0}"/>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D01B213E-3FF9-76C1-F9C4-C3D81C132225}"/>
              </a:ext>
            </a:extLst>
          </p:cNvPr>
          <p:cNvSpPr>
            <a:spLocks noGrp="1" noChangeArrowheads="1"/>
          </p:cNvSpPr>
          <p:nvPr>
            <p:ph type="body" idx="1"/>
          </p:nvPr>
        </p:nvSpPr>
        <p:spPr>
          <a:noFill/>
        </p:spPr>
        <p:txBody>
          <a:bodyPr/>
          <a:lstStyle/>
          <a:p>
            <a:pPr eaLnBrk="1" hangingPunct="1"/>
            <a:r>
              <a:rPr lang="en-US" altLang="en-US"/>
              <a:t>Nyquist formula indicates that all other things being equal, doubling the bandwidth doubles the data rate</a:t>
            </a:r>
          </a:p>
          <a:p>
            <a:pPr eaLnBrk="1" hangingPunct="1"/>
            <a:r>
              <a:rPr lang="en-US" altLang="en-US"/>
              <a:t>Shannon investigate relationship of data rate with bandwidth and noise. </a:t>
            </a:r>
          </a:p>
          <a:p>
            <a:pPr eaLnBrk="1" hangingPunct="1"/>
            <a:r>
              <a:rPr lang="en-US" altLang="en-US"/>
              <a:t>From the Eq., data rate can be increased either by increasing bandwidth or signal strength.</a:t>
            </a:r>
          </a:p>
          <a:p>
            <a:pPr eaLnBrk="1" hangingPunct="1"/>
            <a:r>
              <a:rPr lang="en-US" altLang="en-US"/>
              <a:t>LowerF = 3Mhz, UpperF = 4 MHz SNR = 24 then</a:t>
            </a:r>
          </a:p>
          <a:p>
            <a:pPr eaLnBrk="1" hangingPunct="1"/>
            <a:r>
              <a:rPr lang="en-US" altLang="en-US"/>
              <a:t>B = 4 – 3 = 1 MHz</a:t>
            </a:r>
          </a:p>
          <a:p>
            <a:pPr eaLnBrk="1" hangingPunct="1"/>
            <a:r>
              <a:rPr lang="en-US" altLang="en-US"/>
              <a:t>SNRdb = 10log10 (24) = 251</a:t>
            </a:r>
          </a:p>
          <a:p>
            <a:pPr eaLnBrk="1" hangingPunct="1"/>
            <a:r>
              <a:rPr lang="en-US" altLang="en-US"/>
              <a:t>C = 10^6 x log2(1 + 251)</a:t>
            </a:r>
          </a:p>
          <a:p>
            <a:pPr eaLnBrk="1" hangingPunct="1"/>
            <a:r>
              <a:rPr lang="en-US" altLang="en-US"/>
              <a:t>Approx. 10^6 x 8 bps = 8 Mbps</a:t>
            </a:r>
          </a:p>
          <a:p>
            <a:pPr eaLnBrk="1" hangingPunct="1"/>
            <a:endParaRPr lang="en-US" altLang="en-US"/>
          </a:p>
          <a:p>
            <a:pPr eaLnBrk="1" hangingPunct="1"/>
            <a:r>
              <a:rPr lang="en-US" altLang="en-US"/>
              <a:t>For this data rate, the number of signal levels by Nyquist formula are</a:t>
            </a:r>
          </a:p>
          <a:p>
            <a:pPr eaLnBrk="1" hangingPunct="1"/>
            <a:r>
              <a:rPr lang="en-US" altLang="en-US"/>
              <a:t>M = 16</a:t>
            </a:r>
          </a:p>
          <a:p>
            <a:pPr eaLnBrk="1" hangingPunct="1"/>
            <a:endParaRPr lang="en-US" altLang="en-US"/>
          </a:p>
          <a:p>
            <a:pPr eaLnBrk="1" hangingPunct="1"/>
            <a:endParaRPr lang="en-US" altLang="en-US" b="1"/>
          </a:p>
          <a:p>
            <a:pPr eaLnBrk="1" hangingPunct="1"/>
            <a:endParaRPr lang="en-GB"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5A1A92F7-E703-CFC9-F7ED-B0A6808A8B7C}"/>
              </a:ext>
            </a:extLst>
          </p:cNvPr>
          <p:cNvSpPr>
            <a:spLocks noGrp="1" noChangeArrowheads="1"/>
          </p:cNvSpPr>
          <p:nvPr>
            <p:ph type="sldNum" sz="quarter" idx="5"/>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BF510FAD-151F-43C9-A6B6-8E312F055792}" type="slidenum">
              <a:rPr lang="en-GB" altLang="en-US">
                <a:latin typeface="Arial" panose="020B0604020202020204" pitchFamily="34" charset="0"/>
              </a:rPr>
              <a:pPr/>
              <a:t>23</a:t>
            </a:fld>
            <a:endParaRPr lang="en-GB" altLang="en-US">
              <a:latin typeface="Arial" panose="020B0604020202020204" pitchFamily="34" charset="0"/>
            </a:endParaRPr>
          </a:p>
        </p:txBody>
      </p:sp>
      <p:sp>
        <p:nvSpPr>
          <p:cNvPr id="36867" name="Rectangle 2">
            <a:extLst>
              <a:ext uri="{FF2B5EF4-FFF2-40B4-BE49-F238E27FC236}">
                <a16:creationId xmlns:a16="http://schemas.microsoft.com/office/drawing/2014/main" id="{89CA7B84-365D-1ABA-A8F3-99263E0B6C2C}"/>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765DDB53-F3E8-C882-7566-9E0B84DA7C3D}"/>
              </a:ext>
            </a:extLst>
          </p:cNvPr>
          <p:cNvSpPr>
            <a:spLocks noGrp="1" noChangeArrowheads="1"/>
          </p:cNvSpPr>
          <p:nvPr>
            <p:ph type="body" idx="1"/>
          </p:nvPr>
        </p:nvSpPr>
        <p:spPr>
          <a:noFill/>
        </p:spPr>
        <p:txBody>
          <a:bodyPr/>
          <a:lstStyle/>
          <a:p>
            <a:pPr eaLnBrk="1" hangingPunct="1">
              <a:buFontTx/>
              <a:buChar char="•"/>
            </a:pPr>
            <a:r>
              <a:rPr lang="en-GB" altLang="en-US"/>
              <a:t>20 Hz to ~14 kHz, </a:t>
            </a:r>
            <a:r>
              <a:rPr lang="en-GB" altLang="en-US">
                <a:hlinkClick r:id="rId3" tooltip="Acoustics"/>
              </a:rPr>
              <a:t>acoustic</a:t>
            </a:r>
            <a:r>
              <a:rPr lang="en-GB" altLang="en-US"/>
              <a:t> — normal range of adult human hearing (most children and some animals perceive sounds outside this range, most teens and children can hear frequencies from 14 kHz up to ~16 kHz where most adults can't) </a:t>
            </a:r>
          </a:p>
          <a:p>
            <a:pPr eaLnBrk="1" hangingPunct="1">
              <a:buFontTx/>
              <a:buChar char="•"/>
            </a:pPr>
            <a:r>
              <a:rPr lang="en-GB" altLang="en-US"/>
              <a:t>530 kHz to 1.710 MHz, electromagnetic — </a:t>
            </a:r>
            <a:r>
              <a:rPr lang="en-GB" altLang="en-US">
                <a:hlinkClick r:id="rId4" tooltip="AM radio"/>
              </a:rPr>
              <a:t>AM radio</a:t>
            </a:r>
            <a:r>
              <a:rPr lang="en-GB" altLang="en-US"/>
              <a:t> broadcasts </a:t>
            </a:r>
          </a:p>
          <a:p>
            <a:pPr eaLnBrk="1" hangingPunct="1">
              <a:buFontTx/>
              <a:buChar char="•"/>
            </a:pPr>
            <a:r>
              <a:rPr lang="en-GB" altLang="en-US"/>
              <a:t>42 MHz to 260 MHz, electromagnetic — </a:t>
            </a:r>
            <a:r>
              <a:rPr lang="en-GB" altLang="en-US">
                <a:hlinkClick r:id="rId5" tooltip="VHF"/>
              </a:rPr>
              <a:t>VHF</a:t>
            </a:r>
            <a:r>
              <a:rPr lang="en-GB" altLang="en-US"/>
              <a:t> </a:t>
            </a:r>
            <a:r>
              <a:rPr lang="en-GB" altLang="en-US">
                <a:hlinkClick r:id="rId6" tooltip="Terrestrial television"/>
              </a:rPr>
              <a:t>terrestrial TV</a:t>
            </a:r>
            <a:r>
              <a:rPr lang="en-GB" altLang="en-US"/>
              <a:t> broadcast </a:t>
            </a:r>
            <a:r>
              <a:rPr lang="en-GB" altLang="en-US">
                <a:hlinkClick r:id="rId7" tooltip="Television channel frequencies"/>
              </a:rPr>
              <a:t>channels</a:t>
            </a:r>
            <a:r>
              <a:rPr lang="en-GB" altLang="en-US"/>
              <a:t> </a:t>
            </a:r>
          </a:p>
          <a:p>
            <a:pPr eaLnBrk="1" hangingPunct="1">
              <a:buFontTx/>
              <a:buChar char="•"/>
            </a:pPr>
            <a:r>
              <a:rPr lang="en-GB" altLang="en-US"/>
              <a:t>88 MHz to 108 MHz, electromagnetic — </a:t>
            </a:r>
            <a:r>
              <a:rPr lang="en-GB" altLang="en-US">
                <a:hlinkClick r:id="rId8" tooltip="FM radio"/>
              </a:rPr>
              <a:t>FM radio</a:t>
            </a:r>
            <a:r>
              <a:rPr lang="en-GB" altLang="en-US"/>
              <a:t> broadcasts </a:t>
            </a:r>
          </a:p>
          <a:p>
            <a:pPr eaLnBrk="1" hangingPunct="1">
              <a:buFontTx/>
              <a:buChar char="•"/>
            </a:pPr>
            <a:r>
              <a:rPr lang="en-GB" altLang="en-US"/>
              <a:t>902 MHz to 928 MHz, common cordless telephone frequency in the US </a:t>
            </a:r>
          </a:p>
          <a:p>
            <a:pPr eaLnBrk="1" hangingPunct="1">
              <a:buFontTx/>
              <a:buChar char="•"/>
            </a:pPr>
            <a:r>
              <a:rPr lang="en-GB" altLang="en-US"/>
              <a:t>0.8 to 2.3 GHz, (electromagnetic) - </a:t>
            </a:r>
            <a:r>
              <a:rPr lang="en-GB" altLang="en-US">
                <a:hlinkClick r:id="rId9" tooltip="Mobile phone"/>
              </a:rPr>
              <a:t>mobile phone</a:t>
            </a:r>
            <a:r>
              <a:rPr lang="en-GB" altLang="en-US"/>
              <a:t> conversation channels. </a:t>
            </a:r>
          </a:p>
          <a:p>
            <a:pPr eaLnBrk="1" hangingPunct="1">
              <a:buFontTx/>
              <a:buChar char="•"/>
            </a:pPr>
            <a:r>
              <a:rPr lang="en-GB" altLang="en-US"/>
              <a:t>2.4 GHz, (electromagnetic) - </a:t>
            </a:r>
            <a:r>
              <a:rPr lang="en-GB" altLang="en-US">
                <a:hlinkClick r:id="rId10" tooltip="Microwave oven"/>
              </a:rPr>
              <a:t>microwave ovens</a:t>
            </a:r>
            <a:r>
              <a:rPr lang="en-GB" altLang="en-US"/>
              <a:t>, </a:t>
            </a:r>
            <a:r>
              <a:rPr lang="en-GB" altLang="en-US">
                <a:hlinkClick r:id="rId11" tooltip="Wireless LAN"/>
              </a:rPr>
              <a:t>Wireless LANs</a:t>
            </a:r>
            <a:r>
              <a:rPr lang="en-GB" altLang="en-US"/>
              <a:t> and cordless phones (starting in 1998). </a:t>
            </a:r>
          </a:p>
          <a:p>
            <a:pPr eaLnBrk="1" hangingPunct="1">
              <a:buFontTx/>
              <a:buChar char="•"/>
            </a:pPr>
            <a:r>
              <a:rPr lang="en-GB" altLang="en-US"/>
              <a:t>5.8 GHz, cordless phone frequency introduced in 2003 </a:t>
            </a:r>
          </a:p>
          <a:p>
            <a:pPr eaLnBrk="1" hangingPunct="1">
              <a:buFontTx/>
              <a:buChar char="•"/>
            </a:pPr>
            <a:r>
              <a:rPr lang="en-GB" altLang="en-US"/>
              <a:t>428 THz to 750 THz, electromagnetic — </a:t>
            </a:r>
            <a:r>
              <a:rPr lang="en-GB" altLang="en-US">
                <a:hlinkClick r:id="rId12" tooltip="Optical spectrum"/>
              </a:rPr>
              <a:t>visible</a:t>
            </a:r>
            <a:r>
              <a:rPr lang="en-GB" altLang="en-US"/>
              <a:t> </a:t>
            </a:r>
            <a:r>
              <a:rPr lang="en-GB" altLang="en-US">
                <a:hlinkClick r:id="rId13" tooltip="Light"/>
              </a:rPr>
              <a:t>light</a:t>
            </a:r>
            <a:r>
              <a:rPr lang="en-GB" altLang="en-US"/>
              <a:t>, from </a:t>
            </a:r>
            <a:r>
              <a:rPr lang="en-GB" altLang="en-US">
                <a:hlinkClick r:id="rId14" tooltip="Red"/>
              </a:rPr>
              <a:t>red</a:t>
            </a:r>
            <a:r>
              <a:rPr lang="en-GB" altLang="en-US"/>
              <a:t> to </a:t>
            </a:r>
            <a:r>
              <a:rPr lang="en-GB" altLang="en-US">
                <a:hlinkClick r:id="rId15" tooltip="Violet (color)"/>
              </a:rPr>
              <a:t>violet</a:t>
            </a:r>
            <a:r>
              <a:rPr lang="en-GB" altLang="en-US"/>
              <a:t> </a:t>
            </a:r>
          </a:p>
          <a:p>
            <a:pPr eaLnBrk="1" hangingPunct="1">
              <a:buFontTx/>
              <a:buChar char="•"/>
            </a:pPr>
            <a:r>
              <a:rPr lang="en-GB" altLang="en-US"/>
              <a:t>30 Petahertz (PHz), electromagnetic — </a:t>
            </a:r>
            <a:r>
              <a:rPr lang="en-GB" altLang="en-US">
                <a:hlinkClick r:id="rId16" tooltip="X-rays"/>
              </a:rPr>
              <a:t>x-rays</a:t>
            </a:r>
            <a:r>
              <a:rPr lang="en-GB" altLang="en-US"/>
              <a:t> </a:t>
            </a:r>
          </a:p>
          <a:p>
            <a:pPr eaLnBrk="1" hangingPunct="1">
              <a:buFontTx/>
              <a:buChar char="•"/>
            </a:pPr>
            <a:r>
              <a:rPr lang="en-GB" altLang="en-US"/>
              <a:t>300 Exahertz (EHz) and above - </a:t>
            </a:r>
            <a:r>
              <a:rPr lang="en-GB" altLang="en-US">
                <a:hlinkClick r:id="rId17" tooltip="Gamma ray"/>
              </a:rPr>
              <a:t>gamma rays</a:t>
            </a:r>
            <a:r>
              <a:rPr lang="en-GB" altLang="en-US"/>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12">
            <a:extLst>
              <a:ext uri="{FF2B5EF4-FFF2-40B4-BE49-F238E27FC236}">
                <a16:creationId xmlns:a16="http://schemas.microsoft.com/office/drawing/2014/main" id="{2B45B104-DE18-AD64-FBE8-B94287080E63}"/>
              </a:ext>
            </a:extLst>
          </p:cNvPr>
          <p:cNvGrpSpPr>
            <a:grpSpLocks/>
          </p:cNvGrpSpPr>
          <p:nvPr userDrawn="1"/>
        </p:nvGrpSpPr>
        <p:grpSpPr bwMode="auto">
          <a:xfrm>
            <a:off x="0" y="596900"/>
            <a:ext cx="9144000" cy="117475"/>
            <a:chOff x="0" y="376"/>
            <a:chExt cx="5760" cy="74"/>
          </a:xfrm>
        </p:grpSpPr>
        <p:sp>
          <p:nvSpPr>
            <p:cNvPr id="3" name="Rectangle 13">
              <a:extLst>
                <a:ext uri="{FF2B5EF4-FFF2-40B4-BE49-F238E27FC236}">
                  <a16:creationId xmlns:a16="http://schemas.microsoft.com/office/drawing/2014/main" id="{72A0C445-5C8D-15E5-A82F-9ED0B446681A}"/>
                </a:ext>
              </a:extLst>
            </p:cNvPr>
            <p:cNvSpPr>
              <a:spLocks noChangeArrowheads="1"/>
            </p:cNvSpPr>
            <p:nvPr/>
          </p:nvSpPr>
          <p:spPr bwMode="auto">
            <a:xfrm flipV="1">
              <a:off x="0" y="391"/>
              <a:ext cx="5760" cy="4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pPr eaLnBrk="1" hangingPunct="1"/>
              <a:endParaRPr lang="en-US" altLang="en-US"/>
            </a:p>
          </p:txBody>
        </p:sp>
        <p:sp>
          <p:nvSpPr>
            <p:cNvPr id="4" name="Rectangle 14">
              <a:extLst>
                <a:ext uri="{FF2B5EF4-FFF2-40B4-BE49-F238E27FC236}">
                  <a16:creationId xmlns:a16="http://schemas.microsoft.com/office/drawing/2014/main" id="{EB05C130-F9B3-B1F7-F0BF-8353B19C4D3B}"/>
                </a:ext>
              </a:extLst>
            </p:cNvPr>
            <p:cNvSpPr>
              <a:spLocks noChangeArrowheads="1"/>
            </p:cNvSpPr>
            <p:nvPr/>
          </p:nvSpPr>
          <p:spPr bwMode="auto">
            <a:xfrm>
              <a:off x="0" y="376"/>
              <a:ext cx="5760" cy="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pPr eaLnBrk="1" hangingPunct="1"/>
              <a:endParaRPr lang="en-US" altLang="en-US"/>
            </a:p>
          </p:txBody>
        </p:sp>
      </p:grpSp>
      <p:grpSp>
        <p:nvGrpSpPr>
          <p:cNvPr id="5" name="Group 15">
            <a:extLst>
              <a:ext uri="{FF2B5EF4-FFF2-40B4-BE49-F238E27FC236}">
                <a16:creationId xmlns:a16="http://schemas.microsoft.com/office/drawing/2014/main" id="{A529D49E-9CA4-000A-89DE-640822C69A64}"/>
              </a:ext>
            </a:extLst>
          </p:cNvPr>
          <p:cNvGrpSpPr>
            <a:grpSpLocks/>
          </p:cNvGrpSpPr>
          <p:nvPr userDrawn="1"/>
        </p:nvGrpSpPr>
        <p:grpSpPr bwMode="auto">
          <a:xfrm>
            <a:off x="0" y="6057900"/>
            <a:ext cx="9144000" cy="117475"/>
            <a:chOff x="0" y="376"/>
            <a:chExt cx="5760" cy="74"/>
          </a:xfrm>
        </p:grpSpPr>
        <p:sp>
          <p:nvSpPr>
            <p:cNvPr id="6" name="Rectangle 16">
              <a:extLst>
                <a:ext uri="{FF2B5EF4-FFF2-40B4-BE49-F238E27FC236}">
                  <a16:creationId xmlns:a16="http://schemas.microsoft.com/office/drawing/2014/main" id="{5AC8F3FC-51BE-7C51-2783-3C4BB51C0703}"/>
                </a:ext>
              </a:extLst>
            </p:cNvPr>
            <p:cNvSpPr>
              <a:spLocks noChangeArrowheads="1"/>
            </p:cNvSpPr>
            <p:nvPr/>
          </p:nvSpPr>
          <p:spPr bwMode="auto">
            <a:xfrm flipV="1">
              <a:off x="0" y="391"/>
              <a:ext cx="5760" cy="4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pPr eaLnBrk="1" hangingPunct="1"/>
              <a:endParaRPr lang="en-US" altLang="en-US"/>
            </a:p>
          </p:txBody>
        </p:sp>
        <p:sp>
          <p:nvSpPr>
            <p:cNvPr id="7" name="Rectangle 17">
              <a:extLst>
                <a:ext uri="{FF2B5EF4-FFF2-40B4-BE49-F238E27FC236}">
                  <a16:creationId xmlns:a16="http://schemas.microsoft.com/office/drawing/2014/main" id="{2C060576-F7EA-4C76-69DC-C231D26B6E9C}"/>
                </a:ext>
              </a:extLst>
            </p:cNvPr>
            <p:cNvSpPr>
              <a:spLocks noChangeArrowheads="1"/>
            </p:cNvSpPr>
            <p:nvPr/>
          </p:nvSpPr>
          <p:spPr bwMode="auto">
            <a:xfrm>
              <a:off x="0" y="376"/>
              <a:ext cx="5760" cy="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pPr eaLnBrk="1" hangingPunct="1"/>
              <a:endParaRPr lang="en-US" altLang="en-US"/>
            </a:p>
          </p:txBody>
        </p:sp>
      </p:grpSp>
      <p:sp>
        <p:nvSpPr>
          <p:cNvPr id="8" name="Rectangle 4">
            <a:extLst>
              <a:ext uri="{FF2B5EF4-FFF2-40B4-BE49-F238E27FC236}">
                <a16:creationId xmlns:a16="http://schemas.microsoft.com/office/drawing/2014/main" id="{410A254D-ADA7-3C25-3ABF-1A0FBE4A211A}"/>
              </a:ext>
            </a:extLst>
          </p:cNvPr>
          <p:cNvSpPr>
            <a:spLocks noGrp="1" noChangeArrowheads="1"/>
          </p:cNvSpPr>
          <p:nvPr>
            <p:ph type="dt" sz="half" idx="10"/>
          </p:nvPr>
        </p:nvSpPr>
        <p:spPr/>
        <p:txBody>
          <a:bodyPr/>
          <a:lstStyle>
            <a:lvl1pPr>
              <a:defRPr smtClean="0"/>
            </a:lvl1pPr>
          </a:lstStyle>
          <a:p>
            <a:pPr>
              <a:defRPr/>
            </a:pPr>
            <a:endParaRPr lang="en-GB"/>
          </a:p>
        </p:txBody>
      </p:sp>
      <p:sp>
        <p:nvSpPr>
          <p:cNvPr id="9" name="Rectangle 5">
            <a:extLst>
              <a:ext uri="{FF2B5EF4-FFF2-40B4-BE49-F238E27FC236}">
                <a16:creationId xmlns:a16="http://schemas.microsoft.com/office/drawing/2014/main" id="{76A9ED36-B4D7-284E-563B-22002B9933F2}"/>
              </a:ext>
            </a:extLst>
          </p:cNvPr>
          <p:cNvSpPr>
            <a:spLocks noGrp="1" noChangeArrowheads="1"/>
          </p:cNvSpPr>
          <p:nvPr>
            <p:ph type="ftr" sz="quarter" idx="11"/>
          </p:nvPr>
        </p:nvSpPr>
        <p:spPr/>
        <p:txBody>
          <a:bodyPr/>
          <a:lstStyle>
            <a:lvl1pPr>
              <a:defRPr smtClean="0"/>
            </a:lvl1pPr>
          </a:lstStyle>
          <a:p>
            <a:pPr>
              <a:defRPr/>
            </a:pPr>
            <a:endParaRPr lang="en-GB"/>
          </a:p>
        </p:txBody>
      </p:sp>
      <p:sp>
        <p:nvSpPr>
          <p:cNvPr id="10" name="Rectangle 6">
            <a:extLst>
              <a:ext uri="{FF2B5EF4-FFF2-40B4-BE49-F238E27FC236}">
                <a16:creationId xmlns:a16="http://schemas.microsoft.com/office/drawing/2014/main" id="{7B2157D6-5D73-E7F9-8491-61A95CB107E6}"/>
              </a:ext>
            </a:extLst>
          </p:cNvPr>
          <p:cNvSpPr>
            <a:spLocks noGrp="1" noChangeArrowheads="1"/>
          </p:cNvSpPr>
          <p:nvPr>
            <p:ph type="sldNum" sz="quarter" idx="12"/>
          </p:nvPr>
        </p:nvSpPr>
        <p:spPr/>
        <p:txBody>
          <a:bodyPr/>
          <a:lstStyle>
            <a:lvl1pPr>
              <a:defRPr/>
            </a:lvl1pPr>
          </a:lstStyle>
          <a:p>
            <a:fld id="{28E75F3D-6AEF-4EA9-B2AC-6E9E84A162B8}" type="slidenum">
              <a:rPr lang="en-GB" altLang="en-US"/>
              <a:pPr/>
              <a:t>‹#›</a:t>
            </a:fld>
            <a:endParaRPr lang="en-GB" altLang="en-US"/>
          </a:p>
        </p:txBody>
      </p:sp>
    </p:spTree>
    <p:extLst>
      <p:ext uri="{BB962C8B-B14F-4D97-AF65-F5344CB8AC3E}">
        <p14:creationId xmlns:p14="http://schemas.microsoft.com/office/powerpoint/2010/main" val="55796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C8F3FFD-2E4E-3D3F-13A8-D49A9F64BB9F}"/>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F1DE0B3B-0EAC-01A3-A8CB-E849702E9636}"/>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3E2A2A95-982A-DB5D-3FE2-2EEF30CD0DAB}"/>
              </a:ext>
            </a:extLst>
          </p:cNvPr>
          <p:cNvSpPr>
            <a:spLocks noGrp="1" noChangeArrowheads="1"/>
          </p:cNvSpPr>
          <p:nvPr>
            <p:ph type="sldNum" sz="quarter" idx="12"/>
          </p:nvPr>
        </p:nvSpPr>
        <p:spPr>
          <a:ln/>
        </p:spPr>
        <p:txBody>
          <a:bodyPr/>
          <a:lstStyle>
            <a:lvl1pPr>
              <a:defRPr/>
            </a:lvl1pPr>
          </a:lstStyle>
          <a:p>
            <a:fld id="{038E2DBA-EF81-4FE3-8EFA-A387A1BCC5EA}" type="slidenum">
              <a:rPr lang="en-GB" altLang="en-US"/>
              <a:pPr/>
              <a:t>‹#›</a:t>
            </a:fld>
            <a:endParaRPr lang="en-GB" altLang="en-US"/>
          </a:p>
        </p:txBody>
      </p:sp>
    </p:spTree>
    <p:extLst>
      <p:ext uri="{BB962C8B-B14F-4D97-AF65-F5344CB8AC3E}">
        <p14:creationId xmlns:p14="http://schemas.microsoft.com/office/powerpoint/2010/main" val="2707930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9261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926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C167DB9-BC2B-D859-1B53-C6B465EDE22A}"/>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D96CCB30-E11A-20AC-2E4E-C241342196F0}"/>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29B44743-5A54-89D1-4884-E1B1C776F8E2}"/>
              </a:ext>
            </a:extLst>
          </p:cNvPr>
          <p:cNvSpPr>
            <a:spLocks noGrp="1" noChangeArrowheads="1"/>
          </p:cNvSpPr>
          <p:nvPr>
            <p:ph type="sldNum" sz="quarter" idx="12"/>
          </p:nvPr>
        </p:nvSpPr>
        <p:spPr>
          <a:ln/>
        </p:spPr>
        <p:txBody>
          <a:bodyPr/>
          <a:lstStyle>
            <a:lvl1pPr>
              <a:defRPr/>
            </a:lvl1pPr>
          </a:lstStyle>
          <a:p>
            <a:fld id="{0E71A7FE-6764-43DD-AD9E-D3704493CBC4}" type="slidenum">
              <a:rPr lang="en-GB" altLang="en-US"/>
              <a:pPr/>
              <a:t>‹#›</a:t>
            </a:fld>
            <a:endParaRPr lang="en-GB" altLang="en-US"/>
          </a:p>
        </p:txBody>
      </p:sp>
    </p:spTree>
    <p:extLst>
      <p:ext uri="{BB962C8B-B14F-4D97-AF65-F5344CB8AC3E}">
        <p14:creationId xmlns:p14="http://schemas.microsoft.com/office/powerpoint/2010/main" val="2156808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1104DDA-DDB7-7E39-5E56-34F7ECFA99FC}"/>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FBD1DA81-FCDB-2EBD-C1C9-FA4647294619}"/>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FA40DBBE-4B5F-9993-3AE2-3F3236591038}"/>
              </a:ext>
            </a:extLst>
          </p:cNvPr>
          <p:cNvSpPr>
            <a:spLocks noGrp="1" noChangeArrowheads="1"/>
          </p:cNvSpPr>
          <p:nvPr>
            <p:ph type="sldNum" sz="quarter" idx="12"/>
          </p:nvPr>
        </p:nvSpPr>
        <p:spPr>
          <a:ln/>
        </p:spPr>
        <p:txBody>
          <a:bodyPr/>
          <a:lstStyle>
            <a:lvl1pPr>
              <a:defRPr/>
            </a:lvl1pPr>
          </a:lstStyle>
          <a:p>
            <a:fld id="{8C34EB99-126C-4216-AACF-C395305A0C74}" type="slidenum">
              <a:rPr lang="en-GB" altLang="en-US"/>
              <a:pPr/>
              <a:t>‹#›</a:t>
            </a:fld>
            <a:endParaRPr lang="en-GB" altLang="en-US"/>
          </a:p>
        </p:txBody>
      </p:sp>
    </p:spTree>
    <p:extLst>
      <p:ext uri="{BB962C8B-B14F-4D97-AF65-F5344CB8AC3E}">
        <p14:creationId xmlns:p14="http://schemas.microsoft.com/office/powerpoint/2010/main" val="1303090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3029D2A2-808A-D76C-FB2E-FA8927EA93BA}"/>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49FDDA29-3CDA-18FD-4D2B-A14F1566004A}"/>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2B1C863D-1764-C3CA-0228-C576B1EAD7FA}"/>
              </a:ext>
            </a:extLst>
          </p:cNvPr>
          <p:cNvSpPr>
            <a:spLocks noGrp="1" noChangeArrowheads="1"/>
          </p:cNvSpPr>
          <p:nvPr>
            <p:ph type="sldNum" sz="quarter" idx="12"/>
          </p:nvPr>
        </p:nvSpPr>
        <p:spPr>
          <a:ln/>
        </p:spPr>
        <p:txBody>
          <a:bodyPr/>
          <a:lstStyle>
            <a:lvl1pPr>
              <a:defRPr/>
            </a:lvl1pPr>
          </a:lstStyle>
          <a:p>
            <a:fld id="{0CE28796-3C12-42BA-A76F-73D64537921D}" type="slidenum">
              <a:rPr lang="en-GB" altLang="en-US"/>
              <a:pPr/>
              <a:t>‹#›</a:t>
            </a:fld>
            <a:endParaRPr lang="en-GB" altLang="en-US"/>
          </a:p>
        </p:txBody>
      </p:sp>
    </p:spTree>
    <p:extLst>
      <p:ext uri="{BB962C8B-B14F-4D97-AF65-F5344CB8AC3E}">
        <p14:creationId xmlns:p14="http://schemas.microsoft.com/office/powerpoint/2010/main" val="1291309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12875"/>
            <a:ext cx="4038600" cy="478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12875"/>
            <a:ext cx="4038600" cy="478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0DEDD14-BBDA-57BE-6B25-68195C180B49}"/>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4896AFC6-3918-A978-120B-DEF2178E4730}"/>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EBCAF6F1-38F5-B586-668C-57FE589F7CBB}"/>
              </a:ext>
            </a:extLst>
          </p:cNvPr>
          <p:cNvSpPr>
            <a:spLocks noGrp="1" noChangeArrowheads="1"/>
          </p:cNvSpPr>
          <p:nvPr>
            <p:ph type="sldNum" sz="quarter" idx="12"/>
          </p:nvPr>
        </p:nvSpPr>
        <p:spPr>
          <a:ln/>
        </p:spPr>
        <p:txBody>
          <a:bodyPr/>
          <a:lstStyle>
            <a:lvl1pPr>
              <a:defRPr/>
            </a:lvl1pPr>
          </a:lstStyle>
          <a:p>
            <a:fld id="{BEF2B91B-7FC3-4EE0-9C34-0A44BCDC1F25}" type="slidenum">
              <a:rPr lang="en-GB" altLang="en-US"/>
              <a:pPr/>
              <a:t>‹#›</a:t>
            </a:fld>
            <a:endParaRPr lang="en-GB" altLang="en-US"/>
          </a:p>
        </p:txBody>
      </p:sp>
    </p:spTree>
    <p:extLst>
      <p:ext uri="{BB962C8B-B14F-4D97-AF65-F5344CB8AC3E}">
        <p14:creationId xmlns:p14="http://schemas.microsoft.com/office/powerpoint/2010/main" val="4109642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D25A868E-9037-7B67-FCD2-F9E7B53A2872}"/>
              </a:ext>
            </a:extLst>
          </p:cNvPr>
          <p:cNvSpPr>
            <a:spLocks noGrp="1" noChangeArrowheads="1"/>
          </p:cNvSpPr>
          <p:nvPr>
            <p:ph type="dt" sz="half" idx="10"/>
          </p:nvPr>
        </p:nvSpPr>
        <p:spPr>
          <a:ln/>
        </p:spPr>
        <p:txBody>
          <a:bodyPr/>
          <a:lstStyle>
            <a:lvl1pPr>
              <a:defRPr/>
            </a:lvl1pPr>
          </a:lstStyle>
          <a:p>
            <a:pPr>
              <a:defRPr/>
            </a:pPr>
            <a:endParaRPr lang="en-GB"/>
          </a:p>
        </p:txBody>
      </p:sp>
      <p:sp>
        <p:nvSpPr>
          <p:cNvPr id="8" name="Rectangle 5">
            <a:extLst>
              <a:ext uri="{FF2B5EF4-FFF2-40B4-BE49-F238E27FC236}">
                <a16:creationId xmlns:a16="http://schemas.microsoft.com/office/drawing/2014/main" id="{0828E6E4-CDA4-5B25-805C-99604E5C8BF1}"/>
              </a:ext>
            </a:extLst>
          </p:cNvPr>
          <p:cNvSpPr>
            <a:spLocks noGrp="1" noChangeArrowheads="1"/>
          </p:cNvSpPr>
          <p:nvPr>
            <p:ph type="ftr" sz="quarter" idx="11"/>
          </p:nvPr>
        </p:nvSpPr>
        <p:spPr>
          <a:ln/>
        </p:spPr>
        <p:txBody>
          <a:bodyPr/>
          <a:lstStyle>
            <a:lvl1pPr>
              <a:defRPr/>
            </a:lvl1pPr>
          </a:lstStyle>
          <a:p>
            <a:pPr>
              <a:defRPr/>
            </a:pPr>
            <a:endParaRPr lang="en-GB"/>
          </a:p>
        </p:txBody>
      </p:sp>
      <p:sp>
        <p:nvSpPr>
          <p:cNvPr id="9" name="Rectangle 6">
            <a:extLst>
              <a:ext uri="{FF2B5EF4-FFF2-40B4-BE49-F238E27FC236}">
                <a16:creationId xmlns:a16="http://schemas.microsoft.com/office/drawing/2014/main" id="{529475FF-B33E-BCBD-41BD-CA88CCB19607}"/>
              </a:ext>
            </a:extLst>
          </p:cNvPr>
          <p:cNvSpPr>
            <a:spLocks noGrp="1" noChangeArrowheads="1"/>
          </p:cNvSpPr>
          <p:nvPr>
            <p:ph type="sldNum" sz="quarter" idx="12"/>
          </p:nvPr>
        </p:nvSpPr>
        <p:spPr>
          <a:ln/>
        </p:spPr>
        <p:txBody>
          <a:bodyPr/>
          <a:lstStyle>
            <a:lvl1pPr>
              <a:defRPr/>
            </a:lvl1pPr>
          </a:lstStyle>
          <a:p>
            <a:fld id="{6175AB1D-2069-4BB1-852F-1027C8C400D3}" type="slidenum">
              <a:rPr lang="en-GB" altLang="en-US"/>
              <a:pPr/>
              <a:t>‹#›</a:t>
            </a:fld>
            <a:endParaRPr lang="en-GB" altLang="en-US"/>
          </a:p>
        </p:txBody>
      </p:sp>
    </p:spTree>
    <p:extLst>
      <p:ext uri="{BB962C8B-B14F-4D97-AF65-F5344CB8AC3E}">
        <p14:creationId xmlns:p14="http://schemas.microsoft.com/office/powerpoint/2010/main" val="208593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2F8997AE-269B-D8C0-F142-B0948D00936A}"/>
              </a:ext>
            </a:extLst>
          </p:cNvPr>
          <p:cNvSpPr>
            <a:spLocks noGrp="1" noChangeArrowheads="1"/>
          </p:cNvSpPr>
          <p:nvPr>
            <p:ph type="dt" sz="half" idx="10"/>
          </p:nvPr>
        </p:nvSpPr>
        <p:spPr>
          <a:ln/>
        </p:spPr>
        <p:txBody>
          <a:bodyPr/>
          <a:lstStyle>
            <a:lvl1pPr>
              <a:defRPr/>
            </a:lvl1pPr>
          </a:lstStyle>
          <a:p>
            <a:pPr>
              <a:defRPr/>
            </a:pPr>
            <a:endParaRPr lang="en-GB"/>
          </a:p>
        </p:txBody>
      </p:sp>
      <p:sp>
        <p:nvSpPr>
          <p:cNvPr id="4" name="Rectangle 5">
            <a:extLst>
              <a:ext uri="{FF2B5EF4-FFF2-40B4-BE49-F238E27FC236}">
                <a16:creationId xmlns:a16="http://schemas.microsoft.com/office/drawing/2014/main" id="{C80A4E49-3C3A-3FC1-628D-4585B010F3B4}"/>
              </a:ext>
            </a:extLst>
          </p:cNvPr>
          <p:cNvSpPr>
            <a:spLocks noGrp="1" noChangeArrowheads="1"/>
          </p:cNvSpPr>
          <p:nvPr>
            <p:ph type="ftr" sz="quarter" idx="11"/>
          </p:nvPr>
        </p:nvSpPr>
        <p:spPr>
          <a:ln/>
        </p:spPr>
        <p:txBody>
          <a:bodyPr/>
          <a:lstStyle>
            <a:lvl1pPr>
              <a:defRPr/>
            </a:lvl1pPr>
          </a:lstStyle>
          <a:p>
            <a:pPr>
              <a:defRPr/>
            </a:pPr>
            <a:endParaRPr lang="en-GB"/>
          </a:p>
        </p:txBody>
      </p:sp>
      <p:sp>
        <p:nvSpPr>
          <p:cNvPr id="5" name="Rectangle 6">
            <a:extLst>
              <a:ext uri="{FF2B5EF4-FFF2-40B4-BE49-F238E27FC236}">
                <a16:creationId xmlns:a16="http://schemas.microsoft.com/office/drawing/2014/main" id="{58184746-72F0-6B9B-FC1A-2CA290A5D6C1}"/>
              </a:ext>
            </a:extLst>
          </p:cNvPr>
          <p:cNvSpPr>
            <a:spLocks noGrp="1" noChangeArrowheads="1"/>
          </p:cNvSpPr>
          <p:nvPr>
            <p:ph type="sldNum" sz="quarter" idx="12"/>
          </p:nvPr>
        </p:nvSpPr>
        <p:spPr>
          <a:ln/>
        </p:spPr>
        <p:txBody>
          <a:bodyPr/>
          <a:lstStyle>
            <a:lvl1pPr>
              <a:defRPr/>
            </a:lvl1pPr>
          </a:lstStyle>
          <a:p>
            <a:fld id="{A22D4918-A43C-4763-BB3F-4BD6A7F6E99E}" type="slidenum">
              <a:rPr lang="en-GB" altLang="en-US"/>
              <a:pPr/>
              <a:t>‹#›</a:t>
            </a:fld>
            <a:endParaRPr lang="en-GB" altLang="en-US"/>
          </a:p>
        </p:txBody>
      </p:sp>
    </p:spTree>
    <p:extLst>
      <p:ext uri="{BB962C8B-B14F-4D97-AF65-F5344CB8AC3E}">
        <p14:creationId xmlns:p14="http://schemas.microsoft.com/office/powerpoint/2010/main" val="4084171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E46C87D-83F7-F019-244A-5DF290CD557B}"/>
              </a:ext>
            </a:extLst>
          </p:cNvPr>
          <p:cNvSpPr>
            <a:spLocks noGrp="1" noChangeArrowheads="1"/>
          </p:cNvSpPr>
          <p:nvPr>
            <p:ph type="dt" sz="half" idx="10"/>
          </p:nvPr>
        </p:nvSpPr>
        <p:spPr>
          <a:ln/>
        </p:spPr>
        <p:txBody>
          <a:bodyPr/>
          <a:lstStyle>
            <a:lvl1pPr>
              <a:defRPr/>
            </a:lvl1pPr>
          </a:lstStyle>
          <a:p>
            <a:pPr>
              <a:defRPr/>
            </a:pPr>
            <a:endParaRPr lang="en-GB"/>
          </a:p>
        </p:txBody>
      </p:sp>
      <p:sp>
        <p:nvSpPr>
          <p:cNvPr id="3" name="Rectangle 5">
            <a:extLst>
              <a:ext uri="{FF2B5EF4-FFF2-40B4-BE49-F238E27FC236}">
                <a16:creationId xmlns:a16="http://schemas.microsoft.com/office/drawing/2014/main" id="{AC223AE7-C84E-F8F8-1ADC-ADAE0B4546E9}"/>
              </a:ext>
            </a:extLst>
          </p:cNvPr>
          <p:cNvSpPr>
            <a:spLocks noGrp="1" noChangeArrowheads="1"/>
          </p:cNvSpPr>
          <p:nvPr>
            <p:ph type="ftr" sz="quarter" idx="11"/>
          </p:nvPr>
        </p:nvSpPr>
        <p:spPr>
          <a:ln/>
        </p:spPr>
        <p:txBody>
          <a:bodyPr/>
          <a:lstStyle>
            <a:lvl1pPr>
              <a:defRPr/>
            </a:lvl1pPr>
          </a:lstStyle>
          <a:p>
            <a:pPr>
              <a:defRPr/>
            </a:pPr>
            <a:endParaRPr lang="en-GB"/>
          </a:p>
        </p:txBody>
      </p:sp>
      <p:sp>
        <p:nvSpPr>
          <p:cNvPr id="4" name="Rectangle 6">
            <a:extLst>
              <a:ext uri="{FF2B5EF4-FFF2-40B4-BE49-F238E27FC236}">
                <a16:creationId xmlns:a16="http://schemas.microsoft.com/office/drawing/2014/main" id="{245125FF-ADA7-4AB7-28FC-E24145AA384C}"/>
              </a:ext>
            </a:extLst>
          </p:cNvPr>
          <p:cNvSpPr>
            <a:spLocks noGrp="1" noChangeArrowheads="1"/>
          </p:cNvSpPr>
          <p:nvPr>
            <p:ph type="sldNum" sz="quarter" idx="12"/>
          </p:nvPr>
        </p:nvSpPr>
        <p:spPr>
          <a:ln/>
        </p:spPr>
        <p:txBody>
          <a:bodyPr/>
          <a:lstStyle>
            <a:lvl1pPr>
              <a:defRPr/>
            </a:lvl1pPr>
          </a:lstStyle>
          <a:p>
            <a:fld id="{D0386A5A-445A-4823-BBD1-868A03E3F97D}" type="slidenum">
              <a:rPr lang="en-GB" altLang="en-US"/>
              <a:pPr/>
              <a:t>‹#›</a:t>
            </a:fld>
            <a:endParaRPr lang="en-GB" altLang="en-US"/>
          </a:p>
        </p:txBody>
      </p:sp>
    </p:spTree>
    <p:extLst>
      <p:ext uri="{BB962C8B-B14F-4D97-AF65-F5344CB8AC3E}">
        <p14:creationId xmlns:p14="http://schemas.microsoft.com/office/powerpoint/2010/main" val="1576745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81A374BD-AC1D-A583-4C86-BF7ABCB45724}"/>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EA3D35C1-6FC6-BB5B-C235-A64286688CC3}"/>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DFA8E133-94E7-E459-FFC5-2F168701D0FE}"/>
              </a:ext>
            </a:extLst>
          </p:cNvPr>
          <p:cNvSpPr>
            <a:spLocks noGrp="1" noChangeArrowheads="1"/>
          </p:cNvSpPr>
          <p:nvPr>
            <p:ph type="sldNum" sz="quarter" idx="12"/>
          </p:nvPr>
        </p:nvSpPr>
        <p:spPr>
          <a:ln/>
        </p:spPr>
        <p:txBody>
          <a:bodyPr/>
          <a:lstStyle>
            <a:lvl1pPr>
              <a:defRPr/>
            </a:lvl1pPr>
          </a:lstStyle>
          <a:p>
            <a:fld id="{8F5534D3-0042-4D99-84AC-CA0279CB18AE}" type="slidenum">
              <a:rPr lang="en-GB" altLang="en-US"/>
              <a:pPr/>
              <a:t>‹#›</a:t>
            </a:fld>
            <a:endParaRPr lang="en-GB" altLang="en-US"/>
          </a:p>
        </p:txBody>
      </p:sp>
    </p:spTree>
    <p:extLst>
      <p:ext uri="{BB962C8B-B14F-4D97-AF65-F5344CB8AC3E}">
        <p14:creationId xmlns:p14="http://schemas.microsoft.com/office/powerpoint/2010/main" val="2224716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D4853DE6-2CC1-9AC3-7E1A-E32FC18C4883}"/>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170B781B-D2D4-61EC-2D71-F8701C06454E}"/>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6DDADF83-56F3-F114-8808-DED2F7DFB791}"/>
              </a:ext>
            </a:extLst>
          </p:cNvPr>
          <p:cNvSpPr>
            <a:spLocks noGrp="1" noChangeArrowheads="1"/>
          </p:cNvSpPr>
          <p:nvPr>
            <p:ph type="sldNum" sz="quarter" idx="12"/>
          </p:nvPr>
        </p:nvSpPr>
        <p:spPr>
          <a:ln/>
        </p:spPr>
        <p:txBody>
          <a:bodyPr/>
          <a:lstStyle>
            <a:lvl1pPr>
              <a:defRPr/>
            </a:lvl1pPr>
          </a:lstStyle>
          <a:p>
            <a:fld id="{0AA3F46F-D4F9-48C9-A7C1-8EA3819D3982}" type="slidenum">
              <a:rPr lang="en-GB" altLang="en-US"/>
              <a:pPr/>
              <a:t>‹#›</a:t>
            </a:fld>
            <a:endParaRPr lang="en-GB" altLang="en-US"/>
          </a:p>
        </p:txBody>
      </p:sp>
    </p:spTree>
    <p:extLst>
      <p:ext uri="{BB962C8B-B14F-4D97-AF65-F5344CB8AC3E}">
        <p14:creationId xmlns:p14="http://schemas.microsoft.com/office/powerpoint/2010/main" val="2589249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71B7E30-4A65-3476-C651-008AEEBF1E0A}"/>
              </a:ext>
            </a:extLst>
          </p:cNvPr>
          <p:cNvSpPr>
            <a:spLocks noGrp="1" noChangeArrowheads="1"/>
          </p:cNvSpPr>
          <p:nvPr>
            <p:ph type="title"/>
          </p:nvPr>
        </p:nvSpPr>
        <p:spPr bwMode="auto">
          <a:xfrm>
            <a:off x="457200" y="274638"/>
            <a:ext cx="82296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4531DAB7-25D2-DCC2-E611-2D3B0347CB79}"/>
              </a:ext>
            </a:extLst>
          </p:cNvPr>
          <p:cNvSpPr>
            <a:spLocks noGrp="1" noChangeArrowheads="1"/>
          </p:cNvSpPr>
          <p:nvPr>
            <p:ph type="body" idx="1"/>
          </p:nvPr>
        </p:nvSpPr>
        <p:spPr bwMode="auto">
          <a:xfrm>
            <a:off x="457200" y="1412875"/>
            <a:ext cx="8229600" cy="478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3528C6CC-13A9-8C7F-BACE-D9DDDB1EEC85}"/>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atin typeface="Arial" panose="020B0604020202020204" pitchFamily="34" charset="0"/>
              </a:defRPr>
            </a:lvl1pPr>
          </a:lstStyle>
          <a:p>
            <a:pPr>
              <a:defRPr/>
            </a:pPr>
            <a:endParaRPr lang="en-GB"/>
          </a:p>
        </p:txBody>
      </p:sp>
      <p:sp>
        <p:nvSpPr>
          <p:cNvPr id="1029" name="Rectangle 5">
            <a:extLst>
              <a:ext uri="{FF2B5EF4-FFF2-40B4-BE49-F238E27FC236}">
                <a16:creationId xmlns:a16="http://schemas.microsoft.com/office/drawing/2014/main" id="{68CC0897-96F8-B596-D551-1F2AD75DEE66}"/>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atin typeface="Arial" panose="020B0604020202020204" pitchFamily="34" charset="0"/>
              </a:defRPr>
            </a:lvl1pPr>
          </a:lstStyle>
          <a:p>
            <a:pPr>
              <a:defRPr/>
            </a:pPr>
            <a:endParaRPr lang="en-GB"/>
          </a:p>
        </p:txBody>
      </p:sp>
      <p:sp>
        <p:nvSpPr>
          <p:cNvPr id="1030" name="Rectangle 6">
            <a:extLst>
              <a:ext uri="{FF2B5EF4-FFF2-40B4-BE49-F238E27FC236}">
                <a16:creationId xmlns:a16="http://schemas.microsoft.com/office/drawing/2014/main" id="{0DB1B855-79C2-9787-3D26-40970A9FC8D6}"/>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87BC46DB-EEB5-4CE8-AC39-98A669A40BFD}" type="slidenum">
              <a:rPr lang="en-GB" altLang="en-US"/>
              <a:pPr/>
              <a:t>‹#›</a:t>
            </a:fld>
            <a:endParaRPr lang="en-GB" altLang="en-US"/>
          </a:p>
        </p:txBody>
      </p:sp>
      <p:grpSp>
        <p:nvGrpSpPr>
          <p:cNvPr id="1031" name="Group 7">
            <a:extLst>
              <a:ext uri="{FF2B5EF4-FFF2-40B4-BE49-F238E27FC236}">
                <a16:creationId xmlns:a16="http://schemas.microsoft.com/office/drawing/2014/main" id="{BB11F1B8-E424-5FFC-FC2F-29F9096E5051}"/>
              </a:ext>
            </a:extLst>
          </p:cNvPr>
          <p:cNvGrpSpPr>
            <a:grpSpLocks/>
          </p:cNvGrpSpPr>
          <p:nvPr userDrawn="1"/>
        </p:nvGrpSpPr>
        <p:grpSpPr bwMode="auto">
          <a:xfrm>
            <a:off x="468313" y="1233488"/>
            <a:ext cx="8207375" cy="71437"/>
            <a:chOff x="295" y="822"/>
            <a:chExt cx="5170" cy="45"/>
          </a:xfrm>
        </p:grpSpPr>
        <p:sp>
          <p:nvSpPr>
            <p:cNvPr id="1032" name="Rectangle 8">
              <a:extLst>
                <a:ext uri="{FF2B5EF4-FFF2-40B4-BE49-F238E27FC236}">
                  <a16:creationId xmlns:a16="http://schemas.microsoft.com/office/drawing/2014/main" id="{C688BCBE-CFE0-FD93-E770-44D9326B5363}"/>
                </a:ext>
              </a:extLst>
            </p:cNvPr>
            <p:cNvSpPr>
              <a:spLocks noChangeArrowheads="1"/>
            </p:cNvSpPr>
            <p:nvPr/>
          </p:nvSpPr>
          <p:spPr bwMode="auto">
            <a:xfrm>
              <a:off x="295" y="845"/>
              <a:ext cx="5170" cy="22"/>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pPr algn="ctr" eaLnBrk="1" hangingPunct="1"/>
              <a:endParaRPr lang="en-US" altLang="en-US">
                <a:solidFill>
                  <a:srgbClr val="0033CC"/>
                </a:solidFill>
                <a:latin typeface="Arial" panose="020B0604020202020204" pitchFamily="34" charset="0"/>
              </a:endParaRPr>
            </a:p>
          </p:txBody>
        </p:sp>
        <p:sp>
          <p:nvSpPr>
            <p:cNvPr id="1033" name="Line 9">
              <a:extLst>
                <a:ext uri="{FF2B5EF4-FFF2-40B4-BE49-F238E27FC236}">
                  <a16:creationId xmlns:a16="http://schemas.microsoft.com/office/drawing/2014/main" id="{61D3632F-82E2-71D7-4D68-878D7EE33A3E}"/>
                </a:ext>
              </a:extLst>
            </p:cNvPr>
            <p:cNvSpPr>
              <a:spLocks noChangeShapeType="1"/>
            </p:cNvSpPr>
            <p:nvPr/>
          </p:nvSpPr>
          <p:spPr bwMode="auto">
            <a:xfrm>
              <a:off x="295" y="822"/>
              <a:ext cx="517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ftr="0" dt="0"/>
  <p:txStyles>
    <p:titleStyle>
      <a:lvl1pPr algn="ctr" rtl="0" eaLnBrk="0" fontAlgn="base" hangingPunct="0">
        <a:spcBef>
          <a:spcPct val="0"/>
        </a:spcBef>
        <a:spcAft>
          <a:spcPct val="0"/>
        </a:spcAft>
        <a:defRPr sz="3200" kern="1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Futura Hv" pitchFamily="34" charset="0"/>
          <a:cs typeface="Arial" panose="020B0604020202020204" pitchFamily="34" charset="0"/>
        </a:defRPr>
      </a:lvl2pPr>
      <a:lvl3pPr algn="ctr" rtl="0" eaLnBrk="0" fontAlgn="base" hangingPunct="0">
        <a:spcBef>
          <a:spcPct val="0"/>
        </a:spcBef>
        <a:spcAft>
          <a:spcPct val="0"/>
        </a:spcAft>
        <a:defRPr sz="3200">
          <a:solidFill>
            <a:schemeClr val="tx2"/>
          </a:solidFill>
          <a:latin typeface="Futura Hv" pitchFamily="34" charset="0"/>
          <a:cs typeface="Arial" panose="020B0604020202020204" pitchFamily="34" charset="0"/>
        </a:defRPr>
      </a:lvl3pPr>
      <a:lvl4pPr algn="ctr" rtl="0" eaLnBrk="0" fontAlgn="base" hangingPunct="0">
        <a:spcBef>
          <a:spcPct val="0"/>
        </a:spcBef>
        <a:spcAft>
          <a:spcPct val="0"/>
        </a:spcAft>
        <a:defRPr sz="3200">
          <a:solidFill>
            <a:schemeClr val="tx2"/>
          </a:solidFill>
          <a:latin typeface="Futura Hv" pitchFamily="34" charset="0"/>
          <a:cs typeface="Arial" panose="020B0604020202020204" pitchFamily="34" charset="0"/>
        </a:defRPr>
      </a:lvl4pPr>
      <a:lvl5pPr algn="ctr" rtl="0" eaLnBrk="0" fontAlgn="base" hangingPunct="0">
        <a:spcBef>
          <a:spcPct val="0"/>
        </a:spcBef>
        <a:spcAft>
          <a:spcPct val="0"/>
        </a:spcAft>
        <a:defRPr sz="3200">
          <a:solidFill>
            <a:schemeClr val="tx2"/>
          </a:solidFill>
          <a:latin typeface="Futura Hv" pitchFamily="34" charset="0"/>
          <a:cs typeface="Arial" panose="020B0604020202020204" pitchFamily="34" charset="0"/>
        </a:defRPr>
      </a:lvl5pPr>
      <a:lvl6pPr marL="457200" algn="ctr" rtl="0" fontAlgn="base">
        <a:spcBef>
          <a:spcPct val="0"/>
        </a:spcBef>
        <a:spcAft>
          <a:spcPct val="0"/>
        </a:spcAft>
        <a:defRPr sz="3200">
          <a:solidFill>
            <a:schemeClr val="tx2"/>
          </a:solidFill>
          <a:latin typeface="Futura Hv" pitchFamily="34" charset="0"/>
          <a:cs typeface="Arial" panose="020B0604020202020204" pitchFamily="34" charset="0"/>
        </a:defRPr>
      </a:lvl6pPr>
      <a:lvl7pPr marL="914400" algn="ctr" rtl="0" fontAlgn="base">
        <a:spcBef>
          <a:spcPct val="0"/>
        </a:spcBef>
        <a:spcAft>
          <a:spcPct val="0"/>
        </a:spcAft>
        <a:defRPr sz="3200">
          <a:solidFill>
            <a:schemeClr val="tx2"/>
          </a:solidFill>
          <a:latin typeface="Futura Hv" pitchFamily="34" charset="0"/>
          <a:cs typeface="Arial" panose="020B0604020202020204" pitchFamily="34" charset="0"/>
        </a:defRPr>
      </a:lvl7pPr>
      <a:lvl8pPr marL="1371600" algn="ctr" rtl="0" fontAlgn="base">
        <a:spcBef>
          <a:spcPct val="0"/>
        </a:spcBef>
        <a:spcAft>
          <a:spcPct val="0"/>
        </a:spcAft>
        <a:defRPr sz="3200">
          <a:solidFill>
            <a:schemeClr val="tx2"/>
          </a:solidFill>
          <a:latin typeface="Futura Hv" pitchFamily="34" charset="0"/>
          <a:cs typeface="Arial" panose="020B0604020202020204" pitchFamily="34" charset="0"/>
        </a:defRPr>
      </a:lvl8pPr>
      <a:lvl9pPr marL="1828800" algn="ctr" rtl="0" fontAlgn="base">
        <a:spcBef>
          <a:spcPct val="0"/>
        </a:spcBef>
        <a:spcAft>
          <a:spcPct val="0"/>
        </a:spcAft>
        <a:defRPr sz="3200">
          <a:solidFill>
            <a:schemeClr val="tx2"/>
          </a:solidFill>
          <a:latin typeface="Futura Hv" pitchFamily="34" charset="0"/>
          <a:cs typeface="Arial" panose="020B0604020202020204" pitchFamily="34" charset="0"/>
        </a:defRPr>
      </a:lvl9pPr>
    </p:titleStyle>
    <p:bodyStyle>
      <a:lvl1pPr marL="533400" indent="-533400" algn="l" rtl="0" eaLnBrk="0" fontAlgn="base" hangingPunct="0">
        <a:spcBef>
          <a:spcPct val="20000"/>
        </a:spcBef>
        <a:spcAft>
          <a:spcPct val="0"/>
        </a:spcAft>
        <a:buFont typeface="Wingdings" panose="05000000000000000000" pitchFamily="2" charset="2"/>
        <a:buChar char="Ü"/>
        <a:defRPr sz="2800" kern="1200">
          <a:solidFill>
            <a:srgbClr val="0033CC"/>
          </a:solidFill>
          <a:latin typeface="+mn-lt"/>
          <a:ea typeface="+mn-ea"/>
          <a:cs typeface="+mn-cs"/>
        </a:defRPr>
      </a:lvl1pPr>
      <a:lvl2pPr marL="914400" indent="-4572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295400" indent="-381000" algn="l" rtl="0" eaLnBrk="0" fontAlgn="base" hangingPunct="0">
        <a:spcBef>
          <a:spcPct val="20000"/>
        </a:spcBef>
        <a:spcAft>
          <a:spcPct val="0"/>
        </a:spcAft>
        <a:buChar char="•"/>
        <a:defRPr sz="2000" kern="1200">
          <a:solidFill>
            <a:schemeClr val="tx1"/>
          </a:solidFill>
          <a:latin typeface="+mn-lt"/>
          <a:ea typeface="+mn-ea"/>
          <a:cs typeface="+mn-cs"/>
        </a:defRPr>
      </a:lvl3pPr>
      <a:lvl4pPr marL="1714500" indent="-342900" algn="l" rtl="0" eaLnBrk="0" fontAlgn="base" hangingPunct="0">
        <a:spcBef>
          <a:spcPct val="20000"/>
        </a:spcBef>
        <a:spcAft>
          <a:spcPct val="0"/>
        </a:spcAft>
        <a:buChar char="–"/>
        <a:defRPr kern="1200">
          <a:solidFill>
            <a:schemeClr val="tx1"/>
          </a:solidFill>
          <a:latin typeface="+mn-lt"/>
          <a:ea typeface="+mn-ea"/>
          <a:cs typeface="+mn-cs"/>
        </a:defRPr>
      </a:lvl4pPr>
      <a:lvl5pPr marL="2171700" indent="-3429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6.wmf" /></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7.wmf"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6.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wmf" /><Relationship Id="rId2" Type="http://schemas.openxmlformats.org/officeDocument/2006/relationships/image" Target="../media/image1.wmf"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a:extLst>
              <a:ext uri="{FF2B5EF4-FFF2-40B4-BE49-F238E27FC236}">
                <a16:creationId xmlns:a16="http://schemas.microsoft.com/office/drawing/2014/main" id="{30642A49-1874-D5F6-57F3-A0FED9A5CB2B}"/>
              </a:ext>
            </a:extLst>
          </p:cNvPr>
          <p:cNvSpPr>
            <a:spLocks noGrp="1" noChangeArrowheads="1"/>
          </p:cNvSpPr>
          <p:nvPr>
            <p:ph type="sldNum" sz="quarter" idx="12"/>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15CA30A8-5355-4C95-815C-F35253C6010C}" type="slidenum">
              <a:rPr lang="en-GB" altLang="en-US">
                <a:latin typeface="Arial" panose="020B0604020202020204" pitchFamily="34" charset="0"/>
              </a:rPr>
              <a:pPr/>
              <a:t>1</a:t>
            </a:fld>
            <a:endParaRPr lang="en-GB" altLang="en-US">
              <a:latin typeface="Arial" panose="020B0604020202020204" pitchFamily="34" charset="0"/>
            </a:endParaRPr>
          </a:p>
        </p:txBody>
      </p:sp>
      <p:sp>
        <p:nvSpPr>
          <p:cNvPr id="5123" name="Rectangle 2">
            <a:extLst>
              <a:ext uri="{FF2B5EF4-FFF2-40B4-BE49-F238E27FC236}">
                <a16:creationId xmlns:a16="http://schemas.microsoft.com/office/drawing/2014/main" id="{CC54E46E-337F-4F17-9743-3504A0FFC0C5}"/>
              </a:ext>
            </a:extLst>
          </p:cNvPr>
          <p:cNvSpPr>
            <a:spLocks noGrp="1" noChangeArrowheads="1"/>
          </p:cNvSpPr>
          <p:nvPr>
            <p:ph type="ctrTitle" idx="4294967295"/>
          </p:nvPr>
        </p:nvSpPr>
        <p:spPr>
          <a:xfrm>
            <a:off x="647700" y="1808163"/>
            <a:ext cx="7772400" cy="147002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Wireless Networks</a:t>
            </a:r>
            <a:endParaRPr lang="en-GB" altLang="en-US"/>
          </a:p>
        </p:txBody>
      </p:sp>
      <p:grpSp>
        <p:nvGrpSpPr>
          <p:cNvPr id="5124" name="Group 6">
            <a:extLst>
              <a:ext uri="{FF2B5EF4-FFF2-40B4-BE49-F238E27FC236}">
                <a16:creationId xmlns:a16="http://schemas.microsoft.com/office/drawing/2014/main" id="{DBF0E0DC-78F3-6D4F-98EA-5A581E35D94C}"/>
              </a:ext>
            </a:extLst>
          </p:cNvPr>
          <p:cNvGrpSpPr>
            <a:grpSpLocks/>
          </p:cNvGrpSpPr>
          <p:nvPr/>
        </p:nvGrpSpPr>
        <p:grpSpPr bwMode="auto">
          <a:xfrm>
            <a:off x="0" y="596900"/>
            <a:ext cx="9144000" cy="117475"/>
            <a:chOff x="0" y="376"/>
            <a:chExt cx="5760" cy="74"/>
          </a:xfrm>
        </p:grpSpPr>
        <p:sp>
          <p:nvSpPr>
            <p:cNvPr id="5128" name="Rectangle 4">
              <a:extLst>
                <a:ext uri="{FF2B5EF4-FFF2-40B4-BE49-F238E27FC236}">
                  <a16:creationId xmlns:a16="http://schemas.microsoft.com/office/drawing/2014/main" id="{63794A29-2FF1-E9DC-E05E-C3828319100B}"/>
                </a:ext>
              </a:extLst>
            </p:cNvPr>
            <p:cNvSpPr>
              <a:spLocks noChangeArrowheads="1"/>
            </p:cNvSpPr>
            <p:nvPr/>
          </p:nvSpPr>
          <p:spPr bwMode="auto">
            <a:xfrm flipV="1">
              <a:off x="0" y="391"/>
              <a:ext cx="5760" cy="4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pPr eaLnBrk="1" hangingPunct="1"/>
              <a:endParaRPr lang="en-US" altLang="en-US"/>
            </a:p>
          </p:txBody>
        </p:sp>
        <p:sp>
          <p:nvSpPr>
            <p:cNvPr id="5129" name="Rectangle 5">
              <a:extLst>
                <a:ext uri="{FF2B5EF4-FFF2-40B4-BE49-F238E27FC236}">
                  <a16:creationId xmlns:a16="http://schemas.microsoft.com/office/drawing/2014/main" id="{F48A6CC1-1EAD-7304-6069-DC4FDF48D384}"/>
                </a:ext>
              </a:extLst>
            </p:cNvPr>
            <p:cNvSpPr>
              <a:spLocks noChangeArrowheads="1"/>
            </p:cNvSpPr>
            <p:nvPr/>
          </p:nvSpPr>
          <p:spPr bwMode="auto">
            <a:xfrm>
              <a:off x="0" y="376"/>
              <a:ext cx="5760" cy="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pPr eaLnBrk="1" hangingPunct="1"/>
              <a:endParaRPr lang="en-US" altLang="en-US"/>
            </a:p>
          </p:txBody>
        </p:sp>
      </p:grpSp>
      <p:grpSp>
        <p:nvGrpSpPr>
          <p:cNvPr id="5125" name="Group 7">
            <a:extLst>
              <a:ext uri="{FF2B5EF4-FFF2-40B4-BE49-F238E27FC236}">
                <a16:creationId xmlns:a16="http://schemas.microsoft.com/office/drawing/2014/main" id="{B7A3031B-CC7A-3FAA-4548-3D64CABB3B5B}"/>
              </a:ext>
            </a:extLst>
          </p:cNvPr>
          <p:cNvGrpSpPr>
            <a:grpSpLocks/>
          </p:cNvGrpSpPr>
          <p:nvPr/>
        </p:nvGrpSpPr>
        <p:grpSpPr bwMode="auto">
          <a:xfrm>
            <a:off x="0" y="6057900"/>
            <a:ext cx="9144000" cy="117475"/>
            <a:chOff x="0" y="376"/>
            <a:chExt cx="5760" cy="74"/>
          </a:xfrm>
        </p:grpSpPr>
        <p:sp>
          <p:nvSpPr>
            <p:cNvPr id="5126" name="Rectangle 8">
              <a:extLst>
                <a:ext uri="{FF2B5EF4-FFF2-40B4-BE49-F238E27FC236}">
                  <a16:creationId xmlns:a16="http://schemas.microsoft.com/office/drawing/2014/main" id="{844D2E5C-8D55-E8BB-5D61-A3C5E0B9ACFB}"/>
                </a:ext>
              </a:extLst>
            </p:cNvPr>
            <p:cNvSpPr>
              <a:spLocks noChangeArrowheads="1"/>
            </p:cNvSpPr>
            <p:nvPr/>
          </p:nvSpPr>
          <p:spPr bwMode="auto">
            <a:xfrm flipV="1">
              <a:off x="0" y="391"/>
              <a:ext cx="5760" cy="4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pPr eaLnBrk="1" hangingPunct="1"/>
              <a:endParaRPr lang="en-US" altLang="en-US"/>
            </a:p>
          </p:txBody>
        </p:sp>
        <p:sp>
          <p:nvSpPr>
            <p:cNvPr id="5127" name="Rectangle 9">
              <a:extLst>
                <a:ext uri="{FF2B5EF4-FFF2-40B4-BE49-F238E27FC236}">
                  <a16:creationId xmlns:a16="http://schemas.microsoft.com/office/drawing/2014/main" id="{8A3A4644-3808-B795-CB4B-EE613B349494}"/>
                </a:ext>
              </a:extLst>
            </p:cNvPr>
            <p:cNvSpPr>
              <a:spLocks noChangeArrowheads="1"/>
            </p:cNvSpPr>
            <p:nvPr/>
          </p:nvSpPr>
          <p:spPr bwMode="auto">
            <a:xfrm>
              <a:off x="0" y="376"/>
              <a:ext cx="5760" cy="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pPr eaLnBrk="1" hangingPunct="1"/>
              <a:endParaRPr lang="en-US" alt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65006D47-8E80-167A-A0D7-B134591048CE}"/>
              </a:ext>
            </a:extLst>
          </p:cNvPr>
          <p:cNvSpPr>
            <a:spLocks noGrp="1"/>
          </p:cNvSpPr>
          <p:nvPr>
            <p:ph type="sldNum" sz="quarter" idx="12"/>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B3B125E4-34C8-4E2B-A317-3CB00697CB35}" type="slidenum">
              <a:rPr lang="en-GB" altLang="en-US">
                <a:latin typeface="Arial" panose="020B0604020202020204" pitchFamily="34" charset="0"/>
              </a:rPr>
              <a:pPr/>
              <a:t>10</a:t>
            </a:fld>
            <a:endParaRPr lang="en-GB" altLang="en-US">
              <a:latin typeface="Arial" panose="020B0604020202020204" pitchFamily="34" charset="0"/>
            </a:endParaRPr>
          </a:p>
        </p:txBody>
      </p:sp>
      <p:sp>
        <p:nvSpPr>
          <p:cNvPr id="17411" name="Rectangle 2">
            <a:extLst>
              <a:ext uri="{FF2B5EF4-FFF2-40B4-BE49-F238E27FC236}">
                <a16:creationId xmlns:a16="http://schemas.microsoft.com/office/drawing/2014/main" id="{2CE96197-7A1E-C12B-5549-58A57DAB5DF2}"/>
              </a:ext>
            </a:extLst>
          </p:cNvPr>
          <p:cNvSpPr>
            <a:spLocks noGrp="1" noChangeArrowheads="1"/>
          </p:cNvSpPr>
          <p:nvPr>
            <p:ph type="title"/>
          </p:nvPr>
        </p:nvSpPr>
        <p:spPr/>
        <p:txBody>
          <a:bodyPr/>
          <a:lstStyle/>
          <a:p>
            <a:pPr eaLnBrk="1" hangingPunct="1"/>
            <a:r>
              <a:rPr lang="en-US" altLang="en-US">
                <a:cs typeface="Times New Roman" panose="02020603050405020304" pitchFamily="18" charset="0"/>
              </a:rPr>
              <a:t>Time-Domain Concepts</a:t>
            </a:r>
          </a:p>
        </p:txBody>
      </p:sp>
      <p:sp>
        <p:nvSpPr>
          <p:cNvPr id="17412" name="Rectangle 3">
            <a:extLst>
              <a:ext uri="{FF2B5EF4-FFF2-40B4-BE49-F238E27FC236}">
                <a16:creationId xmlns:a16="http://schemas.microsoft.com/office/drawing/2014/main" id="{7588A0B8-97B7-9237-9934-F8C27C6ABB96}"/>
              </a:ext>
            </a:extLst>
          </p:cNvPr>
          <p:cNvSpPr>
            <a:spLocks noGrp="1" noChangeArrowheads="1"/>
          </p:cNvSpPr>
          <p:nvPr>
            <p:ph type="body" idx="1"/>
          </p:nvPr>
        </p:nvSpPr>
        <p:spPr/>
        <p:txBody>
          <a:bodyPr/>
          <a:lstStyle/>
          <a:p>
            <a:pPr eaLnBrk="1" hangingPunct="1">
              <a:lnSpc>
                <a:spcPct val="90000"/>
              </a:lnSpc>
            </a:pPr>
            <a:r>
              <a:rPr lang="en-US" altLang="en-US" sz="2400">
                <a:cs typeface="Times New Roman" panose="02020603050405020304" pitchFamily="18" charset="0"/>
              </a:rPr>
              <a:t>Analog signal - signal intensity varies in a smooth fashion over time</a:t>
            </a:r>
          </a:p>
          <a:p>
            <a:pPr lvl="1" eaLnBrk="1" hangingPunct="1">
              <a:lnSpc>
                <a:spcPct val="90000"/>
              </a:lnSpc>
            </a:pPr>
            <a:r>
              <a:rPr lang="en-US" altLang="en-US" sz="2000">
                <a:cs typeface="Times New Roman" panose="02020603050405020304" pitchFamily="18" charset="0"/>
              </a:rPr>
              <a:t>No breaks or discontinuities in the signal</a:t>
            </a:r>
          </a:p>
          <a:p>
            <a:pPr eaLnBrk="1" hangingPunct="1">
              <a:lnSpc>
                <a:spcPct val="90000"/>
              </a:lnSpc>
            </a:pPr>
            <a:r>
              <a:rPr lang="en-US" altLang="en-US" sz="2400">
                <a:cs typeface="Times New Roman" panose="02020603050405020304" pitchFamily="18" charset="0"/>
              </a:rPr>
              <a:t>Digital signal - signal intensity maintains a constant level for some period of time and then changes to another constant level</a:t>
            </a:r>
          </a:p>
          <a:p>
            <a:pPr eaLnBrk="1" hangingPunct="1">
              <a:lnSpc>
                <a:spcPct val="90000"/>
              </a:lnSpc>
            </a:pPr>
            <a:r>
              <a:rPr lang="en-US" altLang="en-US" sz="2400">
                <a:cs typeface="Times New Roman" panose="02020603050405020304" pitchFamily="18" charset="0"/>
              </a:rPr>
              <a:t>Periodic signal - analog or digital signal pattern that repeats over time</a:t>
            </a:r>
          </a:p>
          <a:p>
            <a:pPr lvl="1" eaLnBrk="1" hangingPunct="1">
              <a:lnSpc>
                <a:spcPct val="90000"/>
              </a:lnSpc>
            </a:pPr>
            <a:r>
              <a:rPr lang="en-US" altLang="en-US" sz="2000">
                <a:cs typeface="Times New Roman" panose="02020603050405020304" pitchFamily="18" charset="0"/>
              </a:rPr>
              <a:t>		</a:t>
            </a:r>
            <a:r>
              <a:rPr lang="en-US" altLang="en-US" sz="2000" i="1">
                <a:cs typeface="Times New Roman" panose="02020603050405020304" pitchFamily="18" charset="0"/>
              </a:rPr>
              <a:t>s</a:t>
            </a:r>
            <a:r>
              <a:rPr lang="en-US" altLang="en-US" sz="2000">
                <a:cs typeface="Times New Roman" panose="02020603050405020304" pitchFamily="18" charset="0"/>
              </a:rPr>
              <a:t>(</a:t>
            </a:r>
            <a:r>
              <a:rPr lang="en-US" altLang="en-US" sz="2000" i="1">
                <a:cs typeface="Times New Roman" panose="02020603050405020304" pitchFamily="18" charset="0"/>
              </a:rPr>
              <a:t>t</a:t>
            </a:r>
            <a:r>
              <a:rPr lang="en-US" altLang="en-US" sz="2000">
                <a:cs typeface="Times New Roman" panose="02020603050405020304" pitchFamily="18" charset="0"/>
              </a:rPr>
              <a:t> +</a:t>
            </a:r>
            <a:r>
              <a:rPr lang="en-US" altLang="en-US" sz="2000" i="1">
                <a:cs typeface="Times New Roman" panose="02020603050405020304" pitchFamily="18" charset="0"/>
              </a:rPr>
              <a:t>T </a:t>
            </a:r>
            <a:r>
              <a:rPr lang="en-US" altLang="en-US" sz="2000">
                <a:cs typeface="Times New Roman" panose="02020603050405020304" pitchFamily="18" charset="0"/>
              </a:rPr>
              <a:t>) = </a:t>
            </a:r>
            <a:r>
              <a:rPr lang="en-US" altLang="en-US" sz="2000" i="1">
                <a:cs typeface="Times New Roman" panose="02020603050405020304" pitchFamily="18" charset="0"/>
              </a:rPr>
              <a:t>s</a:t>
            </a:r>
            <a:r>
              <a:rPr lang="en-US" altLang="en-US" sz="2000">
                <a:cs typeface="Times New Roman" panose="02020603050405020304" pitchFamily="18" charset="0"/>
              </a:rPr>
              <a:t>(</a:t>
            </a:r>
            <a:r>
              <a:rPr lang="en-US" altLang="en-US" sz="2000" i="1">
                <a:cs typeface="Times New Roman" panose="02020603050405020304" pitchFamily="18" charset="0"/>
              </a:rPr>
              <a:t>t </a:t>
            </a:r>
            <a:r>
              <a:rPr lang="en-US" altLang="en-US" sz="2000">
                <a:cs typeface="Times New Roman" panose="02020603050405020304" pitchFamily="18" charset="0"/>
              </a:rPr>
              <a:t>) 	- ∞&lt; </a:t>
            </a:r>
            <a:r>
              <a:rPr lang="en-US" altLang="en-US" sz="2000" i="1">
                <a:cs typeface="Times New Roman" panose="02020603050405020304" pitchFamily="18" charset="0"/>
              </a:rPr>
              <a:t>t</a:t>
            </a:r>
            <a:r>
              <a:rPr lang="en-US" altLang="en-US" sz="2000">
                <a:cs typeface="Times New Roman" panose="02020603050405020304" pitchFamily="18" charset="0"/>
              </a:rPr>
              <a:t> &lt; + ∞</a:t>
            </a:r>
          </a:p>
          <a:p>
            <a:pPr lvl="2" eaLnBrk="1" hangingPunct="1">
              <a:lnSpc>
                <a:spcPct val="90000"/>
              </a:lnSpc>
            </a:pPr>
            <a:r>
              <a:rPr lang="en-US" altLang="en-US" sz="1800">
                <a:cs typeface="Times New Roman" panose="02020603050405020304" pitchFamily="18" charset="0"/>
              </a:rPr>
              <a:t>where </a:t>
            </a:r>
            <a:r>
              <a:rPr lang="en-US" altLang="en-US" sz="1800" i="1">
                <a:cs typeface="Times New Roman" panose="02020603050405020304" pitchFamily="18" charset="0"/>
              </a:rPr>
              <a:t>T</a:t>
            </a:r>
            <a:r>
              <a:rPr lang="en-US" altLang="en-US" sz="1800">
                <a:cs typeface="Times New Roman" panose="02020603050405020304" pitchFamily="18" charset="0"/>
              </a:rPr>
              <a:t> is the period of the signal</a:t>
            </a:r>
          </a:p>
          <a:p>
            <a:pPr eaLnBrk="1" hangingPunct="1">
              <a:lnSpc>
                <a:spcPct val="90000"/>
              </a:lnSpc>
            </a:pPr>
            <a:r>
              <a:rPr lang="en-US" altLang="en-US" sz="2400">
                <a:cs typeface="Times New Roman" panose="02020603050405020304" pitchFamily="18" charset="0"/>
              </a:rPr>
              <a:t>Aperiodic signal - analog or digital signal pattern that doesn't repeat over time</a:t>
            </a:r>
          </a:p>
          <a:p>
            <a:pPr eaLnBrk="1" hangingPunct="1">
              <a:lnSpc>
                <a:spcPct val="90000"/>
              </a:lnSpc>
              <a:buFont typeface="Wingdings" panose="05000000000000000000" pitchFamily="2" charset="2"/>
              <a:buNone/>
            </a:pPr>
            <a:endParaRPr lang="en-US" altLang="en-US" sz="240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4426D735-B62E-5348-58C2-65B1D84E6B04}"/>
              </a:ext>
            </a:extLst>
          </p:cNvPr>
          <p:cNvSpPr>
            <a:spLocks noGrp="1"/>
          </p:cNvSpPr>
          <p:nvPr>
            <p:ph type="sldNum" sz="quarter" idx="12"/>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57F23EF6-BB9C-4FA7-A3FE-C2EE4AB83BC2}" type="slidenum">
              <a:rPr lang="en-GB" altLang="en-US">
                <a:latin typeface="Arial" panose="020B0604020202020204" pitchFamily="34" charset="0"/>
              </a:rPr>
              <a:pPr/>
              <a:t>11</a:t>
            </a:fld>
            <a:endParaRPr lang="en-GB" altLang="en-US">
              <a:latin typeface="Arial" panose="020B0604020202020204" pitchFamily="34" charset="0"/>
            </a:endParaRPr>
          </a:p>
        </p:txBody>
      </p:sp>
      <p:sp>
        <p:nvSpPr>
          <p:cNvPr id="19459" name="Rectangle 2">
            <a:extLst>
              <a:ext uri="{FF2B5EF4-FFF2-40B4-BE49-F238E27FC236}">
                <a16:creationId xmlns:a16="http://schemas.microsoft.com/office/drawing/2014/main" id="{1B3DAB65-F102-F10A-4D75-AC09081BBFF2}"/>
              </a:ext>
            </a:extLst>
          </p:cNvPr>
          <p:cNvSpPr>
            <a:spLocks noGrp="1" noChangeArrowheads="1"/>
          </p:cNvSpPr>
          <p:nvPr>
            <p:ph type="title"/>
          </p:nvPr>
        </p:nvSpPr>
        <p:spPr/>
        <p:txBody>
          <a:bodyPr/>
          <a:lstStyle/>
          <a:p>
            <a:pPr eaLnBrk="1" hangingPunct="1"/>
            <a:r>
              <a:rPr lang="en-US" altLang="en-US">
                <a:cs typeface="Times New Roman" panose="02020603050405020304" pitchFamily="18" charset="0"/>
              </a:rPr>
              <a:t>Time-Domain Concepts</a:t>
            </a:r>
          </a:p>
        </p:txBody>
      </p:sp>
      <p:sp>
        <p:nvSpPr>
          <p:cNvPr id="19460" name="Rectangle 3">
            <a:extLst>
              <a:ext uri="{FF2B5EF4-FFF2-40B4-BE49-F238E27FC236}">
                <a16:creationId xmlns:a16="http://schemas.microsoft.com/office/drawing/2014/main" id="{58063A28-6791-99D4-634A-0209C6EC6335}"/>
              </a:ext>
            </a:extLst>
          </p:cNvPr>
          <p:cNvSpPr>
            <a:spLocks noGrp="1" noChangeArrowheads="1"/>
          </p:cNvSpPr>
          <p:nvPr>
            <p:ph type="body" idx="1"/>
          </p:nvPr>
        </p:nvSpPr>
        <p:spPr/>
        <p:txBody>
          <a:bodyPr/>
          <a:lstStyle/>
          <a:p>
            <a:pPr eaLnBrk="1" hangingPunct="1">
              <a:lnSpc>
                <a:spcPct val="90000"/>
              </a:lnSpc>
            </a:pPr>
            <a:r>
              <a:rPr lang="en-US" altLang="en-US">
                <a:cs typeface="Times New Roman" panose="02020603050405020304" pitchFamily="18" charset="0"/>
              </a:rPr>
              <a:t>Peak amplitude (</a:t>
            </a:r>
            <a:r>
              <a:rPr lang="en-US" altLang="en-US" i="1">
                <a:cs typeface="Times New Roman" panose="02020603050405020304" pitchFamily="18" charset="0"/>
              </a:rPr>
              <a:t>A</a:t>
            </a:r>
            <a:r>
              <a:rPr lang="en-US" altLang="en-US">
                <a:cs typeface="Times New Roman" panose="02020603050405020304" pitchFamily="18" charset="0"/>
              </a:rPr>
              <a:t>) - maximum value or strength of the signal over time; typically measured in volts</a:t>
            </a:r>
          </a:p>
          <a:p>
            <a:pPr eaLnBrk="1" hangingPunct="1">
              <a:lnSpc>
                <a:spcPct val="90000"/>
              </a:lnSpc>
            </a:pPr>
            <a:r>
              <a:rPr lang="en-US" altLang="en-US">
                <a:cs typeface="Times New Roman" panose="02020603050405020304" pitchFamily="18" charset="0"/>
              </a:rPr>
              <a:t>Frequency (</a:t>
            </a:r>
            <a:r>
              <a:rPr lang="en-US" altLang="en-US" i="1">
                <a:cs typeface="Times New Roman" panose="02020603050405020304" pitchFamily="18" charset="0"/>
              </a:rPr>
              <a:t>f </a:t>
            </a:r>
            <a:r>
              <a:rPr lang="en-US" altLang="en-US">
                <a:cs typeface="Times New Roman" panose="02020603050405020304" pitchFamily="18" charset="0"/>
              </a:rPr>
              <a:t>)</a:t>
            </a:r>
          </a:p>
          <a:p>
            <a:pPr lvl="1" eaLnBrk="1" hangingPunct="1">
              <a:lnSpc>
                <a:spcPct val="90000"/>
              </a:lnSpc>
            </a:pPr>
            <a:r>
              <a:rPr lang="en-US" altLang="en-US">
                <a:cs typeface="Times New Roman" panose="02020603050405020304" pitchFamily="18" charset="0"/>
              </a:rPr>
              <a:t>Rate, in cycles per second, or Hertz (Hz) at which the signal repeats</a:t>
            </a:r>
          </a:p>
          <a:p>
            <a:pPr eaLnBrk="1" hangingPunct="1">
              <a:lnSpc>
                <a:spcPct val="90000"/>
              </a:lnSpc>
            </a:pPr>
            <a:r>
              <a:rPr lang="en-US" altLang="en-US">
                <a:cs typeface="Times New Roman" panose="02020603050405020304" pitchFamily="18" charset="0"/>
              </a:rPr>
              <a:t>Period (</a:t>
            </a:r>
            <a:r>
              <a:rPr lang="en-US" altLang="en-US" i="1">
                <a:cs typeface="Times New Roman" panose="02020603050405020304" pitchFamily="18" charset="0"/>
              </a:rPr>
              <a:t>T </a:t>
            </a:r>
            <a:r>
              <a:rPr lang="en-US" altLang="en-US">
                <a:cs typeface="Times New Roman" panose="02020603050405020304" pitchFamily="18" charset="0"/>
              </a:rPr>
              <a:t>) - amount of time it takes for one repetition of the signal</a:t>
            </a:r>
          </a:p>
          <a:p>
            <a:pPr lvl="1" eaLnBrk="1" hangingPunct="1">
              <a:lnSpc>
                <a:spcPct val="90000"/>
              </a:lnSpc>
            </a:pPr>
            <a:r>
              <a:rPr lang="en-US" altLang="en-US" i="1">
                <a:cs typeface="Times New Roman" panose="02020603050405020304" pitchFamily="18" charset="0"/>
              </a:rPr>
              <a:t>T</a:t>
            </a:r>
            <a:r>
              <a:rPr lang="en-US" altLang="en-US">
                <a:cs typeface="Times New Roman" panose="02020603050405020304" pitchFamily="18" charset="0"/>
              </a:rPr>
              <a:t> = 1/</a:t>
            </a:r>
            <a:r>
              <a:rPr lang="en-US" altLang="en-US" i="1">
                <a:cs typeface="Times New Roman" panose="02020603050405020304" pitchFamily="18" charset="0"/>
              </a:rPr>
              <a:t>f</a:t>
            </a:r>
          </a:p>
          <a:p>
            <a:pPr eaLnBrk="1" hangingPunct="1">
              <a:lnSpc>
                <a:spcPct val="90000"/>
              </a:lnSpc>
            </a:pPr>
            <a:r>
              <a:rPr lang="en-US" altLang="en-US">
                <a:cs typeface="Times New Roman" panose="02020603050405020304" pitchFamily="18" charset="0"/>
              </a:rPr>
              <a:t>Phase (</a:t>
            </a:r>
            <a:r>
              <a:rPr lang="en-US" altLang="en-US">
                <a:cs typeface="Times New Roman" panose="02020603050405020304" pitchFamily="18" charset="0"/>
                <a:sym typeface="Symbol" panose="05050102010706020507" pitchFamily="18" charset="2"/>
              </a:rPr>
              <a:t></a:t>
            </a:r>
            <a:r>
              <a:rPr lang="en-US" altLang="en-US">
                <a:cs typeface="Times New Roman" panose="02020603050405020304" pitchFamily="18" charset="0"/>
              </a:rPr>
              <a:t>) - measure of the relative position in time within a single period of a signal</a:t>
            </a:r>
          </a:p>
          <a:p>
            <a:pPr eaLnBrk="1" hangingPunct="1">
              <a:lnSpc>
                <a:spcPct val="90000"/>
              </a:lnSpc>
            </a:pPr>
            <a:endParaRPr lang="en-US" altLang="en-US">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CBBDB1A7-C8E8-54FE-3CCE-46708A4AAC1B}"/>
              </a:ext>
            </a:extLst>
          </p:cNvPr>
          <p:cNvSpPr>
            <a:spLocks noGrp="1"/>
          </p:cNvSpPr>
          <p:nvPr>
            <p:ph type="sldNum" sz="quarter" idx="12"/>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E0418E82-4A21-4FE1-84C1-6955E9321FA0}" type="slidenum">
              <a:rPr lang="en-GB" altLang="en-US">
                <a:latin typeface="Arial" panose="020B0604020202020204" pitchFamily="34" charset="0"/>
              </a:rPr>
              <a:pPr/>
              <a:t>12</a:t>
            </a:fld>
            <a:endParaRPr lang="en-GB" altLang="en-US">
              <a:latin typeface="Arial" panose="020B0604020202020204" pitchFamily="34" charset="0"/>
            </a:endParaRPr>
          </a:p>
        </p:txBody>
      </p:sp>
      <p:sp>
        <p:nvSpPr>
          <p:cNvPr id="21507" name="Rectangle 2">
            <a:extLst>
              <a:ext uri="{FF2B5EF4-FFF2-40B4-BE49-F238E27FC236}">
                <a16:creationId xmlns:a16="http://schemas.microsoft.com/office/drawing/2014/main" id="{BAD7CC72-A1A3-1038-B7EA-DC1897C8250B}"/>
              </a:ext>
            </a:extLst>
          </p:cNvPr>
          <p:cNvSpPr>
            <a:spLocks noGrp="1" noChangeArrowheads="1"/>
          </p:cNvSpPr>
          <p:nvPr>
            <p:ph type="title"/>
          </p:nvPr>
        </p:nvSpPr>
        <p:spPr/>
        <p:txBody>
          <a:bodyPr/>
          <a:lstStyle/>
          <a:p>
            <a:pPr eaLnBrk="1" hangingPunct="1"/>
            <a:r>
              <a:rPr lang="en-US" altLang="en-US">
                <a:cs typeface="Times New Roman" panose="02020603050405020304" pitchFamily="18" charset="0"/>
              </a:rPr>
              <a:t>Time-Domain Concepts</a:t>
            </a:r>
          </a:p>
        </p:txBody>
      </p:sp>
      <p:sp>
        <p:nvSpPr>
          <p:cNvPr id="21508" name="Rectangle 3">
            <a:extLst>
              <a:ext uri="{FF2B5EF4-FFF2-40B4-BE49-F238E27FC236}">
                <a16:creationId xmlns:a16="http://schemas.microsoft.com/office/drawing/2014/main" id="{222EC6E8-9661-968A-E18C-84159BEBE49E}"/>
              </a:ext>
            </a:extLst>
          </p:cNvPr>
          <p:cNvSpPr>
            <a:spLocks noGrp="1" noChangeArrowheads="1"/>
          </p:cNvSpPr>
          <p:nvPr>
            <p:ph type="body" idx="1"/>
          </p:nvPr>
        </p:nvSpPr>
        <p:spPr/>
        <p:txBody>
          <a:bodyPr/>
          <a:lstStyle/>
          <a:p>
            <a:pPr eaLnBrk="1" hangingPunct="1"/>
            <a:r>
              <a:rPr lang="en-US" altLang="en-US" sz="2400">
                <a:cs typeface="Times New Roman" panose="02020603050405020304" pitchFamily="18" charset="0"/>
              </a:rPr>
              <a:t>Wavelength (</a:t>
            </a:r>
            <a:r>
              <a:rPr lang="en-US" altLang="en-US" sz="2400">
                <a:cs typeface="Times New Roman" panose="02020603050405020304" pitchFamily="18" charset="0"/>
                <a:sym typeface="Symbol" panose="05050102010706020507" pitchFamily="18" charset="2"/>
              </a:rPr>
              <a:t></a:t>
            </a:r>
            <a:r>
              <a:rPr lang="en-US" altLang="en-US" sz="2400">
                <a:cs typeface="Times New Roman" panose="02020603050405020304" pitchFamily="18" charset="0"/>
              </a:rPr>
              <a:t>)  - distance occupied by a single cycle of the signal</a:t>
            </a:r>
          </a:p>
          <a:p>
            <a:pPr lvl="1" eaLnBrk="1" hangingPunct="1"/>
            <a:r>
              <a:rPr lang="en-US" altLang="en-US" sz="2000">
                <a:cs typeface="Times New Roman" panose="02020603050405020304" pitchFamily="18" charset="0"/>
              </a:rPr>
              <a:t>Or, the distance between two points of corresponding phase of two consecutive cycles</a:t>
            </a:r>
          </a:p>
          <a:p>
            <a:pPr lvl="1" algn="ctr" eaLnBrk="1" hangingPunct="1">
              <a:buFont typeface="Arial" panose="020B0604020202020204" pitchFamily="34" charset="0"/>
              <a:buNone/>
            </a:pPr>
            <a:r>
              <a:rPr lang="en-US" altLang="en-US">
                <a:cs typeface="Times New Roman" panose="02020603050405020304" pitchFamily="18" charset="0"/>
                <a:sym typeface="Symbol" panose="05050102010706020507" pitchFamily="18" charset="2"/>
              </a:rPr>
              <a:t> = vT</a:t>
            </a:r>
          </a:p>
        </p:txBody>
      </p:sp>
      <p:pic>
        <p:nvPicPr>
          <p:cNvPr id="21509" name="Picture 5" descr="sine">
            <a:extLst>
              <a:ext uri="{FF2B5EF4-FFF2-40B4-BE49-F238E27FC236}">
                <a16:creationId xmlns:a16="http://schemas.microsoft.com/office/drawing/2014/main" id="{7EBD9796-19CB-1EF4-82CE-DDCA3EA07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3500438"/>
            <a:ext cx="424815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7" descr="dig_1">
            <a:extLst>
              <a:ext uri="{FF2B5EF4-FFF2-40B4-BE49-F238E27FC236}">
                <a16:creationId xmlns:a16="http://schemas.microsoft.com/office/drawing/2014/main" id="{F4AFDC89-B42C-F34C-C1C2-CB5BD33958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313" y="3716338"/>
            <a:ext cx="37242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Text Box 10">
            <a:extLst>
              <a:ext uri="{FF2B5EF4-FFF2-40B4-BE49-F238E27FC236}">
                <a16:creationId xmlns:a16="http://schemas.microsoft.com/office/drawing/2014/main" id="{8C67402E-A9D7-A8E2-B6D9-8CDC47A285EE}"/>
              </a:ext>
            </a:extLst>
          </p:cNvPr>
          <p:cNvSpPr txBox="1">
            <a:spLocks noChangeArrowheads="1"/>
          </p:cNvSpPr>
          <p:nvPr/>
        </p:nvSpPr>
        <p:spPr bwMode="auto">
          <a:xfrm>
            <a:off x="1800225" y="3608388"/>
            <a:ext cx="1200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pPr eaLnBrk="1" hangingPunct="1"/>
            <a:r>
              <a:rPr lang="en-US" altLang="en-US"/>
              <a:t>Sine wave</a:t>
            </a:r>
            <a:endParaRPr lang="en-GB" altLang="en-US"/>
          </a:p>
        </p:txBody>
      </p:sp>
      <p:sp>
        <p:nvSpPr>
          <p:cNvPr id="21512" name="Text Box 11">
            <a:extLst>
              <a:ext uri="{FF2B5EF4-FFF2-40B4-BE49-F238E27FC236}">
                <a16:creationId xmlns:a16="http://schemas.microsoft.com/office/drawing/2014/main" id="{58800DC0-E51D-5AF3-57DB-EB39746C4A7F}"/>
              </a:ext>
            </a:extLst>
          </p:cNvPr>
          <p:cNvSpPr txBox="1">
            <a:spLocks noChangeArrowheads="1"/>
          </p:cNvSpPr>
          <p:nvPr/>
        </p:nvSpPr>
        <p:spPr bwMode="auto">
          <a:xfrm>
            <a:off x="5867400" y="3536950"/>
            <a:ext cx="1482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pPr eaLnBrk="1" hangingPunct="1"/>
            <a:r>
              <a:rPr lang="en-US" altLang="en-US"/>
              <a:t>Square wave</a:t>
            </a:r>
            <a:endParaRPr lang="en-GB"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F1268325-4297-E924-6062-0ED5B1387E5B}"/>
              </a:ext>
            </a:extLst>
          </p:cNvPr>
          <p:cNvSpPr>
            <a:spLocks noGrp="1"/>
          </p:cNvSpPr>
          <p:nvPr>
            <p:ph type="sldNum" sz="quarter" idx="12"/>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6CABD783-4CA5-4ECB-984B-E5D0FB9875B4}" type="slidenum">
              <a:rPr lang="en-GB" altLang="en-US">
                <a:latin typeface="Arial" panose="020B0604020202020204" pitchFamily="34" charset="0"/>
              </a:rPr>
              <a:pPr/>
              <a:t>13</a:t>
            </a:fld>
            <a:endParaRPr lang="en-GB" altLang="en-US">
              <a:latin typeface="Arial" panose="020B0604020202020204" pitchFamily="34" charset="0"/>
            </a:endParaRPr>
          </a:p>
        </p:txBody>
      </p:sp>
      <p:sp>
        <p:nvSpPr>
          <p:cNvPr id="22531" name="Rectangle 2">
            <a:extLst>
              <a:ext uri="{FF2B5EF4-FFF2-40B4-BE49-F238E27FC236}">
                <a16:creationId xmlns:a16="http://schemas.microsoft.com/office/drawing/2014/main" id="{D7775C67-3286-F19F-3E4A-FB98B5C3AB73}"/>
              </a:ext>
            </a:extLst>
          </p:cNvPr>
          <p:cNvSpPr>
            <a:spLocks noGrp="1" noChangeArrowheads="1"/>
          </p:cNvSpPr>
          <p:nvPr>
            <p:ph type="title"/>
          </p:nvPr>
        </p:nvSpPr>
        <p:spPr/>
        <p:txBody>
          <a:bodyPr/>
          <a:lstStyle/>
          <a:p>
            <a:pPr eaLnBrk="1" hangingPunct="1"/>
            <a:r>
              <a:rPr lang="en-US" altLang="en-US">
                <a:cs typeface="Times New Roman" panose="02020603050405020304" pitchFamily="18" charset="0"/>
              </a:rPr>
              <a:t>Time-Domain Concepts</a:t>
            </a:r>
            <a:endParaRPr lang="en-GB" altLang="en-US">
              <a:cs typeface="Times New Roman" panose="02020603050405020304" pitchFamily="18" charset="0"/>
            </a:endParaRPr>
          </a:p>
        </p:txBody>
      </p:sp>
      <p:sp>
        <p:nvSpPr>
          <p:cNvPr id="22532" name="Rectangle 3">
            <a:extLst>
              <a:ext uri="{FF2B5EF4-FFF2-40B4-BE49-F238E27FC236}">
                <a16:creationId xmlns:a16="http://schemas.microsoft.com/office/drawing/2014/main" id="{03F9D1A3-D4B4-D68C-350A-E9FAF91CA67D}"/>
              </a:ext>
            </a:extLst>
          </p:cNvPr>
          <p:cNvSpPr>
            <a:spLocks noGrp="1" noChangeArrowheads="1"/>
          </p:cNvSpPr>
          <p:nvPr>
            <p:ph type="body" idx="1"/>
          </p:nvPr>
        </p:nvSpPr>
        <p:spPr/>
        <p:txBody>
          <a:bodyPr/>
          <a:lstStyle/>
          <a:p>
            <a:pPr eaLnBrk="1" hangingPunct="1"/>
            <a:r>
              <a:rPr lang="en-US" altLang="en-US">
                <a:cs typeface="Times New Roman" panose="02020603050405020304" pitchFamily="18" charset="0"/>
              </a:rPr>
              <a:t>General sine wave</a:t>
            </a:r>
          </a:p>
          <a:p>
            <a:pPr lvl="1" eaLnBrk="1" hangingPunct="1"/>
            <a:r>
              <a:rPr lang="en-US" altLang="en-US" i="1">
                <a:cs typeface="Times New Roman" panose="02020603050405020304" pitchFamily="18" charset="0"/>
              </a:rPr>
              <a:t>s</a:t>
            </a:r>
            <a:r>
              <a:rPr lang="en-US" altLang="en-US">
                <a:cs typeface="Times New Roman" panose="02020603050405020304" pitchFamily="18" charset="0"/>
              </a:rPr>
              <a:t>(</a:t>
            </a:r>
            <a:r>
              <a:rPr lang="en-US" altLang="en-US" i="1">
                <a:cs typeface="Times New Roman" panose="02020603050405020304" pitchFamily="18" charset="0"/>
              </a:rPr>
              <a:t>t </a:t>
            </a:r>
            <a:r>
              <a:rPr lang="en-US" altLang="en-US">
                <a:cs typeface="Times New Roman" panose="02020603050405020304" pitchFamily="18" charset="0"/>
              </a:rPr>
              <a:t>) = </a:t>
            </a:r>
            <a:r>
              <a:rPr lang="en-US" altLang="en-US" i="1">
                <a:cs typeface="Times New Roman" panose="02020603050405020304" pitchFamily="18" charset="0"/>
              </a:rPr>
              <a:t>A</a:t>
            </a:r>
            <a:r>
              <a:rPr lang="en-US" altLang="en-US">
                <a:cs typeface="Times New Roman" panose="02020603050405020304" pitchFamily="18" charset="0"/>
              </a:rPr>
              <a:t> sin(2</a:t>
            </a:r>
            <a:r>
              <a:rPr lang="en-US" altLang="en-US">
                <a:cs typeface="Times New Roman" panose="02020603050405020304" pitchFamily="18" charset="0"/>
                <a:sym typeface="Symbol" panose="05050102010706020507" pitchFamily="18" charset="2"/>
              </a:rPr>
              <a:t></a:t>
            </a:r>
            <a:r>
              <a:rPr lang="en-US" altLang="en-US" i="1">
                <a:cs typeface="Times New Roman" panose="02020603050405020304" pitchFamily="18" charset="0"/>
              </a:rPr>
              <a:t>ft</a:t>
            </a:r>
            <a:r>
              <a:rPr lang="en-US" altLang="en-US">
                <a:cs typeface="Times New Roman" panose="02020603050405020304" pitchFamily="18" charset="0"/>
              </a:rPr>
              <a:t> + </a:t>
            </a:r>
            <a:r>
              <a:rPr lang="en-US" altLang="en-US">
                <a:cs typeface="Times New Roman" panose="02020603050405020304" pitchFamily="18" charset="0"/>
                <a:sym typeface="Symbol" panose="05050102010706020507" pitchFamily="18" charset="2"/>
              </a:rPr>
              <a:t></a:t>
            </a:r>
            <a:r>
              <a:rPr lang="en-US" altLang="en-US">
                <a:cs typeface="Times New Roman" panose="02020603050405020304" pitchFamily="18" charset="0"/>
              </a:rPr>
              <a:t>)</a:t>
            </a:r>
          </a:p>
          <a:p>
            <a:pPr eaLnBrk="1" hangingPunct="1"/>
            <a:r>
              <a:rPr lang="en-US" altLang="en-US">
                <a:cs typeface="Times New Roman" panose="02020603050405020304" pitchFamily="18" charset="0"/>
              </a:rPr>
              <a:t>Figure shows the effect of varying each of the three parameters</a:t>
            </a:r>
          </a:p>
          <a:p>
            <a:pPr lvl="1" eaLnBrk="1" hangingPunct="1"/>
            <a:r>
              <a:rPr lang="en-US" altLang="en-US">
                <a:cs typeface="Times New Roman" panose="02020603050405020304" pitchFamily="18" charset="0"/>
              </a:rPr>
              <a:t>(a) </a:t>
            </a:r>
            <a:r>
              <a:rPr lang="en-US" altLang="en-US" i="1">
                <a:cs typeface="Times New Roman" panose="02020603050405020304" pitchFamily="18" charset="0"/>
              </a:rPr>
              <a:t>A</a:t>
            </a:r>
            <a:r>
              <a:rPr lang="en-US" altLang="en-US">
                <a:cs typeface="Times New Roman" panose="02020603050405020304" pitchFamily="18" charset="0"/>
              </a:rPr>
              <a:t> = 1, </a:t>
            </a:r>
            <a:r>
              <a:rPr lang="en-US" altLang="en-US" i="1">
                <a:cs typeface="Times New Roman" panose="02020603050405020304" pitchFamily="18" charset="0"/>
              </a:rPr>
              <a:t>f</a:t>
            </a:r>
            <a:r>
              <a:rPr lang="en-US" altLang="en-US">
                <a:cs typeface="Times New Roman" panose="02020603050405020304" pitchFamily="18" charset="0"/>
              </a:rPr>
              <a:t> = 1 Hz, </a:t>
            </a:r>
            <a:r>
              <a:rPr lang="en-US" altLang="en-US">
                <a:cs typeface="Times New Roman" panose="02020603050405020304" pitchFamily="18" charset="0"/>
                <a:sym typeface="Symbol" panose="05050102010706020507" pitchFamily="18" charset="2"/>
              </a:rPr>
              <a:t></a:t>
            </a:r>
            <a:r>
              <a:rPr lang="en-US" altLang="en-US">
                <a:cs typeface="Times New Roman" panose="02020603050405020304" pitchFamily="18" charset="0"/>
              </a:rPr>
              <a:t> = 0; thus </a:t>
            </a:r>
            <a:r>
              <a:rPr lang="en-US" altLang="en-US" i="1">
                <a:cs typeface="Times New Roman" panose="02020603050405020304" pitchFamily="18" charset="0"/>
              </a:rPr>
              <a:t>T</a:t>
            </a:r>
            <a:r>
              <a:rPr lang="en-US" altLang="en-US">
                <a:cs typeface="Times New Roman" panose="02020603050405020304" pitchFamily="18" charset="0"/>
              </a:rPr>
              <a:t> = 1s</a:t>
            </a:r>
          </a:p>
          <a:p>
            <a:pPr lvl="1" eaLnBrk="1" hangingPunct="1"/>
            <a:r>
              <a:rPr lang="en-US" altLang="en-US">
                <a:cs typeface="Times New Roman" panose="02020603050405020304" pitchFamily="18" charset="0"/>
              </a:rPr>
              <a:t>(b) Reduced peak amplitude; </a:t>
            </a:r>
            <a:r>
              <a:rPr lang="en-US" altLang="en-US" i="1">
                <a:cs typeface="Times New Roman" panose="02020603050405020304" pitchFamily="18" charset="0"/>
              </a:rPr>
              <a:t>A</a:t>
            </a:r>
            <a:r>
              <a:rPr lang="en-US" altLang="en-US">
                <a:cs typeface="Times New Roman" panose="02020603050405020304" pitchFamily="18" charset="0"/>
              </a:rPr>
              <a:t>=0.5</a:t>
            </a:r>
          </a:p>
          <a:p>
            <a:pPr lvl="1" eaLnBrk="1" hangingPunct="1"/>
            <a:r>
              <a:rPr lang="en-US" altLang="en-US">
                <a:cs typeface="Times New Roman" panose="02020603050405020304" pitchFamily="18" charset="0"/>
              </a:rPr>
              <a:t>(c) Increased frequency; </a:t>
            </a:r>
            <a:r>
              <a:rPr lang="en-US" altLang="en-US" i="1">
                <a:cs typeface="Times New Roman" panose="02020603050405020304" pitchFamily="18" charset="0"/>
              </a:rPr>
              <a:t>f</a:t>
            </a:r>
            <a:r>
              <a:rPr lang="en-US" altLang="en-US">
                <a:cs typeface="Times New Roman" panose="02020603050405020304" pitchFamily="18" charset="0"/>
              </a:rPr>
              <a:t> = 2, thus </a:t>
            </a:r>
            <a:r>
              <a:rPr lang="en-US" altLang="en-US" i="1">
                <a:cs typeface="Times New Roman" panose="02020603050405020304" pitchFamily="18" charset="0"/>
              </a:rPr>
              <a:t>T</a:t>
            </a:r>
            <a:r>
              <a:rPr lang="en-US" altLang="en-US">
                <a:cs typeface="Times New Roman" panose="02020603050405020304" pitchFamily="18" charset="0"/>
              </a:rPr>
              <a:t> = ½</a:t>
            </a:r>
          </a:p>
          <a:p>
            <a:pPr lvl="1" eaLnBrk="1" hangingPunct="1"/>
            <a:r>
              <a:rPr lang="en-US" altLang="en-US">
                <a:cs typeface="Times New Roman" panose="02020603050405020304" pitchFamily="18" charset="0"/>
              </a:rPr>
              <a:t>(d) Phase shift; </a:t>
            </a:r>
            <a:r>
              <a:rPr lang="en-US" altLang="en-US">
                <a:cs typeface="Times New Roman" panose="02020603050405020304" pitchFamily="18" charset="0"/>
                <a:sym typeface="Symbol" panose="05050102010706020507" pitchFamily="18" charset="2"/>
              </a:rPr>
              <a:t></a:t>
            </a:r>
            <a:r>
              <a:rPr lang="en-US" altLang="en-US">
                <a:cs typeface="Times New Roman" panose="02020603050405020304" pitchFamily="18" charset="0"/>
              </a:rPr>
              <a:t> = </a:t>
            </a:r>
            <a:r>
              <a:rPr lang="en-US" altLang="en-US">
                <a:cs typeface="Times New Roman" panose="02020603050405020304" pitchFamily="18" charset="0"/>
                <a:sym typeface="Symbol" panose="05050102010706020507" pitchFamily="18" charset="2"/>
              </a:rPr>
              <a:t></a:t>
            </a:r>
            <a:r>
              <a:rPr lang="en-US" altLang="en-US">
                <a:cs typeface="Times New Roman" panose="02020603050405020304" pitchFamily="18" charset="0"/>
              </a:rPr>
              <a:t>/4 radians (45 degrees) </a:t>
            </a:r>
          </a:p>
          <a:p>
            <a:pPr eaLnBrk="1" hangingPunct="1"/>
            <a:r>
              <a:rPr lang="en-US" altLang="en-US">
                <a:cs typeface="Times New Roman" panose="02020603050405020304" pitchFamily="18" charset="0"/>
              </a:rPr>
              <a:t>note: 2</a:t>
            </a:r>
            <a:r>
              <a:rPr lang="en-US" altLang="en-US">
                <a:cs typeface="Times New Roman" panose="02020603050405020304" pitchFamily="18" charset="0"/>
                <a:sym typeface="Symbol" panose="05050102010706020507" pitchFamily="18" charset="2"/>
              </a:rPr>
              <a:t></a:t>
            </a:r>
            <a:r>
              <a:rPr lang="en-US" altLang="en-US">
                <a:cs typeface="Times New Roman" panose="02020603050405020304" pitchFamily="18" charset="0"/>
              </a:rPr>
              <a:t> radians = 360° = 1 period</a:t>
            </a:r>
          </a:p>
          <a:p>
            <a:pPr eaLnBrk="1" hangingPunct="1"/>
            <a:endParaRPr lang="en-GB"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2FB137B4-CD99-350C-0CBF-C43BA25A2468}"/>
              </a:ext>
            </a:extLst>
          </p:cNvPr>
          <p:cNvSpPr>
            <a:spLocks noGrp="1"/>
          </p:cNvSpPr>
          <p:nvPr>
            <p:ph type="sldNum" sz="quarter" idx="12"/>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EBE78B98-0ECC-431C-B650-3953F30F1792}" type="slidenum">
              <a:rPr lang="en-GB" altLang="en-US">
                <a:latin typeface="Arial" panose="020B0604020202020204" pitchFamily="34" charset="0"/>
              </a:rPr>
              <a:pPr/>
              <a:t>14</a:t>
            </a:fld>
            <a:endParaRPr lang="en-GB" altLang="en-US">
              <a:latin typeface="Arial" panose="020B0604020202020204" pitchFamily="34" charset="0"/>
            </a:endParaRPr>
          </a:p>
        </p:txBody>
      </p:sp>
      <p:sp>
        <p:nvSpPr>
          <p:cNvPr id="23555" name="Rectangle 2">
            <a:extLst>
              <a:ext uri="{FF2B5EF4-FFF2-40B4-BE49-F238E27FC236}">
                <a16:creationId xmlns:a16="http://schemas.microsoft.com/office/drawing/2014/main" id="{45C71E19-7258-6E92-3562-1561588626AB}"/>
              </a:ext>
            </a:extLst>
          </p:cNvPr>
          <p:cNvSpPr>
            <a:spLocks noGrp="1" noChangeArrowheads="1"/>
          </p:cNvSpPr>
          <p:nvPr>
            <p:ph type="title"/>
          </p:nvPr>
        </p:nvSpPr>
        <p:spPr/>
        <p:txBody>
          <a:bodyPr/>
          <a:lstStyle/>
          <a:p>
            <a:pPr eaLnBrk="1" hangingPunct="1"/>
            <a:r>
              <a:rPr lang="en-US" altLang="en-US">
                <a:latin typeface="Times New Roman" panose="02020603050405020304" pitchFamily="18" charset="0"/>
                <a:cs typeface="Times New Roman" panose="02020603050405020304" pitchFamily="18" charset="0"/>
              </a:rPr>
              <a:t>Sine Wave Parameters</a:t>
            </a:r>
          </a:p>
        </p:txBody>
      </p:sp>
      <p:pic>
        <p:nvPicPr>
          <p:cNvPr id="23556" name="Picture 3">
            <a:extLst>
              <a:ext uri="{FF2B5EF4-FFF2-40B4-BE49-F238E27FC236}">
                <a16:creationId xmlns:a16="http://schemas.microsoft.com/office/drawing/2014/main" id="{D6D4E106-AD5C-9DCF-74BC-52525A6903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8763000" cy="675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7" name="Rectangle 4">
            <a:extLst>
              <a:ext uri="{FF2B5EF4-FFF2-40B4-BE49-F238E27FC236}">
                <a16:creationId xmlns:a16="http://schemas.microsoft.com/office/drawing/2014/main" id="{C057CF93-C6A0-3DAB-321D-3DC31968F346}"/>
              </a:ext>
            </a:extLst>
          </p:cNvPr>
          <p:cNvSpPr>
            <a:spLocks noChangeArrowheads="1"/>
          </p:cNvSpPr>
          <p:nvPr/>
        </p:nvSpPr>
        <p:spPr bwMode="auto">
          <a:xfrm>
            <a:off x="0" y="6416675"/>
            <a:ext cx="9144000" cy="441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pPr eaLnBrk="1" hangingPunct="1"/>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AECE0FDE-CBBE-B94B-554B-2ACA70F6CC60}"/>
              </a:ext>
            </a:extLst>
          </p:cNvPr>
          <p:cNvSpPr>
            <a:spLocks noGrp="1"/>
          </p:cNvSpPr>
          <p:nvPr>
            <p:ph type="sldNum" sz="quarter" idx="12"/>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2F11512D-F574-438A-BD67-45C3AC9A6421}" type="slidenum">
              <a:rPr lang="en-GB" altLang="en-US">
                <a:latin typeface="Arial" panose="020B0604020202020204" pitchFamily="34" charset="0"/>
              </a:rPr>
              <a:pPr/>
              <a:t>15</a:t>
            </a:fld>
            <a:endParaRPr lang="en-GB" altLang="en-US">
              <a:latin typeface="Arial" panose="020B0604020202020204" pitchFamily="34" charset="0"/>
            </a:endParaRPr>
          </a:p>
        </p:txBody>
      </p:sp>
      <p:sp>
        <p:nvSpPr>
          <p:cNvPr id="24579" name="Rectangle 2">
            <a:extLst>
              <a:ext uri="{FF2B5EF4-FFF2-40B4-BE49-F238E27FC236}">
                <a16:creationId xmlns:a16="http://schemas.microsoft.com/office/drawing/2014/main" id="{9F47F159-4D0E-5D9C-94EF-60DDC978F72D}"/>
              </a:ext>
            </a:extLst>
          </p:cNvPr>
          <p:cNvSpPr>
            <a:spLocks noGrp="1" noChangeArrowheads="1"/>
          </p:cNvSpPr>
          <p:nvPr>
            <p:ph type="title"/>
          </p:nvPr>
        </p:nvSpPr>
        <p:spPr/>
        <p:txBody>
          <a:bodyPr/>
          <a:lstStyle/>
          <a:p>
            <a:pPr eaLnBrk="1" hangingPunct="1"/>
            <a:r>
              <a:rPr lang="en-US" altLang="en-US">
                <a:cs typeface="Times New Roman" panose="02020603050405020304" pitchFamily="18" charset="0"/>
              </a:rPr>
              <a:t>Frequency-Domain Concepts</a:t>
            </a:r>
          </a:p>
        </p:txBody>
      </p:sp>
      <p:sp>
        <p:nvSpPr>
          <p:cNvPr id="24580" name="Rectangle 3">
            <a:extLst>
              <a:ext uri="{FF2B5EF4-FFF2-40B4-BE49-F238E27FC236}">
                <a16:creationId xmlns:a16="http://schemas.microsoft.com/office/drawing/2014/main" id="{7C6410AE-2737-D5CD-7FD1-2E88DE1E0D74}"/>
              </a:ext>
            </a:extLst>
          </p:cNvPr>
          <p:cNvSpPr>
            <a:spLocks noGrp="1" noChangeArrowheads="1"/>
          </p:cNvSpPr>
          <p:nvPr>
            <p:ph type="body" idx="1"/>
          </p:nvPr>
        </p:nvSpPr>
        <p:spPr/>
        <p:txBody>
          <a:bodyPr/>
          <a:lstStyle/>
          <a:p>
            <a:pPr eaLnBrk="1" hangingPunct="1">
              <a:lnSpc>
                <a:spcPct val="90000"/>
              </a:lnSpc>
            </a:pPr>
            <a:r>
              <a:rPr lang="en-US" altLang="en-US">
                <a:cs typeface="Times New Roman" panose="02020603050405020304" pitchFamily="18" charset="0"/>
              </a:rPr>
              <a:t>Fundamental frequency - when all frequency components of a signal are integer multiples of one frequency, it’s referred to as the fundamental frequency</a:t>
            </a:r>
          </a:p>
          <a:p>
            <a:pPr eaLnBrk="1" hangingPunct="1">
              <a:lnSpc>
                <a:spcPct val="90000"/>
              </a:lnSpc>
            </a:pPr>
            <a:r>
              <a:rPr lang="en-US" altLang="en-US">
                <a:cs typeface="Times New Roman" panose="02020603050405020304" pitchFamily="18" charset="0"/>
              </a:rPr>
              <a:t>Spectrum - range of frequencies that a signal contains</a:t>
            </a:r>
          </a:p>
          <a:p>
            <a:pPr eaLnBrk="1" hangingPunct="1">
              <a:lnSpc>
                <a:spcPct val="90000"/>
              </a:lnSpc>
            </a:pPr>
            <a:r>
              <a:rPr lang="en-US" altLang="en-US">
                <a:cs typeface="Times New Roman" panose="02020603050405020304" pitchFamily="18" charset="0"/>
              </a:rPr>
              <a:t>Absolute bandwidth - width of the spectrum of a signal</a:t>
            </a:r>
          </a:p>
          <a:p>
            <a:pPr eaLnBrk="1" hangingPunct="1">
              <a:lnSpc>
                <a:spcPct val="90000"/>
              </a:lnSpc>
            </a:pPr>
            <a:r>
              <a:rPr lang="en-US" altLang="en-US">
                <a:cs typeface="Times New Roman" panose="02020603050405020304" pitchFamily="18" charset="0"/>
              </a:rPr>
              <a:t>Effective bandwidth (or just bandwidth) - narrow band of frequencies that most of the signal’s energy is contained in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583498AA-F078-7EC5-F683-0CDE500E8E55}"/>
              </a:ext>
            </a:extLst>
          </p:cNvPr>
          <p:cNvSpPr>
            <a:spLocks noGrp="1"/>
          </p:cNvSpPr>
          <p:nvPr>
            <p:ph type="sldNum" sz="quarter" idx="12"/>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518EB33C-37C4-4F05-812C-6984653C10BD}" type="slidenum">
              <a:rPr lang="en-GB" altLang="en-US">
                <a:latin typeface="Arial" panose="020B0604020202020204" pitchFamily="34" charset="0"/>
              </a:rPr>
              <a:pPr/>
              <a:t>16</a:t>
            </a:fld>
            <a:endParaRPr lang="en-GB" altLang="en-US">
              <a:latin typeface="Arial" panose="020B0604020202020204" pitchFamily="34" charset="0"/>
            </a:endParaRPr>
          </a:p>
        </p:txBody>
      </p:sp>
      <p:sp>
        <p:nvSpPr>
          <p:cNvPr id="25603" name="Rectangle 2">
            <a:extLst>
              <a:ext uri="{FF2B5EF4-FFF2-40B4-BE49-F238E27FC236}">
                <a16:creationId xmlns:a16="http://schemas.microsoft.com/office/drawing/2014/main" id="{71C63F4E-1E92-FC37-FDD4-3BABB500B778}"/>
              </a:ext>
            </a:extLst>
          </p:cNvPr>
          <p:cNvSpPr>
            <a:spLocks noGrp="1" noChangeArrowheads="1"/>
          </p:cNvSpPr>
          <p:nvPr>
            <p:ph type="title"/>
          </p:nvPr>
        </p:nvSpPr>
        <p:spPr/>
        <p:txBody>
          <a:bodyPr/>
          <a:lstStyle/>
          <a:p>
            <a:pPr eaLnBrk="1" hangingPunct="1"/>
            <a:r>
              <a:rPr lang="en-US" altLang="en-US">
                <a:cs typeface="Times New Roman" panose="02020603050405020304" pitchFamily="18" charset="0"/>
              </a:rPr>
              <a:t>Frequency-Domain Concepts</a:t>
            </a:r>
          </a:p>
        </p:txBody>
      </p:sp>
      <p:sp>
        <p:nvSpPr>
          <p:cNvPr id="25604" name="Rectangle 3">
            <a:extLst>
              <a:ext uri="{FF2B5EF4-FFF2-40B4-BE49-F238E27FC236}">
                <a16:creationId xmlns:a16="http://schemas.microsoft.com/office/drawing/2014/main" id="{898E97FC-C25D-CAA3-5D00-7A9B8965D284}"/>
              </a:ext>
            </a:extLst>
          </p:cNvPr>
          <p:cNvSpPr>
            <a:spLocks noGrp="1" noChangeArrowheads="1"/>
          </p:cNvSpPr>
          <p:nvPr>
            <p:ph type="body" idx="1"/>
          </p:nvPr>
        </p:nvSpPr>
        <p:spPr/>
        <p:txBody>
          <a:bodyPr/>
          <a:lstStyle/>
          <a:p>
            <a:pPr eaLnBrk="1" hangingPunct="1"/>
            <a:r>
              <a:rPr lang="en-US" altLang="en-US">
                <a:cs typeface="Times New Roman" panose="02020603050405020304" pitchFamily="18" charset="0"/>
              </a:rPr>
              <a:t>Any electromagnetic signal can be shown to consist of a collection of periodic analog signals (sine waves) at different amplitudes, frequencies, and phases</a:t>
            </a:r>
          </a:p>
          <a:p>
            <a:pPr eaLnBrk="1" hangingPunct="1"/>
            <a:r>
              <a:rPr lang="en-US" altLang="en-US">
                <a:cs typeface="Times New Roman" panose="02020603050405020304" pitchFamily="18" charset="0"/>
              </a:rPr>
              <a:t>The period of the total signal is equal to the period of the fundamental frequency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FD82070C-713E-4B65-26E3-FDCE91C4535E}"/>
              </a:ext>
            </a:extLst>
          </p:cNvPr>
          <p:cNvSpPr>
            <a:spLocks noGrp="1"/>
          </p:cNvSpPr>
          <p:nvPr>
            <p:ph type="sldNum" sz="quarter" idx="12"/>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B0985562-D8CE-40B5-B58D-FA8C85C6A409}" type="slidenum">
              <a:rPr lang="en-GB" altLang="en-US">
                <a:latin typeface="Arial" panose="020B0604020202020204" pitchFamily="34" charset="0"/>
              </a:rPr>
              <a:pPr/>
              <a:t>17</a:t>
            </a:fld>
            <a:endParaRPr lang="en-GB" altLang="en-US">
              <a:latin typeface="Arial" panose="020B0604020202020204" pitchFamily="34" charset="0"/>
            </a:endParaRPr>
          </a:p>
        </p:txBody>
      </p:sp>
      <p:sp>
        <p:nvSpPr>
          <p:cNvPr id="26627" name="Rectangle 2">
            <a:extLst>
              <a:ext uri="{FF2B5EF4-FFF2-40B4-BE49-F238E27FC236}">
                <a16:creationId xmlns:a16="http://schemas.microsoft.com/office/drawing/2014/main" id="{18DF8CE3-8E39-E4AA-7192-78034AAD08A2}"/>
              </a:ext>
            </a:extLst>
          </p:cNvPr>
          <p:cNvSpPr>
            <a:spLocks noGrp="1" noChangeArrowheads="1"/>
          </p:cNvSpPr>
          <p:nvPr>
            <p:ph type="title"/>
          </p:nvPr>
        </p:nvSpPr>
        <p:spPr/>
        <p:txBody>
          <a:bodyPr/>
          <a:lstStyle/>
          <a:p>
            <a:pPr eaLnBrk="1" hangingPunct="1"/>
            <a:r>
              <a:rPr lang="en-US" altLang="en-US" sz="2800">
                <a:cs typeface="Times New Roman" panose="02020603050405020304" pitchFamily="18" charset="0"/>
              </a:rPr>
              <a:t>Relationship between Data Rate and Bandwidth</a:t>
            </a:r>
          </a:p>
        </p:txBody>
      </p:sp>
      <p:sp>
        <p:nvSpPr>
          <p:cNvPr id="26628" name="Rectangle 3">
            <a:extLst>
              <a:ext uri="{FF2B5EF4-FFF2-40B4-BE49-F238E27FC236}">
                <a16:creationId xmlns:a16="http://schemas.microsoft.com/office/drawing/2014/main" id="{DFEBB35D-C4FD-7C8D-5B1A-7F93F099F332}"/>
              </a:ext>
            </a:extLst>
          </p:cNvPr>
          <p:cNvSpPr>
            <a:spLocks noGrp="1" noChangeArrowheads="1"/>
          </p:cNvSpPr>
          <p:nvPr>
            <p:ph type="body" idx="1"/>
          </p:nvPr>
        </p:nvSpPr>
        <p:spPr/>
        <p:txBody>
          <a:bodyPr/>
          <a:lstStyle/>
          <a:p>
            <a:pPr eaLnBrk="1" hangingPunct="1"/>
            <a:r>
              <a:rPr lang="en-US" altLang="en-US">
                <a:cs typeface="Times New Roman" panose="02020603050405020304" pitchFamily="18" charset="0"/>
              </a:rPr>
              <a:t>The greater the bandwidth, the higher the information-carrying capacity</a:t>
            </a:r>
          </a:p>
          <a:p>
            <a:pPr eaLnBrk="1" hangingPunct="1"/>
            <a:r>
              <a:rPr lang="en-US" altLang="en-US">
                <a:cs typeface="Times New Roman" panose="02020603050405020304" pitchFamily="18" charset="0"/>
              </a:rPr>
              <a:t>Conclusions</a:t>
            </a:r>
          </a:p>
          <a:p>
            <a:pPr lvl="1" eaLnBrk="1" hangingPunct="1"/>
            <a:r>
              <a:rPr lang="en-US" altLang="en-US">
                <a:cs typeface="Times New Roman" panose="02020603050405020304" pitchFamily="18" charset="0"/>
              </a:rPr>
              <a:t>Any digital waveform will have infinite bandwidth</a:t>
            </a:r>
          </a:p>
          <a:p>
            <a:pPr lvl="1" eaLnBrk="1" hangingPunct="1"/>
            <a:r>
              <a:rPr lang="en-US" altLang="en-US">
                <a:cs typeface="Times New Roman" panose="02020603050405020304" pitchFamily="18" charset="0"/>
              </a:rPr>
              <a:t>BUT the transmission system will limit the bandwidth that can be transmitted</a:t>
            </a:r>
          </a:p>
          <a:p>
            <a:pPr lvl="1" eaLnBrk="1" hangingPunct="1"/>
            <a:r>
              <a:rPr lang="en-US" altLang="en-US">
                <a:cs typeface="Times New Roman" panose="02020603050405020304" pitchFamily="18" charset="0"/>
              </a:rPr>
              <a:t>AND, for any given medium, the greater the bandwidth transmitted, the greater the cost</a:t>
            </a:r>
          </a:p>
          <a:p>
            <a:pPr lvl="1" eaLnBrk="1" hangingPunct="1"/>
            <a:r>
              <a:rPr lang="en-US" altLang="en-US">
                <a:cs typeface="Times New Roman" panose="02020603050405020304" pitchFamily="18" charset="0"/>
              </a:rPr>
              <a:t>HOWEVER, limiting the bandwidth creates distortions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6128B888-E8D1-1FDC-02B5-3080FA402776}"/>
              </a:ext>
            </a:extLst>
          </p:cNvPr>
          <p:cNvSpPr>
            <a:spLocks noGrp="1"/>
          </p:cNvSpPr>
          <p:nvPr>
            <p:ph type="sldNum" sz="quarter" idx="12"/>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AC4614BE-36CF-4895-9D59-A0031D3E5A80}" type="slidenum">
              <a:rPr lang="en-GB" altLang="en-US">
                <a:latin typeface="Arial" panose="020B0604020202020204" pitchFamily="34" charset="0"/>
              </a:rPr>
              <a:pPr/>
              <a:t>18</a:t>
            </a:fld>
            <a:endParaRPr lang="en-GB" altLang="en-US">
              <a:latin typeface="Arial" panose="020B0604020202020204" pitchFamily="34" charset="0"/>
            </a:endParaRPr>
          </a:p>
        </p:txBody>
      </p:sp>
      <p:sp>
        <p:nvSpPr>
          <p:cNvPr id="27651" name="Rectangle 2">
            <a:extLst>
              <a:ext uri="{FF2B5EF4-FFF2-40B4-BE49-F238E27FC236}">
                <a16:creationId xmlns:a16="http://schemas.microsoft.com/office/drawing/2014/main" id="{72C1FA3C-D294-DCBC-E007-2A26C36EB7EB}"/>
              </a:ext>
            </a:extLst>
          </p:cNvPr>
          <p:cNvSpPr>
            <a:spLocks noGrp="1" noChangeArrowheads="1"/>
          </p:cNvSpPr>
          <p:nvPr>
            <p:ph type="title"/>
          </p:nvPr>
        </p:nvSpPr>
        <p:spPr/>
        <p:txBody>
          <a:bodyPr/>
          <a:lstStyle/>
          <a:p>
            <a:pPr eaLnBrk="1" hangingPunct="1"/>
            <a:r>
              <a:rPr lang="en-US" altLang="en-US">
                <a:cs typeface="Times New Roman" panose="02020603050405020304" pitchFamily="18" charset="0"/>
              </a:rPr>
              <a:t>About Channel Capacity</a:t>
            </a:r>
          </a:p>
        </p:txBody>
      </p:sp>
      <p:sp>
        <p:nvSpPr>
          <p:cNvPr id="27652" name="Rectangle 3">
            <a:extLst>
              <a:ext uri="{FF2B5EF4-FFF2-40B4-BE49-F238E27FC236}">
                <a16:creationId xmlns:a16="http://schemas.microsoft.com/office/drawing/2014/main" id="{1B44AACA-5D76-B611-350F-EF7115E15240}"/>
              </a:ext>
            </a:extLst>
          </p:cNvPr>
          <p:cNvSpPr>
            <a:spLocks noGrp="1" noChangeArrowheads="1"/>
          </p:cNvSpPr>
          <p:nvPr>
            <p:ph type="body" idx="1"/>
          </p:nvPr>
        </p:nvSpPr>
        <p:spPr/>
        <p:txBody>
          <a:bodyPr/>
          <a:lstStyle/>
          <a:p>
            <a:pPr eaLnBrk="1" hangingPunct="1">
              <a:lnSpc>
                <a:spcPct val="90000"/>
              </a:lnSpc>
            </a:pPr>
            <a:r>
              <a:rPr lang="en-US" altLang="en-US">
                <a:cs typeface="Times New Roman" panose="02020603050405020304" pitchFamily="18" charset="0"/>
              </a:rPr>
              <a:t>Impairments, such as noise, limit data rate that can be achieved</a:t>
            </a:r>
          </a:p>
          <a:p>
            <a:pPr eaLnBrk="1" hangingPunct="1">
              <a:lnSpc>
                <a:spcPct val="90000"/>
              </a:lnSpc>
            </a:pPr>
            <a:r>
              <a:rPr lang="en-US" altLang="en-US">
                <a:cs typeface="Times New Roman" panose="02020603050405020304" pitchFamily="18" charset="0"/>
              </a:rPr>
              <a:t>For digital data, to what extent do impairments limit data rate?</a:t>
            </a:r>
          </a:p>
          <a:p>
            <a:pPr eaLnBrk="1" hangingPunct="1">
              <a:lnSpc>
                <a:spcPct val="90000"/>
              </a:lnSpc>
            </a:pPr>
            <a:r>
              <a:rPr lang="en-US" altLang="en-US">
                <a:cs typeface="Times New Roman" panose="02020603050405020304" pitchFamily="18" charset="0"/>
              </a:rPr>
              <a:t>Channel Capacity – the maximum rate at which data can be transmitted over a given communication path, or channel, under given conditions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16A2883B-BAC3-938C-2A9C-783C7E4F56C6}"/>
              </a:ext>
            </a:extLst>
          </p:cNvPr>
          <p:cNvSpPr>
            <a:spLocks noGrp="1"/>
          </p:cNvSpPr>
          <p:nvPr>
            <p:ph type="sldNum" sz="quarter" idx="12"/>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AA152FE4-4C62-4E33-B6E8-7A237BBD865E}" type="slidenum">
              <a:rPr lang="en-GB" altLang="en-US">
                <a:latin typeface="Arial" panose="020B0604020202020204" pitchFamily="34" charset="0"/>
              </a:rPr>
              <a:pPr/>
              <a:t>19</a:t>
            </a:fld>
            <a:endParaRPr lang="en-GB" altLang="en-US">
              <a:latin typeface="Arial" panose="020B0604020202020204" pitchFamily="34" charset="0"/>
            </a:endParaRPr>
          </a:p>
        </p:txBody>
      </p:sp>
      <p:sp>
        <p:nvSpPr>
          <p:cNvPr id="28675" name="Rectangle 2">
            <a:extLst>
              <a:ext uri="{FF2B5EF4-FFF2-40B4-BE49-F238E27FC236}">
                <a16:creationId xmlns:a16="http://schemas.microsoft.com/office/drawing/2014/main" id="{E31024D6-7368-3BBA-52AF-49787CB2E0A2}"/>
              </a:ext>
            </a:extLst>
          </p:cNvPr>
          <p:cNvSpPr>
            <a:spLocks noGrp="1" noChangeArrowheads="1"/>
          </p:cNvSpPr>
          <p:nvPr>
            <p:ph type="title"/>
          </p:nvPr>
        </p:nvSpPr>
        <p:spPr/>
        <p:txBody>
          <a:bodyPr/>
          <a:lstStyle/>
          <a:p>
            <a:pPr eaLnBrk="1" hangingPunct="1"/>
            <a:r>
              <a:rPr lang="en-US" altLang="en-US">
                <a:cs typeface="Times New Roman" panose="02020603050405020304" pitchFamily="18" charset="0"/>
              </a:rPr>
              <a:t>Concepts Related to Channel Capacity</a:t>
            </a:r>
          </a:p>
        </p:txBody>
      </p:sp>
      <p:sp>
        <p:nvSpPr>
          <p:cNvPr id="28676" name="Rectangle 3">
            <a:extLst>
              <a:ext uri="{FF2B5EF4-FFF2-40B4-BE49-F238E27FC236}">
                <a16:creationId xmlns:a16="http://schemas.microsoft.com/office/drawing/2014/main" id="{32E316E2-19EE-EAFD-A664-133A3F1D0732}"/>
              </a:ext>
            </a:extLst>
          </p:cNvPr>
          <p:cNvSpPr>
            <a:spLocks noGrp="1" noChangeArrowheads="1"/>
          </p:cNvSpPr>
          <p:nvPr>
            <p:ph type="body" idx="1"/>
          </p:nvPr>
        </p:nvSpPr>
        <p:spPr/>
        <p:txBody>
          <a:bodyPr/>
          <a:lstStyle/>
          <a:p>
            <a:pPr eaLnBrk="1" hangingPunct="1">
              <a:lnSpc>
                <a:spcPct val="90000"/>
              </a:lnSpc>
            </a:pPr>
            <a:r>
              <a:rPr lang="en-US" altLang="en-US" sz="2400">
                <a:cs typeface="Times New Roman" panose="02020603050405020304" pitchFamily="18" charset="0"/>
              </a:rPr>
              <a:t>Data rate - rate at which data can be communicated (bps)</a:t>
            </a:r>
          </a:p>
          <a:p>
            <a:pPr eaLnBrk="1" hangingPunct="1">
              <a:lnSpc>
                <a:spcPct val="90000"/>
              </a:lnSpc>
            </a:pPr>
            <a:r>
              <a:rPr lang="en-US" altLang="en-US" sz="2400">
                <a:cs typeface="Times New Roman" panose="02020603050405020304" pitchFamily="18" charset="0"/>
              </a:rPr>
              <a:t>Noise - average level of noise over the communications path</a:t>
            </a:r>
          </a:p>
          <a:p>
            <a:pPr eaLnBrk="1" hangingPunct="1">
              <a:lnSpc>
                <a:spcPct val="90000"/>
              </a:lnSpc>
            </a:pPr>
            <a:r>
              <a:rPr lang="en-US" altLang="en-US" sz="2400">
                <a:cs typeface="Times New Roman" panose="02020603050405020304" pitchFamily="18" charset="0"/>
              </a:rPr>
              <a:t>Error rate - rate at which errors occur</a:t>
            </a:r>
          </a:p>
          <a:p>
            <a:pPr lvl="1" eaLnBrk="1" hangingPunct="1">
              <a:lnSpc>
                <a:spcPct val="90000"/>
              </a:lnSpc>
            </a:pPr>
            <a:r>
              <a:rPr lang="en-US" altLang="en-US" sz="2000">
                <a:cs typeface="Times New Roman" panose="02020603050405020304" pitchFamily="18" charset="0"/>
              </a:rPr>
              <a:t>Error = transmit 1 and receive 0; transmit 0 and receive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6">
            <a:extLst>
              <a:ext uri="{FF2B5EF4-FFF2-40B4-BE49-F238E27FC236}">
                <a16:creationId xmlns:a16="http://schemas.microsoft.com/office/drawing/2014/main" id="{4D1C2B1B-3E87-D29F-F6DB-4AA18D01FDCC}"/>
              </a:ext>
            </a:extLst>
          </p:cNvPr>
          <p:cNvSpPr>
            <a:spLocks noGrp="1"/>
          </p:cNvSpPr>
          <p:nvPr>
            <p:ph type="sldNum" sz="quarter" idx="12"/>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B9F835BC-0DBD-49DF-B87F-5C53ABFE5108}" type="slidenum">
              <a:rPr lang="en-GB" altLang="en-US">
                <a:latin typeface="Arial" panose="020B0604020202020204" pitchFamily="34" charset="0"/>
              </a:rPr>
              <a:pPr/>
              <a:t>2</a:t>
            </a:fld>
            <a:endParaRPr lang="en-GB" altLang="en-US">
              <a:latin typeface="Arial" panose="020B0604020202020204" pitchFamily="34" charset="0"/>
            </a:endParaRPr>
          </a:p>
        </p:txBody>
      </p:sp>
      <p:sp>
        <p:nvSpPr>
          <p:cNvPr id="6147" name="Rectangle 2">
            <a:extLst>
              <a:ext uri="{FF2B5EF4-FFF2-40B4-BE49-F238E27FC236}">
                <a16:creationId xmlns:a16="http://schemas.microsoft.com/office/drawing/2014/main" id="{8DD789E6-B97F-6A43-71AD-4FDDDB19AC40}"/>
              </a:ext>
            </a:extLst>
          </p:cNvPr>
          <p:cNvSpPr>
            <a:spLocks noGrp="1" noChangeArrowheads="1"/>
          </p:cNvSpPr>
          <p:nvPr>
            <p:ph type="title"/>
          </p:nvPr>
        </p:nvSpPr>
        <p:spPr/>
        <p:txBody>
          <a:bodyPr/>
          <a:lstStyle/>
          <a:p>
            <a:pPr eaLnBrk="1" hangingPunct="1"/>
            <a:r>
              <a:rPr lang="en-US" altLang="en-US"/>
              <a:t>Course Basics</a:t>
            </a:r>
            <a:endParaRPr lang="en-GB" altLang="en-US"/>
          </a:p>
        </p:txBody>
      </p:sp>
      <p:sp>
        <p:nvSpPr>
          <p:cNvPr id="6148" name="Rectangle 3">
            <a:extLst>
              <a:ext uri="{FF2B5EF4-FFF2-40B4-BE49-F238E27FC236}">
                <a16:creationId xmlns:a16="http://schemas.microsoft.com/office/drawing/2014/main" id="{321901D4-CB02-CABF-8828-7F024BE25EBB}"/>
              </a:ext>
            </a:extLst>
          </p:cNvPr>
          <p:cNvSpPr>
            <a:spLocks noGrp="1" noChangeArrowheads="1"/>
          </p:cNvSpPr>
          <p:nvPr>
            <p:ph type="body" sz="half" idx="1"/>
          </p:nvPr>
        </p:nvSpPr>
        <p:spPr>
          <a:xfrm>
            <a:off x="457200" y="1412875"/>
            <a:ext cx="2530475" cy="4787900"/>
          </a:xfrm>
        </p:spPr>
        <p:txBody>
          <a:bodyPr/>
          <a:lstStyle/>
          <a:p>
            <a:pPr eaLnBrk="1" hangingPunct="1">
              <a:buFont typeface="Wingdings" panose="05000000000000000000" pitchFamily="2" charset="2"/>
              <a:buNone/>
            </a:pPr>
            <a:endParaRPr lang="en-US" altLang="en-US" sz="2400"/>
          </a:p>
          <a:p>
            <a:pPr eaLnBrk="1" hangingPunct="1"/>
            <a:r>
              <a:rPr lang="en-US" altLang="en-US" sz="2400"/>
              <a:t>Pre-requisite</a:t>
            </a:r>
          </a:p>
          <a:p>
            <a:pPr eaLnBrk="1" hangingPunct="1">
              <a:buFont typeface="Wingdings" panose="05000000000000000000" pitchFamily="2" charset="2"/>
              <a:buNone/>
            </a:pPr>
            <a:endParaRPr lang="en-US" altLang="en-US" sz="2400"/>
          </a:p>
          <a:p>
            <a:pPr eaLnBrk="1" hangingPunct="1"/>
            <a:r>
              <a:rPr lang="en-US" altLang="en-US" sz="2400"/>
              <a:t>Text books</a:t>
            </a:r>
          </a:p>
          <a:p>
            <a:pPr eaLnBrk="1" hangingPunct="1"/>
            <a:endParaRPr lang="en-GB" altLang="en-US" sz="2400"/>
          </a:p>
        </p:txBody>
      </p:sp>
      <p:sp>
        <p:nvSpPr>
          <p:cNvPr id="6149" name="Rectangle 4">
            <a:extLst>
              <a:ext uri="{FF2B5EF4-FFF2-40B4-BE49-F238E27FC236}">
                <a16:creationId xmlns:a16="http://schemas.microsoft.com/office/drawing/2014/main" id="{3E4F4E05-EFDF-3109-D930-55C77910342F}"/>
              </a:ext>
            </a:extLst>
          </p:cNvPr>
          <p:cNvSpPr>
            <a:spLocks noGrp="1" noChangeArrowheads="1"/>
          </p:cNvSpPr>
          <p:nvPr>
            <p:ph type="body" sz="half" idx="2"/>
          </p:nvPr>
        </p:nvSpPr>
        <p:spPr>
          <a:xfrm>
            <a:off x="2808288" y="1412875"/>
            <a:ext cx="5878512" cy="4787900"/>
          </a:xfrm>
        </p:spPr>
        <p:txBody>
          <a:bodyPr/>
          <a:lstStyle/>
          <a:p>
            <a:pPr lvl="1" eaLnBrk="1" hangingPunct="1">
              <a:buFont typeface="Arial" panose="020B0604020202020204" pitchFamily="34" charset="0"/>
              <a:buNone/>
            </a:pPr>
            <a:endParaRPr lang="en-US" altLang="en-US" sz="2000"/>
          </a:p>
          <a:p>
            <a:pPr lvl="1" eaLnBrk="1" hangingPunct="1">
              <a:buFont typeface="Arial" panose="020B0604020202020204" pitchFamily="34" charset="0"/>
              <a:buNone/>
            </a:pPr>
            <a:r>
              <a:rPr lang="en-US" altLang="en-US" sz="2000"/>
              <a:t>Data Communication and Networks</a:t>
            </a:r>
          </a:p>
          <a:p>
            <a:pPr lvl="1" eaLnBrk="1" hangingPunct="1">
              <a:buFont typeface="Arial" panose="020B0604020202020204" pitchFamily="34" charset="0"/>
              <a:buAutoNum type="arabicPeriod"/>
            </a:pPr>
            <a:endParaRPr lang="en-US" altLang="en-US" sz="2000"/>
          </a:p>
          <a:p>
            <a:pPr lvl="1" eaLnBrk="1" hangingPunct="1">
              <a:buFont typeface="Arial" panose="020B0604020202020204" pitchFamily="34" charset="0"/>
              <a:buAutoNum type="arabicPeriod"/>
            </a:pPr>
            <a:r>
              <a:rPr lang="en-US" altLang="en-US" sz="2000"/>
              <a:t>Wireless Communication and Networks, 2</a:t>
            </a:r>
            <a:r>
              <a:rPr lang="en-US" altLang="en-US" sz="2000" baseline="30000"/>
              <a:t>nd</a:t>
            </a:r>
            <a:r>
              <a:rPr lang="en-US" altLang="en-US" sz="2000"/>
              <a:t> Ed., W. Stalling.</a:t>
            </a:r>
          </a:p>
          <a:p>
            <a:pPr lvl="1" eaLnBrk="1" hangingPunct="1">
              <a:buFont typeface="Arial" panose="020B0604020202020204" pitchFamily="34" charset="0"/>
              <a:buAutoNum type="arabicPeriod"/>
            </a:pPr>
            <a:r>
              <a:rPr lang="en-US" altLang="en-US" sz="2000"/>
              <a:t>Wireless Communications: Principles and Practices, 2</a:t>
            </a:r>
            <a:r>
              <a:rPr lang="en-US" altLang="en-US" sz="2000" baseline="30000"/>
              <a:t>nd</a:t>
            </a:r>
            <a:r>
              <a:rPr lang="en-US" altLang="en-US" sz="2000"/>
              <a:t> Ed., T. S. Rappaport.</a:t>
            </a:r>
          </a:p>
          <a:p>
            <a:pPr lvl="1" eaLnBrk="1" hangingPunct="1">
              <a:buFont typeface="Arial" panose="020B0604020202020204" pitchFamily="34" charset="0"/>
              <a:buAutoNum type="arabicPeriod"/>
            </a:pPr>
            <a:r>
              <a:rPr lang="en-GB" altLang="en-US" sz="2000"/>
              <a:t>The Mobile Communications Handbook, J. D. Gibson </a:t>
            </a:r>
          </a:p>
          <a:p>
            <a:pPr lvl="1" eaLnBrk="1" hangingPunct="1">
              <a:buFont typeface="Arial" panose="020B0604020202020204" pitchFamily="34" charset="0"/>
              <a:buAutoNum type="arabicPeriod"/>
            </a:pPr>
            <a:endParaRPr lang="en-US" altLang="en-US" sz="2000"/>
          </a:p>
          <a:p>
            <a:pPr eaLnBrk="1" hangingPunct="1"/>
            <a:endParaRPr lang="en-GB"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22A1F241-7BED-02C1-44AE-15FDA0D32CB2}"/>
              </a:ext>
            </a:extLst>
          </p:cNvPr>
          <p:cNvSpPr>
            <a:spLocks noGrp="1"/>
          </p:cNvSpPr>
          <p:nvPr>
            <p:ph type="sldNum" sz="quarter" idx="12"/>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2AE4E681-F103-495E-96D1-993BAE8E489E}" type="slidenum">
              <a:rPr lang="en-GB" altLang="en-US">
                <a:latin typeface="Arial" panose="020B0604020202020204" pitchFamily="34" charset="0"/>
              </a:rPr>
              <a:pPr/>
              <a:t>20</a:t>
            </a:fld>
            <a:endParaRPr lang="en-GB" altLang="en-US">
              <a:latin typeface="Arial" panose="020B0604020202020204" pitchFamily="34" charset="0"/>
            </a:endParaRPr>
          </a:p>
        </p:txBody>
      </p:sp>
      <p:sp>
        <p:nvSpPr>
          <p:cNvPr id="29699" name="Rectangle 2">
            <a:extLst>
              <a:ext uri="{FF2B5EF4-FFF2-40B4-BE49-F238E27FC236}">
                <a16:creationId xmlns:a16="http://schemas.microsoft.com/office/drawing/2014/main" id="{E0CECDB4-CA76-2E8A-9FB4-DA396A27CBF2}"/>
              </a:ext>
            </a:extLst>
          </p:cNvPr>
          <p:cNvSpPr>
            <a:spLocks noGrp="1" noChangeArrowheads="1"/>
          </p:cNvSpPr>
          <p:nvPr>
            <p:ph type="title"/>
          </p:nvPr>
        </p:nvSpPr>
        <p:spPr/>
        <p:txBody>
          <a:bodyPr/>
          <a:lstStyle/>
          <a:p>
            <a:pPr eaLnBrk="1" hangingPunct="1"/>
            <a:r>
              <a:rPr lang="en-US" altLang="en-US">
                <a:cs typeface="Times New Roman" panose="02020603050405020304" pitchFamily="18" charset="0"/>
              </a:rPr>
              <a:t>Nyquist Bandwidth</a:t>
            </a:r>
          </a:p>
        </p:txBody>
      </p:sp>
      <p:sp>
        <p:nvSpPr>
          <p:cNvPr id="29700" name="Rectangle 3">
            <a:extLst>
              <a:ext uri="{FF2B5EF4-FFF2-40B4-BE49-F238E27FC236}">
                <a16:creationId xmlns:a16="http://schemas.microsoft.com/office/drawing/2014/main" id="{B6E6630E-13AB-FAD0-2334-604A54520077}"/>
              </a:ext>
            </a:extLst>
          </p:cNvPr>
          <p:cNvSpPr>
            <a:spLocks noGrp="1" noChangeArrowheads="1"/>
          </p:cNvSpPr>
          <p:nvPr>
            <p:ph type="body" idx="1"/>
          </p:nvPr>
        </p:nvSpPr>
        <p:spPr/>
        <p:txBody>
          <a:bodyPr/>
          <a:lstStyle/>
          <a:p>
            <a:pPr eaLnBrk="1" hangingPunct="1"/>
            <a:r>
              <a:rPr lang="en-US" altLang="en-US">
                <a:cs typeface="Times New Roman" panose="02020603050405020304" pitchFamily="18" charset="0"/>
              </a:rPr>
              <a:t>For binary signals (two voltage levels)</a:t>
            </a:r>
          </a:p>
          <a:p>
            <a:pPr lvl="1" eaLnBrk="1" hangingPunct="1"/>
            <a:r>
              <a:rPr lang="en-US" altLang="en-US" i="1">
                <a:cs typeface="Times New Roman" panose="02020603050405020304" pitchFamily="18" charset="0"/>
              </a:rPr>
              <a:t>C </a:t>
            </a:r>
            <a:r>
              <a:rPr lang="en-US" altLang="en-US">
                <a:cs typeface="Times New Roman" panose="02020603050405020304" pitchFamily="18" charset="0"/>
              </a:rPr>
              <a:t>= 2</a:t>
            </a:r>
            <a:r>
              <a:rPr lang="en-US" altLang="en-US" i="1">
                <a:cs typeface="Times New Roman" panose="02020603050405020304" pitchFamily="18" charset="0"/>
              </a:rPr>
              <a:t>B</a:t>
            </a:r>
          </a:p>
          <a:p>
            <a:pPr eaLnBrk="1" hangingPunct="1"/>
            <a:r>
              <a:rPr lang="en-US" altLang="en-US">
                <a:cs typeface="Times New Roman" panose="02020603050405020304" pitchFamily="18" charset="0"/>
              </a:rPr>
              <a:t>With multilevel signaling</a:t>
            </a:r>
          </a:p>
          <a:p>
            <a:pPr lvl="1" eaLnBrk="1" hangingPunct="1"/>
            <a:r>
              <a:rPr lang="en-US" altLang="en-US" i="1">
                <a:cs typeface="Times New Roman" panose="02020603050405020304" pitchFamily="18" charset="0"/>
              </a:rPr>
              <a:t>C</a:t>
            </a:r>
            <a:r>
              <a:rPr lang="en-US" altLang="en-US">
                <a:cs typeface="Times New Roman" panose="02020603050405020304" pitchFamily="18" charset="0"/>
              </a:rPr>
              <a:t> = 2</a:t>
            </a:r>
            <a:r>
              <a:rPr lang="en-US" altLang="en-US" i="1">
                <a:cs typeface="Times New Roman" panose="02020603050405020304" pitchFamily="18" charset="0"/>
              </a:rPr>
              <a:t>B</a:t>
            </a:r>
            <a:r>
              <a:rPr lang="en-US" altLang="en-US">
                <a:cs typeface="Times New Roman" panose="02020603050405020304" pitchFamily="18" charset="0"/>
              </a:rPr>
              <a:t> log</a:t>
            </a:r>
            <a:r>
              <a:rPr lang="en-US" altLang="en-US" baseline="-30000">
                <a:cs typeface="Times New Roman" panose="02020603050405020304" pitchFamily="18" charset="0"/>
              </a:rPr>
              <a:t>2</a:t>
            </a:r>
            <a:r>
              <a:rPr lang="en-US" altLang="en-US">
                <a:cs typeface="Times New Roman" panose="02020603050405020304" pitchFamily="18" charset="0"/>
              </a:rPr>
              <a:t> </a:t>
            </a:r>
            <a:r>
              <a:rPr lang="en-US" altLang="en-US" i="1">
                <a:cs typeface="Times New Roman" panose="02020603050405020304" pitchFamily="18" charset="0"/>
              </a:rPr>
              <a:t>M</a:t>
            </a:r>
          </a:p>
          <a:p>
            <a:pPr lvl="2" eaLnBrk="1" hangingPunct="1"/>
            <a:r>
              <a:rPr lang="en-US" altLang="en-US" i="1">
                <a:cs typeface="Times New Roman" panose="02020603050405020304" pitchFamily="18" charset="0"/>
              </a:rPr>
              <a:t>M</a:t>
            </a:r>
            <a:r>
              <a:rPr lang="en-US" altLang="en-US">
                <a:cs typeface="Times New Roman" panose="02020603050405020304" pitchFamily="18" charset="0"/>
              </a:rPr>
              <a:t> = number of discrete signal or voltage levels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a:extLst>
              <a:ext uri="{FF2B5EF4-FFF2-40B4-BE49-F238E27FC236}">
                <a16:creationId xmlns:a16="http://schemas.microsoft.com/office/drawing/2014/main" id="{6B21E7D2-44C0-9FE1-4BA9-16B1CEE6A722}"/>
              </a:ext>
            </a:extLst>
          </p:cNvPr>
          <p:cNvSpPr>
            <a:spLocks noGrp="1"/>
          </p:cNvSpPr>
          <p:nvPr>
            <p:ph type="sldNum" sz="quarter" idx="12"/>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1E1E2117-E2F9-4213-B881-D2C9C3DF56EC}" type="slidenum">
              <a:rPr lang="en-GB" altLang="en-US">
                <a:latin typeface="Arial" panose="020B0604020202020204" pitchFamily="34" charset="0"/>
              </a:rPr>
              <a:pPr/>
              <a:t>21</a:t>
            </a:fld>
            <a:endParaRPr lang="en-GB" altLang="en-US">
              <a:latin typeface="Arial" panose="020B0604020202020204" pitchFamily="34" charset="0"/>
            </a:endParaRPr>
          </a:p>
        </p:txBody>
      </p:sp>
      <p:sp>
        <p:nvSpPr>
          <p:cNvPr id="31747" name="Rectangle 2">
            <a:extLst>
              <a:ext uri="{FF2B5EF4-FFF2-40B4-BE49-F238E27FC236}">
                <a16:creationId xmlns:a16="http://schemas.microsoft.com/office/drawing/2014/main" id="{668582F4-3CD2-2388-F6A5-09051A455429}"/>
              </a:ext>
            </a:extLst>
          </p:cNvPr>
          <p:cNvSpPr>
            <a:spLocks noGrp="1" noChangeArrowheads="1"/>
          </p:cNvSpPr>
          <p:nvPr>
            <p:ph type="title"/>
          </p:nvPr>
        </p:nvSpPr>
        <p:spPr/>
        <p:txBody>
          <a:bodyPr/>
          <a:lstStyle/>
          <a:p>
            <a:pPr eaLnBrk="1" hangingPunct="1"/>
            <a:r>
              <a:rPr lang="en-US" altLang="en-US">
                <a:cs typeface="Times New Roman" panose="02020603050405020304" pitchFamily="18" charset="0"/>
              </a:rPr>
              <a:t>Signal-to-Noise Ratio</a:t>
            </a:r>
          </a:p>
        </p:txBody>
      </p:sp>
      <p:sp>
        <p:nvSpPr>
          <p:cNvPr id="31748" name="Rectangle 3">
            <a:extLst>
              <a:ext uri="{FF2B5EF4-FFF2-40B4-BE49-F238E27FC236}">
                <a16:creationId xmlns:a16="http://schemas.microsoft.com/office/drawing/2014/main" id="{42530CA7-BB63-572A-B2AB-E2147C2443C9}"/>
              </a:ext>
            </a:extLst>
          </p:cNvPr>
          <p:cNvSpPr>
            <a:spLocks noGrp="1" noChangeArrowheads="1"/>
          </p:cNvSpPr>
          <p:nvPr>
            <p:ph type="body" idx="1"/>
          </p:nvPr>
        </p:nvSpPr>
        <p:spPr/>
        <p:txBody>
          <a:bodyPr/>
          <a:lstStyle/>
          <a:p>
            <a:pPr eaLnBrk="1" hangingPunct="1">
              <a:lnSpc>
                <a:spcPct val="90000"/>
              </a:lnSpc>
            </a:pPr>
            <a:r>
              <a:rPr lang="en-US" altLang="en-US" sz="2400">
                <a:cs typeface="Times New Roman" panose="02020603050405020304" pitchFamily="18" charset="0"/>
              </a:rPr>
              <a:t>Ratio of the power in a signal to the power contained in the noise that’s present at a particular point in the transmission</a:t>
            </a:r>
          </a:p>
          <a:p>
            <a:pPr eaLnBrk="1" hangingPunct="1">
              <a:lnSpc>
                <a:spcPct val="90000"/>
              </a:lnSpc>
            </a:pPr>
            <a:r>
              <a:rPr lang="en-US" altLang="en-US" sz="2400">
                <a:cs typeface="Times New Roman" panose="02020603050405020304" pitchFamily="18" charset="0"/>
              </a:rPr>
              <a:t>Typically measured at a receiver</a:t>
            </a:r>
          </a:p>
          <a:p>
            <a:pPr eaLnBrk="1" hangingPunct="1">
              <a:lnSpc>
                <a:spcPct val="90000"/>
              </a:lnSpc>
            </a:pPr>
            <a:r>
              <a:rPr lang="en-US" altLang="en-US" sz="2400">
                <a:cs typeface="Times New Roman" panose="02020603050405020304" pitchFamily="18" charset="0"/>
              </a:rPr>
              <a:t>Signal-to-noise ratio (SNR, or S/N)</a:t>
            </a:r>
          </a:p>
          <a:p>
            <a:pPr eaLnBrk="1" hangingPunct="1">
              <a:lnSpc>
                <a:spcPct val="90000"/>
              </a:lnSpc>
            </a:pPr>
            <a:endParaRPr lang="en-US" altLang="en-US" sz="2400">
              <a:cs typeface="Times New Roman" panose="02020603050405020304" pitchFamily="18" charset="0"/>
            </a:endParaRPr>
          </a:p>
          <a:p>
            <a:pPr lvl="1" eaLnBrk="1" hangingPunct="1">
              <a:lnSpc>
                <a:spcPct val="90000"/>
              </a:lnSpc>
            </a:pPr>
            <a:endParaRPr lang="en-US" altLang="en-US" sz="2000">
              <a:cs typeface="Times New Roman" panose="02020603050405020304" pitchFamily="18" charset="0"/>
            </a:endParaRPr>
          </a:p>
          <a:p>
            <a:pPr eaLnBrk="1" hangingPunct="1">
              <a:lnSpc>
                <a:spcPct val="90000"/>
              </a:lnSpc>
            </a:pPr>
            <a:endParaRPr lang="en-US" altLang="en-US" sz="2400">
              <a:cs typeface="Times New Roman" panose="02020603050405020304" pitchFamily="18" charset="0"/>
            </a:endParaRPr>
          </a:p>
          <a:p>
            <a:pPr eaLnBrk="1" hangingPunct="1">
              <a:lnSpc>
                <a:spcPct val="90000"/>
              </a:lnSpc>
            </a:pPr>
            <a:r>
              <a:rPr lang="en-US" altLang="en-US" sz="2400">
                <a:cs typeface="Times New Roman" panose="02020603050405020304" pitchFamily="18" charset="0"/>
              </a:rPr>
              <a:t>A high SNR means a high-quality signal, lower number of required intermediate repeaters</a:t>
            </a:r>
          </a:p>
          <a:p>
            <a:pPr eaLnBrk="1" hangingPunct="1">
              <a:lnSpc>
                <a:spcPct val="90000"/>
              </a:lnSpc>
            </a:pPr>
            <a:r>
              <a:rPr lang="en-US" altLang="en-US" sz="2400">
                <a:cs typeface="Times New Roman" panose="02020603050405020304" pitchFamily="18" charset="0"/>
              </a:rPr>
              <a:t>SNR sets upper bound on achievable data rate </a:t>
            </a:r>
          </a:p>
        </p:txBody>
      </p:sp>
      <p:graphicFrame>
        <p:nvGraphicFramePr>
          <p:cNvPr id="31749" name="Object 4">
            <a:extLst>
              <a:ext uri="{FF2B5EF4-FFF2-40B4-BE49-F238E27FC236}">
                <a16:creationId xmlns:a16="http://schemas.microsoft.com/office/drawing/2014/main" id="{0751FF51-EFB5-7A1E-4AD5-3979428796A1}"/>
              </a:ext>
            </a:extLst>
          </p:cNvPr>
          <p:cNvGraphicFramePr>
            <a:graphicFrameLocks noChangeAspect="1"/>
          </p:cNvGraphicFramePr>
          <p:nvPr/>
        </p:nvGraphicFramePr>
        <p:xfrm>
          <a:off x="2411413" y="3429000"/>
          <a:ext cx="4267200" cy="903288"/>
        </p:xfrm>
        <a:graphic>
          <a:graphicData uri="http://schemas.openxmlformats.org/presentationml/2006/ole">
            <mc:AlternateContent xmlns:mc="http://schemas.openxmlformats.org/markup-compatibility/2006">
              <mc:Choice xmlns:v="urn:schemas-microsoft-com:vml" Requires="v">
                <p:oleObj name="Equation" r:id="rId3" imgW="1981200" imgH="419100" progId="Equation.3">
                  <p:embed/>
                </p:oleObj>
              </mc:Choice>
              <mc:Fallback>
                <p:oleObj name="Equation" r:id="rId3" imgW="1981200" imgH="419100" progId="Equation.3">
                  <p:embed/>
                  <p:pic>
                    <p:nvPicPr>
                      <p:cNvPr id="31749" name="Object 4">
                        <a:extLst>
                          <a:ext uri="{FF2B5EF4-FFF2-40B4-BE49-F238E27FC236}">
                            <a16:creationId xmlns:a16="http://schemas.microsoft.com/office/drawing/2014/main" id="{0751FF51-EFB5-7A1E-4AD5-3979428796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3429000"/>
                        <a:ext cx="4267200" cy="903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a:extLst>
              <a:ext uri="{FF2B5EF4-FFF2-40B4-BE49-F238E27FC236}">
                <a16:creationId xmlns:a16="http://schemas.microsoft.com/office/drawing/2014/main" id="{65F65BBB-A0EB-E240-8FD4-7B97B9800BBD}"/>
              </a:ext>
            </a:extLst>
          </p:cNvPr>
          <p:cNvSpPr>
            <a:spLocks noGrp="1"/>
          </p:cNvSpPr>
          <p:nvPr>
            <p:ph type="sldNum" sz="quarter" idx="12"/>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42F6CE8A-6DC6-4B0E-8052-C4E1952490B6}" type="slidenum">
              <a:rPr lang="en-GB" altLang="en-US">
                <a:latin typeface="Arial" panose="020B0604020202020204" pitchFamily="34" charset="0"/>
              </a:rPr>
              <a:pPr/>
              <a:t>22</a:t>
            </a:fld>
            <a:endParaRPr lang="en-GB" altLang="en-US">
              <a:latin typeface="Arial" panose="020B0604020202020204" pitchFamily="34" charset="0"/>
            </a:endParaRPr>
          </a:p>
        </p:txBody>
      </p:sp>
      <p:sp>
        <p:nvSpPr>
          <p:cNvPr id="33795" name="Rectangle 2">
            <a:extLst>
              <a:ext uri="{FF2B5EF4-FFF2-40B4-BE49-F238E27FC236}">
                <a16:creationId xmlns:a16="http://schemas.microsoft.com/office/drawing/2014/main" id="{07B9CAD0-4119-B761-43D8-85AE9B4320B9}"/>
              </a:ext>
            </a:extLst>
          </p:cNvPr>
          <p:cNvSpPr>
            <a:spLocks noGrp="1" noChangeArrowheads="1"/>
          </p:cNvSpPr>
          <p:nvPr>
            <p:ph type="title"/>
          </p:nvPr>
        </p:nvSpPr>
        <p:spPr/>
        <p:txBody>
          <a:bodyPr/>
          <a:lstStyle/>
          <a:p>
            <a:pPr eaLnBrk="1" hangingPunct="1"/>
            <a:r>
              <a:rPr lang="en-US" altLang="en-US">
                <a:cs typeface="Times New Roman" panose="02020603050405020304" pitchFamily="18" charset="0"/>
              </a:rPr>
              <a:t>Shannon Capacity Formula</a:t>
            </a:r>
          </a:p>
        </p:txBody>
      </p:sp>
      <p:sp>
        <p:nvSpPr>
          <p:cNvPr id="33796" name="Rectangle 3">
            <a:extLst>
              <a:ext uri="{FF2B5EF4-FFF2-40B4-BE49-F238E27FC236}">
                <a16:creationId xmlns:a16="http://schemas.microsoft.com/office/drawing/2014/main" id="{A9F0AA40-70FF-F9DB-FA0C-90286F200B24}"/>
              </a:ext>
            </a:extLst>
          </p:cNvPr>
          <p:cNvSpPr>
            <a:spLocks noGrp="1" noChangeArrowheads="1"/>
          </p:cNvSpPr>
          <p:nvPr>
            <p:ph type="body" idx="1"/>
          </p:nvPr>
        </p:nvSpPr>
        <p:spPr/>
        <p:txBody>
          <a:bodyPr/>
          <a:lstStyle/>
          <a:p>
            <a:pPr eaLnBrk="1" hangingPunct="1"/>
            <a:r>
              <a:rPr lang="en-US" altLang="en-US" sz="2400">
                <a:cs typeface="Times New Roman" panose="02020603050405020304" pitchFamily="18" charset="0"/>
              </a:rPr>
              <a:t>Equation:</a:t>
            </a:r>
          </a:p>
          <a:p>
            <a:pPr lvl="1" eaLnBrk="1" hangingPunct="1"/>
            <a:endParaRPr lang="en-US" altLang="en-US" sz="2000">
              <a:cs typeface="Times New Roman" panose="02020603050405020304" pitchFamily="18" charset="0"/>
            </a:endParaRPr>
          </a:p>
          <a:p>
            <a:pPr eaLnBrk="1" hangingPunct="1"/>
            <a:endParaRPr lang="en-US" altLang="en-US" sz="2400">
              <a:cs typeface="Times New Roman" panose="02020603050405020304" pitchFamily="18" charset="0"/>
            </a:endParaRPr>
          </a:p>
          <a:p>
            <a:pPr eaLnBrk="1" hangingPunct="1"/>
            <a:endParaRPr lang="en-US" altLang="en-US" sz="2400">
              <a:cs typeface="Times New Roman" panose="02020603050405020304" pitchFamily="18" charset="0"/>
            </a:endParaRPr>
          </a:p>
          <a:p>
            <a:pPr eaLnBrk="1" hangingPunct="1"/>
            <a:r>
              <a:rPr lang="en-US" altLang="en-US" sz="2400">
                <a:cs typeface="Times New Roman" panose="02020603050405020304" pitchFamily="18" charset="0"/>
              </a:rPr>
              <a:t>Represents theoretical maximum that can be achieved</a:t>
            </a:r>
          </a:p>
          <a:p>
            <a:pPr eaLnBrk="1" hangingPunct="1"/>
            <a:r>
              <a:rPr lang="en-US" altLang="en-US" sz="2400">
                <a:cs typeface="Times New Roman" panose="02020603050405020304" pitchFamily="18" charset="0"/>
              </a:rPr>
              <a:t>In practice, only much lower rates achieved</a:t>
            </a:r>
          </a:p>
          <a:p>
            <a:pPr lvl="1" eaLnBrk="1" hangingPunct="1"/>
            <a:r>
              <a:rPr lang="en-US" altLang="en-US" sz="2000">
                <a:cs typeface="Times New Roman" panose="02020603050405020304" pitchFamily="18" charset="0"/>
              </a:rPr>
              <a:t>Formula assumes white noise (thermal noise)</a:t>
            </a:r>
          </a:p>
          <a:p>
            <a:pPr lvl="1" eaLnBrk="1" hangingPunct="1"/>
            <a:r>
              <a:rPr lang="en-US" altLang="en-US" sz="2000">
                <a:cs typeface="Times New Roman" panose="02020603050405020304" pitchFamily="18" charset="0"/>
              </a:rPr>
              <a:t>Impulse noise is not accounted for</a:t>
            </a:r>
          </a:p>
          <a:p>
            <a:pPr lvl="1" eaLnBrk="1" hangingPunct="1"/>
            <a:r>
              <a:rPr lang="en-US" altLang="en-US" sz="2000">
                <a:cs typeface="Times New Roman" panose="02020603050405020304" pitchFamily="18" charset="0"/>
              </a:rPr>
              <a:t>Attenuation distortion or delay distortion not accounted for</a:t>
            </a:r>
          </a:p>
        </p:txBody>
      </p:sp>
      <p:graphicFrame>
        <p:nvGraphicFramePr>
          <p:cNvPr id="33797" name="Object 4">
            <a:extLst>
              <a:ext uri="{FF2B5EF4-FFF2-40B4-BE49-F238E27FC236}">
                <a16:creationId xmlns:a16="http://schemas.microsoft.com/office/drawing/2014/main" id="{815A700B-A724-BB73-FC35-EDBE090AA1D0}"/>
              </a:ext>
            </a:extLst>
          </p:cNvPr>
          <p:cNvGraphicFramePr>
            <a:graphicFrameLocks noChangeAspect="1"/>
          </p:cNvGraphicFramePr>
          <p:nvPr/>
        </p:nvGraphicFramePr>
        <p:xfrm>
          <a:off x="3505200" y="2057400"/>
          <a:ext cx="3124200" cy="531813"/>
        </p:xfrm>
        <a:graphic>
          <a:graphicData uri="http://schemas.openxmlformats.org/presentationml/2006/ole">
            <mc:AlternateContent xmlns:mc="http://schemas.openxmlformats.org/markup-compatibility/2006">
              <mc:Choice xmlns:v="urn:schemas-microsoft-com:vml" Requires="v">
                <p:oleObj name="Equation" r:id="rId3" imgW="1269449" imgH="215806" progId="Equation.3">
                  <p:embed/>
                </p:oleObj>
              </mc:Choice>
              <mc:Fallback>
                <p:oleObj name="Equation" r:id="rId3" imgW="1269449" imgH="215806" progId="Equation.3">
                  <p:embed/>
                  <p:pic>
                    <p:nvPicPr>
                      <p:cNvPr id="33797" name="Object 4">
                        <a:extLst>
                          <a:ext uri="{FF2B5EF4-FFF2-40B4-BE49-F238E27FC236}">
                            <a16:creationId xmlns:a16="http://schemas.microsoft.com/office/drawing/2014/main" id="{815A700B-A724-BB73-FC35-EDBE090AA1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057400"/>
                        <a:ext cx="312420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FBF247A3-F15B-D93C-3BF0-6977A7F3FEDB}"/>
              </a:ext>
            </a:extLst>
          </p:cNvPr>
          <p:cNvSpPr>
            <a:spLocks noGrp="1"/>
          </p:cNvSpPr>
          <p:nvPr>
            <p:ph type="sldNum" sz="quarter" idx="12"/>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B5E965DB-E1A5-446C-AC92-C4DCDB5D108A}" type="slidenum">
              <a:rPr lang="en-GB" altLang="en-US">
                <a:latin typeface="Arial" panose="020B0604020202020204" pitchFamily="34" charset="0"/>
              </a:rPr>
              <a:pPr/>
              <a:t>23</a:t>
            </a:fld>
            <a:endParaRPr lang="en-GB" altLang="en-US">
              <a:latin typeface="Arial" panose="020B0604020202020204" pitchFamily="34" charset="0"/>
            </a:endParaRPr>
          </a:p>
        </p:txBody>
      </p:sp>
      <p:sp>
        <p:nvSpPr>
          <p:cNvPr id="35843" name="Rectangle 2">
            <a:extLst>
              <a:ext uri="{FF2B5EF4-FFF2-40B4-BE49-F238E27FC236}">
                <a16:creationId xmlns:a16="http://schemas.microsoft.com/office/drawing/2014/main" id="{6AD12943-19D4-5196-30EC-70617BF225B0}"/>
              </a:ext>
            </a:extLst>
          </p:cNvPr>
          <p:cNvSpPr>
            <a:spLocks noGrp="1" noChangeArrowheads="1"/>
          </p:cNvSpPr>
          <p:nvPr>
            <p:ph type="title"/>
          </p:nvPr>
        </p:nvSpPr>
        <p:spPr>
          <a:xfrm>
            <a:off x="971550" y="404813"/>
            <a:ext cx="7562850" cy="755650"/>
          </a:xfrm>
        </p:spPr>
        <p:txBody>
          <a:bodyPr/>
          <a:lstStyle/>
          <a:p>
            <a:pPr eaLnBrk="1" hangingPunct="1"/>
            <a:r>
              <a:rPr lang="en-US" altLang="zh-CN">
                <a:ea typeface="宋体" panose="02010600030101010101" pitchFamily="2" charset="-122"/>
              </a:rPr>
              <a:t>EM Spectrum	</a:t>
            </a:r>
          </a:p>
        </p:txBody>
      </p:sp>
      <p:grpSp>
        <p:nvGrpSpPr>
          <p:cNvPr id="35844" name="Group 3">
            <a:extLst>
              <a:ext uri="{FF2B5EF4-FFF2-40B4-BE49-F238E27FC236}">
                <a16:creationId xmlns:a16="http://schemas.microsoft.com/office/drawing/2014/main" id="{047255FA-F381-19B3-66E6-BE88ECE6379E}"/>
              </a:ext>
            </a:extLst>
          </p:cNvPr>
          <p:cNvGrpSpPr>
            <a:grpSpLocks/>
          </p:cNvGrpSpPr>
          <p:nvPr/>
        </p:nvGrpSpPr>
        <p:grpSpPr bwMode="auto">
          <a:xfrm>
            <a:off x="0" y="1412875"/>
            <a:ext cx="8664575" cy="4902200"/>
            <a:chOff x="134" y="619"/>
            <a:chExt cx="5458" cy="3088"/>
          </a:xfrm>
        </p:grpSpPr>
        <p:sp>
          <p:nvSpPr>
            <p:cNvPr id="35845" name="Line 4">
              <a:extLst>
                <a:ext uri="{FF2B5EF4-FFF2-40B4-BE49-F238E27FC236}">
                  <a16:creationId xmlns:a16="http://schemas.microsoft.com/office/drawing/2014/main" id="{7C16F9D1-A86A-D5DB-54AE-8AC1A6D93C15}"/>
                </a:ext>
              </a:extLst>
            </p:cNvPr>
            <p:cNvSpPr>
              <a:spLocks noChangeShapeType="1"/>
            </p:cNvSpPr>
            <p:nvPr/>
          </p:nvSpPr>
          <p:spPr bwMode="auto">
            <a:xfrm>
              <a:off x="479" y="3023"/>
              <a:ext cx="472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846" name="Text Box 5">
              <a:extLst>
                <a:ext uri="{FF2B5EF4-FFF2-40B4-BE49-F238E27FC236}">
                  <a16:creationId xmlns:a16="http://schemas.microsoft.com/office/drawing/2014/main" id="{5284E2A0-35C7-5B45-1A43-114AE1C03FC0}"/>
                </a:ext>
              </a:extLst>
            </p:cNvPr>
            <p:cNvSpPr txBox="1">
              <a:spLocks noChangeArrowheads="1"/>
            </p:cNvSpPr>
            <p:nvPr/>
          </p:nvSpPr>
          <p:spPr bwMode="auto">
            <a:xfrm>
              <a:off x="134" y="2828"/>
              <a:ext cx="233" cy="327"/>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zh-CN" altLang="en-US" sz="2800" b="1">
                  <a:latin typeface="Courier New" panose="02070309020205020404" pitchFamily="49" charset="0"/>
                  <a:ea typeface="宋体" panose="02010600030101010101" pitchFamily="2" charset="-122"/>
                  <a:sym typeface="Symbol" panose="05050102010706020507" pitchFamily="18" charset="2"/>
                </a:rPr>
                <a:t></a:t>
              </a:r>
              <a:endParaRPr lang="zh-CN" altLang="en-US" sz="2800" b="1">
                <a:latin typeface="Courier New" panose="02070309020205020404" pitchFamily="49" charset="0"/>
                <a:ea typeface="宋体" panose="02010600030101010101" pitchFamily="2" charset="-122"/>
              </a:endParaRPr>
            </a:p>
          </p:txBody>
        </p:sp>
        <p:sp>
          <p:nvSpPr>
            <p:cNvPr id="35847" name="Text Box 6">
              <a:extLst>
                <a:ext uri="{FF2B5EF4-FFF2-40B4-BE49-F238E27FC236}">
                  <a16:creationId xmlns:a16="http://schemas.microsoft.com/office/drawing/2014/main" id="{9297D491-F897-8292-17E9-147ADAD260B5}"/>
                </a:ext>
              </a:extLst>
            </p:cNvPr>
            <p:cNvSpPr txBox="1">
              <a:spLocks noChangeArrowheads="1"/>
            </p:cNvSpPr>
            <p:nvPr/>
          </p:nvSpPr>
          <p:spPr bwMode="auto">
            <a:xfrm>
              <a:off x="448" y="3457"/>
              <a:ext cx="4585" cy="250"/>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2000">
                  <a:ea typeface="宋体" panose="02010600030101010101" pitchFamily="2" charset="-122"/>
                </a:rPr>
                <a:t>Propagation characteristics are different in each frequency band</a:t>
              </a:r>
              <a:r>
                <a:rPr lang="en-US" altLang="zh-CN" b="1">
                  <a:solidFill>
                    <a:srgbClr val="0033FF"/>
                  </a:solidFill>
                  <a:ea typeface="宋体" panose="02010600030101010101" pitchFamily="2" charset="-122"/>
                </a:rPr>
                <a:t> </a:t>
              </a:r>
            </a:p>
          </p:txBody>
        </p:sp>
        <p:sp>
          <p:nvSpPr>
            <p:cNvPr id="35848" name="Text Box 7">
              <a:extLst>
                <a:ext uri="{FF2B5EF4-FFF2-40B4-BE49-F238E27FC236}">
                  <a16:creationId xmlns:a16="http://schemas.microsoft.com/office/drawing/2014/main" id="{70857E90-CCF0-FAEA-B524-E1107735D4D8}"/>
                </a:ext>
              </a:extLst>
            </p:cNvPr>
            <p:cNvSpPr txBox="1">
              <a:spLocks noChangeArrowheads="1"/>
            </p:cNvSpPr>
            <p:nvPr/>
          </p:nvSpPr>
          <p:spPr bwMode="auto">
            <a:xfrm>
              <a:off x="3624" y="2818"/>
              <a:ext cx="293" cy="21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600">
                  <a:latin typeface="Arial" panose="020B0604020202020204" pitchFamily="34" charset="0"/>
                  <a:ea typeface="宋体" panose="02010600030101010101" pitchFamily="2" charset="-122"/>
                  <a:sym typeface="Symbol" panose="05050102010706020507" pitchFamily="18" charset="2"/>
                </a:rPr>
                <a:t>UV</a:t>
              </a:r>
              <a:endParaRPr lang="en-US" altLang="zh-CN" sz="1600">
                <a:latin typeface="Arial" panose="020B0604020202020204" pitchFamily="34" charset="0"/>
                <a:ea typeface="宋体" panose="02010600030101010101" pitchFamily="2" charset="-122"/>
              </a:endParaRPr>
            </a:p>
          </p:txBody>
        </p:sp>
        <p:sp>
          <p:nvSpPr>
            <p:cNvPr id="35849" name="Text Box 8">
              <a:extLst>
                <a:ext uri="{FF2B5EF4-FFF2-40B4-BE49-F238E27FC236}">
                  <a16:creationId xmlns:a16="http://schemas.microsoft.com/office/drawing/2014/main" id="{82724FD9-5016-6DA5-EABB-65AEEF3836B7}"/>
                </a:ext>
              </a:extLst>
            </p:cNvPr>
            <p:cNvSpPr txBox="1">
              <a:spLocks noChangeArrowheads="1"/>
            </p:cNvSpPr>
            <p:nvPr/>
          </p:nvSpPr>
          <p:spPr bwMode="auto">
            <a:xfrm>
              <a:off x="1209" y="3056"/>
              <a:ext cx="451" cy="19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400">
                  <a:latin typeface="Courier New" panose="02070309020205020404" pitchFamily="49" charset="0"/>
                  <a:ea typeface="宋体" panose="02010600030101010101" pitchFamily="2" charset="-122"/>
                  <a:sym typeface="Symbol" panose="05050102010706020507" pitchFamily="18" charset="2"/>
                </a:rPr>
                <a:t>1 MHz</a:t>
              </a:r>
              <a:endParaRPr lang="en-US" altLang="zh-CN" sz="1400">
                <a:latin typeface="Courier New" panose="02070309020205020404" pitchFamily="49" charset="0"/>
                <a:ea typeface="宋体" panose="02010600030101010101" pitchFamily="2" charset="-122"/>
              </a:endParaRPr>
            </a:p>
          </p:txBody>
        </p:sp>
        <p:sp>
          <p:nvSpPr>
            <p:cNvPr id="35850" name="Text Box 9">
              <a:extLst>
                <a:ext uri="{FF2B5EF4-FFF2-40B4-BE49-F238E27FC236}">
                  <a16:creationId xmlns:a16="http://schemas.microsoft.com/office/drawing/2014/main" id="{9A2921EB-5669-35EF-4F8F-64567BD15E26}"/>
                </a:ext>
              </a:extLst>
            </p:cNvPr>
            <p:cNvSpPr txBox="1">
              <a:spLocks noChangeArrowheads="1"/>
            </p:cNvSpPr>
            <p:nvPr/>
          </p:nvSpPr>
          <p:spPr bwMode="auto">
            <a:xfrm>
              <a:off x="430" y="3059"/>
              <a:ext cx="451" cy="19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400">
                  <a:latin typeface="Courier New" panose="02070309020205020404" pitchFamily="49" charset="0"/>
                  <a:ea typeface="宋体" panose="02010600030101010101" pitchFamily="2" charset="-122"/>
                  <a:sym typeface="Symbol" panose="05050102010706020507" pitchFamily="18" charset="2"/>
                </a:rPr>
                <a:t>1 kHz</a:t>
              </a:r>
              <a:endParaRPr lang="en-US" altLang="zh-CN" sz="1400">
                <a:latin typeface="Courier New" panose="02070309020205020404" pitchFamily="49" charset="0"/>
                <a:ea typeface="宋体" panose="02010600030101010101" pitchFamily="2" charset="-122"/>
              </a:endParaRPr>
            </a:p>
          </p:txBody>
        </p:sp>
        <p:sp>
          <p:nvSpPr>
            <p:cNvPr id="35851" name="Text Box 10">
              <a:extLst>
                <a:ext uri="{FF2B5EF4-FFF2-40B4-BE49-F238E27FC236}">
                  <a16:creationId xmlns:a16="http://schemas.microsoft.com/office/drawing/2014/main" id="{5A118011-8568-4707-B581-733353F22D46}"/>
                </a:ext>
              </a:extLst>
            </p:cNvPr>
            <p:cNvSpPr txBox="1">
              <a:spLocks noChangeArrowheads="1"/>
            </p:cNvSpPr>
            <p:nvPr/>
          </p:nvSpPr>
          <p:spPr bwMode="auto">
            <a:xfrm>
              <a:off x="1883" y="3056"/>
              <a:ext cx="451" cy="19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400">
                  <a:latin typeface="Courier New" panose="02070309020205020404" pitchFamily="49" charset="0"/>
                  <a:ea typeface="宋体" panose="02010600030101010101" pitchFamily="2" charset="-122"/>
                  <a:sym typeface="Symbol" panose="05050102010706020507" pitchFamily="18" charset="2"/>
                </a:rPr>
                <a:t>1 GHz</a:t>
              </a:r>
              <a:endParaRPr lang="en-US" altLang="zh-CN" sz="1400">
                <a:latin typeface="Courier New" panose="02070309020205020404" pitchFamily="49" charset="0"/>
                <a:ea typeface="宋体" panose="02010600030101010101" pitchFamily="2" charset="-122"/>
              </a:endParaRPr>
            </a:p>
          </p:txBody>
        </p:sp>
        <p:sp>
          <p:nvSpPr>
            <p:cNvPr id="35852" name="Text Box 11">
              <a:extLst>
                <a:ext uri="{FF2B5EF4-FFF2-40B4-BE49-F238E27FC236}">
                  <a16:creationId xmlns:a16="http://schemas.microsoft.com/office/drawing/2014/main" id="{22CA650F-6682-6C15-C9A3-394B9979D357}"/>
                </a:ext>
              </a:extLst>
            </p:cNvPr>
            <p:cNvSpPr txBox="1">
              <a:spLocks noChangeArrowheads="1"/>
            </p:cNvSpPr>
            <p:nvPr/>
          </p:nvSpPr>
          <p:spPr bwMode="auto">
            <a:xfrm>
              <a:off x="2502" y="3064"/>
              <a:ext cx="451" cy="19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400">
                  <a:latin typeface="Courier New" panose="02070309020205020404" pitchFamily="49" charset="0"/>
                  <a:ea typeface="宋体" panose="02010600030101010101" pitchFamily="2" charset="-122"/>
                  <a:sym typeface="Symbol" panose="05050102010706020507" pitchFamily="18" charset="2"/>
                </a:rPr>
                <a:t>1 THz</a:t>
              </a:r>
              <a:endParaRPr lang="en-US" altLang="zh-CN" sz="1400">
                <a:latin typeface="Courier New" panose="02070309020205020404" pitchFamily="49" charset="0"/>
                <a:ea typeface="宋体" panose="02010600030101010101" pitchFamily="2" charset="-122"/>
              </a:endParaRPr>
            </a:p>
          </p:txBody>
        </p:sp>
        <p:sp>
          <p:nvSpPr>
            <p:cNvPr id="35853" name="Text Box 12">
              <a:extLst>
                <a:ext uri="{FF2B5EF4-FFF2-40B4-BE49-F238E27FC236}">
                  <a16:creationId xmlns:a16="http://schemas.microsoft.com/office/drawing/2014/main" id="{B74880EF-4DD5-2CAA-7DE2-6C481E7435AC}"/>
                </a:ext>
              </a:extLst>
            </p:cNvPr>
            <p:cNvSpPr txBox="1">
              <a:spLocks noChangeArrowheads="1"/>
            </p:cNvSpPr>
            <p:nvPr/>
          </p:nvSpPr>
          <p:spPr bwMode="auto">
            <a:xfrm>
              <a:off x="3417" y="3085"/>
              <a:ext cx="451" cy="19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400">
                  <a:latin typeface="Courier New" panose="02070309020205020404" pitchFamily="49" charset="0"/>
                  <a:ea typeface="宋体" panose="02010600030101010101" pitchFamily="2" charset="-122"/>
                  <a:sym typeface="Symbol" panose="05050102010706020507" pitchFamily="18" charset="2"/>
                </a:rPr>
                <a:t>1 PHz</a:t>
              </a:r>
              <a:endParaRPr lang="en-US" altLang="zh-CN" sz="1400">
                <a:latin typeface="Courier New" panose="02070309020205020404" pitchFamily="49" charset="0"/>
                <a:ea typeface="宋体" panose="02010600030101010101" pitchFamily="2" charset="-122"/>
              </a:endParaRPr>
            </a:p>
          </p:txBody>
        </p:sp>
        <p:sp>
          <p:nvSpPr>
            <p:cNvPr id="35854" name="Text Box 13">
              <a:extLst>
                <a:ext uri="{FF2B5EF4-FFF2-40B4-BE49-F238E27FC236}">
                  <a16:creationId xmlns:a16="http://schemas.microsoft.com/office/drawing/2014/main" id="{175A04CE-B42B-EA9A-FAA9-0D684AC3A1F8}"/>
                </a:ext>
              </a:extLst>
            </p:cNvPr>
            <p:cNvSpPr txBox="1">
              <a:spLocks noChangeArrowheads="1"/>
            </p:cNvSpPr>
            <p:nvPr/>
          </p:nvSpPr>
          <p:spPr bwMode="auto">
            <a:xfrm>
              <a:off x="4051" y="3083"/>
              <a:ext cx="451" cy="19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400">
                  <a:latin typeface="Courier New" panose="02070309020205020404" pitchFamily="49" charset="0"/>
                  <a:ea typeface="宋体" panose="02010600030101010101" pitchFamily="2" charset="-122"/>
                  <a:sym typeface="Symbol" panose="05050102010706020507" pitchFamily="18" charset="2"/>
                </a:rPr>
                <a:t>1 EHz</a:t>
              </a:r>
              <a:endParaRPr lang="en-US" altLang="zh-CN" sz="1400">
                <a:latin typeface="Courier New" panose="02070309020205020404" pitchFamily="49" charset="0"/>
                <a:ea typeface="宋体" panose="02010600030101010101" pitchFamily="2" charset="-122"/>
              </a:endParaRPr>
            </a:p>
          </p:txBody>
        </p:sp>
        <p:sp>
          <p:nvSpPr>
            <p:cNvPr id="35855" name="Line 14">
              <a:extLst>
                <a:ext uri="{FF2B5EF4-FFF2-40B4-BE49-F238E27FC236}">
                  <a16:creationId xmlns:a16="http://schemas.microsoft.com/office/drawing/2014/main" id="{A70692F1-778A-0F9D-A654-740AF45AD95C}"/>
                </a:ext>
              </a:extLst>
            </p:cNvPr>
            <p:cNvSpPr>
              <a:spLocks noChangeShapeType="1"/>
            </p:cNvSpPr>
            <p:nvPr/>
          </p:nvSpPr>
          <p:spPr bwMode="auto">
            <a:xfrm>
              <a:off x="977" y="2802"/>
              <a:ext cx="0" cy="27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856" name="Line 15">
              <a:extLst>
                <a:ext uri="{FF2B5EF4-FFF2-40B4-BE49-F238E27FC236}">
                  <a16:creationId xmlns:a16="http://schemas.microsoft.com/office/drawing/2014/main" id="{2AE3FD04-3D89-9E67-F352-1EF138B8E2C7}"/>
                </a:ext>
              </a:extLst>
            </p:cNvPr>
            <p:cNvSpPr>
              <a:spLocks noChangeShapeType="1"/>
            </p:cNvSpPr>
            <p:nvPr/>
          </p:nvSpPr>
          <p:spPr bwMode="auto">
            <a:xfrm>
              <a:off x="2731" y="2811"/>
              <a:ext cx="0" cy="27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857" name="Text Box 16">
              <a:extLst>
                <a:ext uri="{FF2B5EF4-FFF2-40B4-BE49-F238E27FC236}">
                  <a16:creationId xmlns:a16="http://schemas.microsoft.com/office/drawing/2014/main" id="{F55EEC3B-26FE-8BC2-2F08-ACFFB8E4471B}"/>
                </a:ext>
              </a:extLst>
            </p:cNvPr>
            <p:cNvSpPr txBox="1">
              <a:spLocks noChangeArrowheads="1"/>
            </p:cNvSpPr>
            <p:nvPr/>
          </p:nvSpPr>
          <p:spPr bwMode="auto">
            <a:xfrm>
              <a:off x="2707" y="2821"/>
              <a:ext cx="550" cy="21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600">
                  <a:latin typeface="Arial" panose="020B0604020202020204" pitchFamily="34" charset="0"/>
                  <a:ea typeface="宋体" panose="02010600030101010101" pitchFamily="2" charset="-122"/>
                  <a:sym typeface="Symbol" panose="05050102010706020507" pitchFamily="18" charset="2"/>
                </a:rPr>
                <a:t>infrared</a:t>
              </a:r>
              <a:endParaRPr lang="en-US" altLang="zh-CN" sz="1600">
                <a:latin typeface="Arial" panose="020B0604020202020204" pitchFamily="34" charset="0"/>
                <a:ea typeface="宋体" panose="02010600030101010101" pitchFamily="2" charset="-122"/>
              </a:endParaRPr>
            </a:p>
          </p:txBody>
        </p:sp>
        <p:sp>
          <p:nvSpPr>
            <p:cNvPr id="35858" name="Text Box 17">
              <a:extLst>
                <a:ext uri="{FF2B5EF4-FFF2-40B4-BE49-F238E27FC236}">
                  <a16:creationId xmlns:a16="http://schemas.microsoft.com/office/drawing/2014/main" id="{4B5CE061-D5A7-6A36-D8E6-8E09F10E384F}"/>
                </a:ext>
              </a:extLst>
            </p:cNvPr>
            <p:cNvSpPr txBox="1">
              <a:spLocks noChangeArrowheads="1"/>
            </p:cNvSpPr>
            <p:nvPr/>
          </p:nvSpPr>
          <p:spPr bwMode="auto">
            <a:xfrm>
              <a:off x="3212" y="2814"/>
              <a:ext cx="470" cy="21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600">
                  <a:latin typeface="Arial" panose="020B0604020202020204" pitchFamily="34" charset="0"/>
                  <a:ea typeface="宋体" panose="02010600030101010101" pitchFamily="2" charset="-122"/>
                  <a:sym typeface="Symbol" panose="05050102010706020507" pitchFamily="18" charset="2"/>
                </a:rPr>
                <a:t>visible</a:t>
              </a:r>
              <a:endParaRPr lang="en-US" altLang="zh-CN" sz="1600">
                <a:latin typeface="Arial" panose="020B0604020202020204" pitchFamily="34" charset="0"/>
                <a:ea typeface="宋体" panose="02010600030101010101" pitchFamily="2" charset="-122"/>
              </a:endParaRPr>
            </a:p>
          </p:txBody>
        </p:sp>
        <p:sp>
          <p:nvSpPr>
            <p:cNvPr id="35859" name="Text Box 18">
              <a:extLst>
                <a:ext uri="{FF2B5EF4-FFF2-40B4-BE49-F238E27FC236}">
                  <a16:creationId xmlns:a16="http://schemas.microsoft.com/office/drawing/2014/main" id="{D5354B03-D147-953D-56C5-04D088FC306A}"/>
                </a:ext>
              </a:extLst>
            </p:cNvPr>
            <p:cNvSpPr txBox="1">
              <a:spLocks noChangeArrowheads="1"/>
            </p:cNvSpPr>
            <p:nvPr/>
          </p:nvSpPr>
          <p:spPr bwMode="auto">
            <a:xfrm>
              <a:off x="3772" y="2608"/>
              <a:ext cx="479" cy="21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600">
                  <a:latin typeface="Arial" panose="020B0604020202020204" pitchFamily="34" charset="0"/>
                  <a:ea typeface="宋体" panose="02010600030101010101" pitchFamily="2" charset="-122"/>
                  <a:sym typeface="Symbol" panose="05050102010706020507" pitchFamily="18" charset="2"/>
                </a:rPr>
                <a:t>X rays</a:t>
              </a:r>
              <a:endParaRPr lang="en-US" altLang="zh-CN" sz="1600">
                <a:latin typeface="Arial" panose="020B0604020202020204" pitchFamily="34" charset="0"/>
                <a:ea typeface="宋体" panose="02010600030101010101" pitchFamily="2" charset="-122"/>
              </a:endParaRPr>
            </a:p>
          </p:txBody>
        </p:sp>
        <p:sp>
          <p:nvSpPr>
            <p:cNvPr id="35860" name="Text Box 19">
              <a:extLst>
                <a:ext uri="{FF2B5EF4-FFF2-40B4-BE49-F238E27FC236}">
                  <a16:creationId xmlns:a16="http://schemas.microsoft.com/office/drawing/2014/main" id="{90E984F2-99FA-1620-896A-82FC5B4E31BE}"/>
                </a:ext>
              </a:extLst>
            </p:cNvPr>
            <p:cNvSpPr txBox="1">
              <a:spLocks noChangeArrowheads="1"/>
            </p:cNvSpPr>
            <p:nvPr/>
          </p:nvSpPr>
          <p:spPr bwMode="auto">
            <a:xfrm>
              <a:off x="4218" y="2756"/>
              <a:ext cx="850" cy="21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600">
                  <a:latin typeface="Arial" panose="020B0604020202020204" pitchFamily="34" charset="0"/>
                  <a:ea typeface="宋体" panose="02010600030101010101" pitchFamily="2" charset="-122"/>
                  <a:sym typeface="Symbol" panose="05050102010706020507" pitchFamily="18" charset="2"/>
                </a:rPr>
                <a:t>Gamma rays</a:t>
              </a:r>
              <a:endParaRPr lang="en-US" altLang="zh-CN" sz="1600">
                <a:latin typeface="Arial" panose="020B0604020202020204" pitchFamily="34" charset="0"/>
                <a:ea typeface="宋体" panose="02010600030101010101" pitchFamily="2" charset="-122"/>
              </a:endParaRPr>
            </a:p>
          </p:txBody>
        </p:sp>
        <p:sp>
          <p:nvSpPr>
            <p:cNvPr id="35861" name="Line 20">
              <a:extLst>
                <a:ext uri="{FF2B5EF4-FFF2-40B4-BE49-F238E27FC236}">
                  <a16:creationId xmlns:a16="http://schemas.microsoft.com/office/drawing/2014/main" id="{974CE73D-1067-13A9-A7B7-96645269750F}"/>
                </a:ext>
              </a:extLst>
            </p:cNvPr>
            <p:cNvSpPr>
              <a:spLocks noChangeShapeType="1"/>
            </p:cNvSpPr>
            <p:nvPr/>
          </p:nvSpPr>
          <p:spPr bwMode="auto">
            <a:xfrm>
              <a:off x="3779" y="2793"/>
              <a:ext cx="698"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862" name="Line 21">
              <a:extLst>
                <a:ext uri="{FF2B5EF4-FFF2-40B4-BE49-F238E27FC236}">
                  <a16:creationId xmlns:a16="http://schemas.microsoft.com/office/drawing/2014/main" id="{602C89E1-4ED6-A4C9-0C66-32842DC98408}"/>
                </a:ext>
              </a:extLst>
            </p:cNvPr>
            <p:cNvSpPr>
              <a:spLocks noChangeShapeType="1"/>
            </p:cNvSpPr>
            <p:nvPr/>
          </p:nvSpPr>
          <p:spPr bwMode="auto">
            <a:xfrm>
              <a:off x="4217" y="2961"/>
              <a:ext cx="698"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863" name="Text Box 22">
              <a:extLst>
                <a:ext uri="{FF2B5EF4-FFF2-40B4-BE49-F238E27FC236}">
                  <a16:creationId xmlns:a16="http://schemas.microsoft.com/office/drawing/2014/main" id="{A128F4FB-A211-87C8-F522-CB7E352E7BB4}"/>
                </a:ext>
              </a:extLst>
            </p:cNvPr>
            <p:cNvSpPr txBox="1">
              <a:spLocks noChangeArrowheads="1"/>
            </p:cNvSpPr>
            <p:nvPr/>
          </p:nvSpPr>
          <p:spPr bwMode="auto">
            <a:xfrm rot="-2815157">
              <a:off x="843" y="1060"/>
              <a:ext cx="628" cy="21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600">
                  <a:latin typeface="Arial" panose="020B0604020202020204" pitchFamily="34" charset="0"/>
                  <a:ea typeface="宋体" panose="02010600030101010101" pitchFamily="2" charset="-122"/>
                  <a:sym typeface="Symbol" panose="05050102010706020507" pitchFamily="18" charset="2"/>
                </a:rPr>
                <a:t>AM radio</a:t>
              </a:r>
              <a:endParaRPr lang="en-US" altLang="zh-CN" sz="1600">
                <a:latin typeface="Arial" panose="020B0604020202020204" pitchFamily="34" charset="0"/>
                <a:ea typeface="宋体" panose="02010600030101010101" pitchFamily="2" charset="-122"/>
              </a:endParaRPr>
            </a:p>
          </p:txBody>
        </p:sp>
        <p:sp>
          <p:nvSpPr>
            <p:cNvPr id="35864" name="Text Box 23">
              <a:extLst>
                <a:ext uri="{FF2B5EF4-FFF2-40B4-BE49-F238E27FC236}">
                  <a16:creationId xmlns:a16="http://schemas.microsoft.com/office/drawing/2014/main" id="{72E217D6-F162-02C6-78D1-59D9C70837D0}"/>
                </a:ext>
              </a:extLst>
            </p:cNvPr>
            <p:cNvSpPr txBox="1">
              <a:spLocks noChangeArrowheads="1"/>
            </p:cNvSpPr>
            <p:nvPr/>
          </p:nvSpPr>
          <p:spPr bwMode="auto">
            <a:xfrm rot="-2815157">
              <a:off x="1612" y="1031"/>
              <a:ext cx="678" cy="21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600">
                  <a:latin typeface="Arial" panose="020B0604020202020204" pitchFamily="34" charset="0"/>
                  <a:ea typeface="宋体" panose="02010600030101010101" pitchFamily="2" charset="-122"/>
                  <a:sym typeface="Symbol" panose="05050102010706020507" pitchFamily="18" charset="2"/>
                </a:rPr>
                <a:t>S/W radio</a:t>
              </a:r>
              <a:endParaRPr lang="en-US" altLang="zh-CN" sz="1600">
                <a:latin typeface="Arial" panose="020B0604020202020204" pitchFamily="34" charset="0"/>
                <a:ea typeface="宋体" panose="02010600030101010101" pitchFamily="2" charset="-122"/>
              </a:endParaRPr>
            </a:p>
          </p:txBody>
        </p:sp>
        <p:sp>
          <p:nvSpPr>
            <p:cNvPr id="35865" name="Text Box 24">
              <a:extLst>
                <a:ext uri="{FF2B5EF4-FFF2-40B4-BE49-F238E27FC236}">
                  <a16:creationId xmlns:a16="http://schemas.microsoft.com/office/drawing/2014/main" id="{ABAF2696-3B29-6BD7-5475-76F5E8E1221B}"/>
                </a:ext>
              </a:extLst>
            </p:cNvPr>
            <p:cNvSpPr txBox="1">
              <a:spLocks noChangeArrowheads="1"/>
            </p:cNvSpPr>
            <p:nvPr/>
          </p:nvSpPr>
          <p:spPr bwMode="auto">
            <a:xfrm rot="-2815157">
              <a:off x="2083" y="1025"/>
              <a:ext cx="621" cy="21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600">
                  <a:latin typeface="Arial" panose="020B0604020202020204" pitchFamily="34" charset="0"/>
                  <a:ea typeface="宋体" panose="02010600030101010101" pitchFamily="2" charset="-122"/>
                  <a:sym typeface="Symbol" panose="05050102010706020507" pitchFamily="18" charset="2"/>
                </a:rPr>
                <a:t>FM radio</a:t>
              </a:r>
              <a:endParaRPr lang="en-US" altLang="zh-CN" sz="1600">
                <a:latin typeface="Arial" panose="020B0604020202020204" pitchFamily="34" charset="0"/>
                <a:ea typeface="宋体" panose="02010600030101010101" pitchFamily="2" charset="-122"/>
              </a:endParaRPr>
            </a:p>
          </p:txBody>
        </p:sp>
        <p:sp>
          <p:nvSpPr>
            <p:cNvPr id="35866" name="Text Box 25">
              <a:extLst>
                <a:ext uri="{FF2B5EF4-FFF2-40B4-BE49-F238E27FC236}">
                  <a16:creationId xmlns:a16="http://schemas.microsoft.com/office/drawing/2014/main" id="{B785AD60-C115-B109-6E81-DA05BCCED21F}"/>
                </a:ext>
              </a:extLst>
            </p:cNvPr>
            <p:cNvSpPr txBox="1">
              <a:spLocks noChangeArrowheads="1"/>
            </p:cNvSpPr>
            <p:nvPr/>
          </p:nvSpPr>
          <p:spPr bwMode="auto">
            <a:xfrm rot="-2815157">
              <a:off x="2394" y="1055"/>
              <a:ext cx="621" cy="21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600">
                  <a:latin typeface="Arial" panose="020B0604020202020204" pitchFamily="34" charset="0"/>
                  <a:ea typeface="宋体" panose="02010600030101010101" pitchFamily="2" charset="-122"/>
                  <a:sym typeface="Symbol" panose="05050102010706020507" pitchFamily="18" charset="2"/>
                </a:rPr>
                <a:t>TV</a:t>
              </a:r>
              <a:endParaRPr lang="en-US" altLang="zh-CN" sz="1600">
                <a:latin typeface="Arial" panose="020B0604020202020204" pitchFamily="34" charset="0"/>
                <a:ea typeface="宋体" panose="02010600030101010101" pitchFamily="2" charset="-122"/>
              </a:endParaRPr>
            </a:p>
          </p:txBody>
        </p:sp>
        <p:sp>
          <p:nvSpPr>
            <p:cNvPr id="35867" name="Text Box 26">
              <a:extLst>
                <a:ext uri="{FF2B5EF4-FFF2-40B4-BE49-F238E27FC236}">
                  <a16:creationId xmlns:a16="http://schemas.microsoft.com/office/drawing/2014/main" id="{61E9A8AB-D3E6-67E9-EE18-9ABC70C9FA19}"/>
                </a:ext>
              </a:extLst>
            </p:cNvPr>
            <p:cNvSpPr txBox="1">
              <a:spLocks noChangeArrowheads="1"/>
            </p:cNvSpPr>
            <p:nvPr/>
          </p:nvSpPr>
          <p:spPr bwMode="auto">
            <a:xfrm rot="-2815157">
              <a:off x="2679" y="1043"/>
              <a:ext cx="621" cy="21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600">
                  <a:latin typeface="Arial" panose="020B0604020202020204" pitchFamily="34" charset="0"/>
                  <a:ea typeface="宋体" panose="02010600030101010101" pitchFamily="2" charset="-122"/>
                  <a:sym typeface="Symbol" panose="05050102010706020507" pitchFamily="18" charset="2"/>
                </a:rPr>
                <a:t>TV</a:t>
              </a:r>
              <a:endParaRPr lang="en-US" altLang="zh-CN" sz="1600">
                <a:latin typeface="Arial" panose="020B0604020202020204" pitchFamily="34" charset="0"/>
                <a:ea typeface="宋体" panose="02010600030101010101" pitchFamily="2" charset="-122"/>
              </a:endParaRPr>
            </a:p>
          </p:txBody>
        </p:sp>
        <p:sp>
          <p:nvSpPr>
            <p:cNvPr id="35868" name="Text Box 27">
              <a:extLst>
                <a:ext uri="{FF2B5EF4-FFF2-40B4-BE49-F238E27FC236}">
                  <a16:creationId xmlns:a16="http://schemas.microsoft.com/office/drawing/2014/main" id="{39CE1E9A-FB7D-B0DD-99E1-6F6C705AB192}"/>
                </a:ext>
              </a:extLst>
            </p:cNvPr>
            <p:cNvSpPr txBox="1">
              <a:spLocks noChangeArrowheads="1"/>
            </p:cNvSpPr>
            <p:nvPr/>
          </p:nvSpPr>
          <p:spPr bwMode="auto">
            <a:xfrm rot="-2815157">
              <a:off x="2865" y="1085"/>
              <a:ext cx="621" cy="21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600">
                  <a:latin typeface="Arial" panose="020B0604020202020204" pitchFamily="34" charset="0"/>
                  <a:ea typeface="宋体" panose="02010600030101010101" pitchFamily="2" charset="-122"/>
                  <a:sym typeface="Symbol" panose="05050102010706020507" pitchFamily="18" charset="2"/>
                </a:rPr>
                <a:t>cellular</a:t>
              </a:r>
              <a:endParaRPr lang="en-US" altLang="zh-CN" sz="1600">
                <a:latin typeface="Arial" panose="020B0604020202020204" pitchFamily="34" charset="0"/>
                <a:ea typeface="宋体" panose="02010600030101010101" pitchFamily="2" charset="-122"/>
              </a:endParaRPr>
            </a:p>
          </p:txBody>
        </p:sp>
        <p:grpSp>
          <p:nvGrpSpPr>
            <p:cNvPr id="35869" name="Group 28">
              <a:extLst>
                <a:ext uri="{FF2B5EF4-FFF2-40B4-BE49-F238E27FC236}">
                  <a16:creationId xmlns:a16="http://schemas.microsoft.com/office/drawing/2014/main" id="{68B97E61-DD5A-C384-9975-EDA03E7BA53E}"/>
                </a:ext>
              </a:extLst>
            </p:cNvPr>
            <p:cNvGrpSpPr>
              <a:grpSpLocks/>
            </p:cNvGrpSpPr>
            <p:nvPr/>
          </p:nvGrpSpPr>
          <p:grpSpPr bwMode="auto">
            <a:xfrm>
              <a:off x="156" y="1430"/>
              <a:ext cx="5436" cy="1389"/>
              <a:chOff x="156" y="1430"/>
              <a:chExt cx="5436" cy="1389"/>
            </a:xfrm>
          </p:grpSpPr>
          <p:grpSp>
            <p:nvGrpSpPr>
              <p:cNvPr id="35878" name="Group 29">
                <a:extLst>
                  <a:ext uri="{FF2B5EF4-FFF2-40B4-BE49-F238E27FC236}">
                    <a16:creationId xmlns:a16="http://schemas.microsoft.com/office/drawing/2014/main" id="{1FF256B9-805B-2F01-8ACF-6B59D74F5902}"/>
                  </a:ext>
                </a:extLst>
              </p:cNvPr>
              <p:cNvGrpSpPr>
                <a:grpSpLocks/>
              </p:cNvGrpSpPr>
              <p:nvPr/>
            </p:nvGrpSpPr>
            <p:grpSpPr bwMode="auto">
              <a:xfrm>
                <a:off x="337" y="1430"/>
                <a:ext cx="4628" cy="240"/>
                <a:chOff x="337" y="1430"/>
                <a:chExt cx="4628" cy="240"/>
              </a:xfrm>
            </p:grpSpPr>
            <p:sp>
              <p:nvSpPr>
                <p:cNvPr id="35909" name="Rectangle 30">
                  <a:extLst>
                    <a:ext uri="{FF2B5EF4-FFF2-40B4-BE49-F238E27FC236}">
                      <a16:creationId xmlns:a16="http://schemas.microsoft.com/office/drawing/2014/main" id="{47CBD013-ECDF-6904-D09D-CCE75A9B30E1}"/>
                    </a:ext>
                  </a:extLst>
                </p:cNvPr>
                <p:cNvSpPr>
                  <a:spLocks noChangeArrowheads="1"/>
                </p:cNvSpPr>
                <p:nvPr/>
              </p:nvSpPr>
              <p:spPr bwMode="auto">
                <a:xfrm>
                  <a:off x="337" y="1431"/>
                  <a:ext cx="515" cy="239"/>
                </a:xfrm>
                <a:prstGeom prst="rect">
                  <a:avLst/>
                </a:prstGeom>
                <a:solidFill>
                  <a:srgbClr val="F0FA24"/>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pPr algn="ctr"/>
                  <a:r>
                    <a:rPr lang="en-US" altLang="zh-CN" b="1">
                      <a:solidFill>
                        <a:srgbClr val="0033FF"/>
                      </a:solidFill>
                      <a:latin typeface="Courier New" panose="02070309020205020404" pitchFamily="49" charset="0"/>
                      <a:ea typeface="宋体" panose="02010600030101010101" pitchFamily="2" charset="-122"/>
                    </a:rPr>
                    <a:t>LF</a:t>
                  </a:r>
                </a:p>
              </p:txBody>
            </p:sp>
            <p:sp>
              <p:nvSpPr>
                <p:cNvPr id="35910" name="Rectangle 31">
                  <a:extLst>
                    <a:ext uri="{FF2B5EF4-FFF2-40B4-BE49-F238E27FC236}">
                      <a16:creationId xmlns:a16="http://schemas.microsoft.com/office/drawing/2014/main" id="{F445618C-853E-612E-101C-F6A43B7260FC}"/>
                    </a:ext>
                  </a:extLst>
                </p:cNvPr>
                <p:cNvSpPr>
                  <a:spLocks noChangeArrowheads="1"/>
                </p:cNvSpPr>
                <p:nvPr/>
              </p:nvSpPr>
              <p:spPr bwMode="auto">
                <a:xfrm>
                  <a:off x="1494" y="1431"/>
                  <a:ext cx="637" cy="239"/>
                </a:xfrm>
                <a:prstGeom prst="rect">
                  <a:avLst/>
                </a:prstGeom>
                <a:solidFill>
                  <a:srgbClr val="F0FA24"/>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pPr algn="ctr"/>
                  <a:r>
                    <a:rPr lang="en-US" altLang="zh-CN" b="1">
                      <a:solidFill>
                        <a:srgbClr val="0033FF"/>
                      </a:solidFill>
                      <a:latin typeface="Courier New" panose="02070309020205020404" pitchFamily="49" charset="0"/>
                      <a:ea typeface="宋体" panose="02010600030101010101" pitchFamily="2" charset="-122"/>
                    </a:rPr>
                    <a:t>HF</a:t>
                  </a:r>
                </a:p>
              </p:txBody>
            </p:sp>
            <p:sp>
              <p:nvSpPr>
                <p:cNvPr id="35911" name="Rectangle 32">
                  <a:extLst>
                    <a:ext uri="{FF2B5EF4-FFF2-40B4-BE49-F238E27FC236}">
                      <a16:creationId xmlns:a16="http://schemas.microsoft.com/office/drawing/2014/main" id="{035E0AD8-5C0C-A0A4-2CC6-D28A2173E724}"/>
                    </a:ext>
                  </a:extLst>
                </p:cNvPr>
                <p:cNvSpPr>
                  <a:spLocks noChangeArrowheads="1"/>
                </p:cNvSpPr>
                <p:nvPr/>
              </p:nvSpPr>
              <p:spPr bwMode="auto">
                <a:xfrm>
                  <a:off x="2132" y="1430"/>
                  <a:ext cx="637" cy="239"/>
                </a:xfrm>
                <a:prstGeom prst="rect">
                  <a:avLst/>
                </a:prstGeom>
                <a:solidFill>
                  <a:srgbClr val="F0FA24"/>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pPr algn="ctr"/>
                  <a:r>
                    <a:rPr lang="en-US" altLang="zh-CN" b="1">
                      <a:solidFill>
                        <a:srgbClr val="0033FF"/>
                      </a:solidFill>
                      <a:latin typeface="Courier New" panose="02070309020205020404" pitchFamily="49" charset="0"/>
                      <a:ea typeface="宋体" panose="02010600030101010101" pitchFamily="2" charset="-122"/>
                    </a:rPr>
                    <a:t>VHF</a:t>
                  </a:r>
                </a:p>
              </p:txBody>
            </p:sp>
            <p:sp>
              <p:nvSpPr>
                <p:cNvPr id="35912" name="Rectangle 33">
                  <a:extLst>
                    <a:ext uri="{FF2B5EF4-FFF2-40B4-BE49-F238E27FC236}">
                      <a16:creationId xmlns:a16="http://schemas.microsoft.com/office/drawing/2014/main" id="{896A453D-9E06-F1F3-7CF8-BB449B5CD81A}"/>
                    </a:ext>
                  </a:extLst>
                </p:cNvPr>
                <p:cNvSpPr>
                  <a:spLocks noChangeArrowheads="1"/>
                </p:cNvSpPr>
                <p:nvPr/>
              </p:nvSpPr>
              <p:spPr bwMode="auto">
                <a:xfrm>
                  <a:off x="2767" y="1430"/>
                  <a:ext cx="925" cy="239"/>
                </a:xfrm>
                <a:prstGeom prst="rect">
                  <a:avLst/>
                </a:prstGeom>
                <a:solidFill>
                  <a:srgbClr val="F0FA24"/>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pPr algn="ctr"/>
                  <a:r>
                    <a:rPr lang="en-US" altLang="zh-CN" b="1">
                      <a:solidFill>
                        <a:srgbClr val="0033FF"/>
                      </a:solidFill>
                      <a:latin typeface="Courier New" panose="02070309020205020404" pitchFamily="49" charset="0"/>
                      <a:ea typeface="宋体" panose="02010600030101010101" pitchFamily="2" charset="-122"/>
                    </a:rPr>
                    <a:t>UHF</a:t>
                  </a:r>
                </a:p>
              </p:txBody>
            </p:sp>
            <p:sp>
              <p:nvSpPr>
                <p:cNvPr id="35913" name="Rectangle 34">
                  <a:extLst>
                    <a:ext uri="{FF2B5EF4-FFF2-40B4-BE49-F238E27FC236}">
                      <a16:creationId xmlns:a16="http://schemas.microsoft.com/office/drawing/2014/main" id="{44844194-55C4-0B12-33D1-77AC28267C44}"/>
                    </a:ext>
                  </a:extLst>
                </p:cNvPr>
                <p:cNvSpPr>
                  <a:spLocks noChangeArrowheads="1"/>
                </p:cNvSpPr>
                <p:nvPr/>
              </p:nvSpPr>
              <p:spPr bwMode="auto">
                <a:xfrm>
                  <a:off x="3695" y="1430"/>
                  <a:ext cx="637" cy="239"/>
                </a:xfrm>
                <a:prstGeom prst="rect">
                  <a:avLst/>
                </a:prstGeom>
                <a:solidFill>
                  <a:srgbClr val="F0FA24"/>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pPr algn="ctr"/>
                  <a:r>
                    <a:rPr lang="en-US" altLang="zh-CN" b="1">
                      <a:solidFill>
                        <a:srgbClr val="0033FF"/>
                      </a:solidFill>
                      <a:latin typeface="Courier New" panose="02070309020205020404" pitchFamily="49" charset="0"/>
                      <a:ea typeface="宋体" panose="02010600030101010101" pitchFamily="2" charset="-122"/>
                    </a:rPr>
                    <a:t>SHF</a:t>
                  </a:r>
                </a:p>
              </p:txBody>
            </p:sp>
            <p:sp>
              <p:nvSpPr>
                <p:cNvPr id="35914" name="Rectangle 35">
                  <a:extLst>
                    <a:ext uri="{FF2B5EF4-FFF2-40B4-BE49-F238E27FC236}">
                      <a16:creationId xmlns:a16="http://schemas.microsoft.com/office/drawing/2014/main" id="{89256FC4-F043-ADAC-C719-F50123DCCE6F}"/>
                    </a:ext>
                  </a:extLst>
                </p:cNvPr>
                <p:cNvSpPr>
                  <a:spLocks noChangeArrowheads="1"/>
                </p:cNvSpPr>
                <p:nvPr/>
              </p:nvSpPr>
              <p:spPr bwMode="auto">
                <a:xfrm>
                  <a:off x="4328" y="1430"/>
                  <a:ext cx="637" cy="239"/>
                </a:xfrm>
                <a:prstGeom prst="rect">
                  <a:avLst/>
                </a:prstGeom>
                <a:solidFill>
                  <a:srgbClr val="F0FA24"/>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pPr algn="ctr"/>
                  <a:r>
                    <a:rPr lang="en-US" altLang="zh-CN" b="1">
                      <a:solidFill>
                        <a:srgbClr val="0033FF"/>
                      </a:solidFill>
                      <a:latin typeface="Courier New" panose="02070309020205020404" pitchFamily="49" charset="0"/>
                      <a:ea typeface="宋体" panose="02010600030101010101" pitchFamily="2" charset="-122"/>
                    </a:rPr>
                    <a:t>EHF</a:t>
                  </a:r>
                </a:p>
              </p:txBody>
            </p:sp>
            <p:sp>
              <p:nvSpPr>
                <p:cNvPr id="35915" name="Rectangle 36">
                  <a:extLst>
                    <a:ext uri="{FF2B5EF4-FFF2-40B4-BE49-F238E27FC236}">
                      <a16:creationId xmlns:a16="http://schemas.microsoft.com/office/drawing/2014/main" id="{753E72EC-4C35-A831-55C4-224D4B915C3F}"/>
                    </a:ext>
                  </a:extLst>
                </p:cNvPr>
                <p:cNvSpPr>
                  <a:spLocks noChangeArrowheads="1"/>
                </p:cNvSpPr>
                <p:nvPr/>
              </p:nvSpPr>
              <p:spPr bwMode="auto">
                <a:xfrm>
                  <a:off x="857" y="1431"/>
                  <a:ext cx="637" cy="239"/>
                </a:xfrm>
                <a:prstGeom prst="rect">
                  <a:avLst/>
                </a:prstGeom>
                <a:solidFill>
                  <a:srgbClr val="F0FA24"/>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pPr algn="ctr"/>
                  <a:r>
                    <a:rPr lang="en-US" altLang="zh-CN" b="1">
                      <a:solidFill>
                        <a:srgbClr val="0033FF"/>
                      </a:solidFill>
                      <a:latin typeface="Courier New" panose="02070309020205020404" pitchFamily="49" charset="0"/>
                      <a:ea typeface="宋体" panose="02010600030101010101" pitchFamily="2" charset="-122"/>
                    </a:rPr>
                    <a:t>MF</a:t>
                  </a:r>
                </a:p>
              </p:txBody>
            </p:sp>
          </p:grpSp>
          <p:sp>
            <p:nvSpPr>
              <p:cNvPr id="35879" name="Text Box 37">
                <a:extLst>
                  <a:ext uri="{FF2B5EF4-FFF2-40B4-BE49-F238E27FC236}">
                    <a16:creationId xmlns:a16="http://schemas.microsoft.com/office/drawing/2014/main" id="{02A93435-6275-2835-06F1-3CF688D1A339}"/>
                  </a:ext>
                </a:extLst>
              </p:cNvPr>
              <p:cNvSpPr txBox="1">
                <a:spLocks noChangeArrowheads="1"/>
              </p:cNvSpPr>
              <p:nvPr/>
            </p:nvSpPr>
            <p:spPr bwMode="auto">
              <a:xfrm>
                <a:off x="5335" y="1547"/>
                <a:ext cx="216" cy="288"/>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zh-CN" altLang="en-US" sz="2400" b="1">
                    <a:latin typeface="Courier New" panose="02070309020205020404" pitchFamily="49" charset="0"/>
                    <a:ea typeface="宋体" panose="02010600030101010101" pitchFamily="2" charset="-122"/>
                    <a:sym typeface="Symbol" panose="05050102010706020507" pitchFamily="18" charset="2"/>
                  </a:rPr>
                  <a:t></a:t>
                </a:r>
                <a:endParaRPr lang="zh-CN" altLang="en-US" sz="2400" b="1">
                  <a:latin typeface="Courier New" panose="02070309020205020404" pitchFamily="49" charset="0"/>
                  <a:ea typeface="宋体" panose="02010600030101010101" pitchFamily="2" charset="-122"/>
                </a:endParaRPr>
              </a:p>
            </p:txBody>
          </p:sp>
          <p:sp>
            <p:nvSpPr>
              <p:cNvPr id="35880" name="Line 38">
                <a:extLst>
                  <a:ext uri="{FF2B5EF4-FFF2-40B4-BE49-F238E27FC236}">
                    <a16:creationId xmlns:a16="http://schemas.microsoft.com/office/drawing/2014/main" id="{0523247C-EA59-21FB-DDCA-D6759DE477FC}"/>
                  </a:ext>
                </a:extLst>
              </p:cNvPr>
              <p:cNvSpPr>
                <a:spLocks noChangeShapeType="1"/>
              </p:cNvSpPr>
              <p:nvPr/>
            </p:nvSpPr>
            <p:spPr bwMode="auto">
              <a:xfrm flipH="1" flipV="1">
                <a:off x="157" y="1719"/>
                <a:ext cx="820" cy="1082"/>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881" name="Line 39">
                <a:extLst>
                  <a:ext uri="{FF2B5EF4-FFF2-40B4-BE49-F238E27FC236}">
                    <a16:creationId xmlns:a16="http://schemas.microsoft.com/office/drawing/2014/main" id="{C25C9B57-8384-81AD-A4B2-5D903383BB70}"/>
                  </a:ext>
                </a:extLst>
              </p:cNvPr>
              <p:cNvSpPr>
                <a:spLocks noChangeShapeType="1"/>
              </p:cNvSpPr>
              <p:nvPr/>
            </p:nvSpPr>
            <p:spPr bwMode="auto">
              <a:xfrm flipV="1">
                <a:off x="2732" y="1719"/>
                <a:ext cx="2496" cy="110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35882" name="Group 40">
                <a:extLst>
                  <a:ext uri="{FF2B5EF4-FFF2-40B4-BE49-F238E27FC236}">
                    <a16:creationId xmlns:a16="http://schemas.microsoft.com/office/drawing/2014/main" id="{21845E37-A532-C3D1-0171-15E85E2552A5}"/>
                  </a:ext>
                </a:extLst>
              </p:cNvPr>
              <p:cNvGrpSpPr>
                <a:grpSpLocks/>
              </p:cNvGrpSpPr>
              <p:nvPr/>
            </p:nvGrpSpPr>
            <p:grpSpPr bwMode="auto">
              <a:xfrm>
                <a:off x="156" y="1679"/>
                <a:ext cx="5436" cy="542"/>
                <a:chOff x="156" y="1679"/>
                <a:chExt cx="5436" cy="542"/>
              </a:xfrm>
            </p:grpSpPr>
            <p:sp>
              <p:nvSpPr>
                <p:cNvPr id="35883" name="Line 41">
                  <a:extLst>
                    <a:ext uri="{FF2B5EF4-FFF2-40B4-BE49-F238E27FC236}">
                      <a16:creationId xmlns:a16="http://schemas.microsoft.com/office/drawing/2014/main" id="{B8F6B9E4-2E07-F60A-6ED1-B0F7BBD4F266}"/>
                    </a:ext>
                  </a:extLst>
                </p:cNvPr>
                <p:cNvSpPr>
                  <a:spLocks noChangeShapeType="1"/>
                </p:cNvSpPr>
                <p:nvPr/>
              </p:nvSpPr>
              <p:spPr bwMode="auto">
                <a:xfrm>
                  <a:off x="189" y="1690"/>
                  <a:ext cx="50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884" name="Text Box 42">
                  <a:extLst>
                    <a:ext uri="{FF2B5EF4-FFF2-40B4-BE49-F238E27FC236}">
                      <a16:creationId xmlns:a16="http://schemas.microsoft.com/office/drawing/2014/main" id="{37FC0CB3-FD20-2DAE-0047-DB0580FC730C}"/>
                    </a:ext>
                  </a:extLst>
                </p:cNvPr>
                <p:cNvSpPr txBox="1">
                  <a:spLocks noChangeArrowheads="1"/>
                </p:cNvSpPr>
                <p:nvPr/>
              </p:nvSpPr>
              <p:spPr bwMode="auto">
                <a:xfrm>
                  <a:off x="5371" y="1913"/>
                  <a:ext cx="221" cy="288"/>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zh-CN" altLang="en-US" sz="2400" b="1">
                      <a:latin typeface="Courier New" panose="02070309020205020404" pitchFamily="49" charset="0"/>
                      <a:ea typeface="宋体" panose="02010600030101010101" pitchFamily="2" charset="-122"/>
                      <a:sym typeface="Symbol" panose="05050102010706020507" pitchFamily="18" charset="2"/>
                    </a:rPr>
                    <a:t></a:t>
                  </a:r>
                  <a:endParaRPr lang="zh-CN" altLang="en-US" sz="2400" b="1">
                    <a:latin typeface="Courier New" panose="02070309020205020404" pitchFamily="49" charset="0"/>
                    <a:ea typeface="宋体" panose="02010600030101010101" pitchFamily="2" charset="-122"/>
                  </a:endParaRPr>
                </a:p>
              </p:txBody>
            </p:sp>
            <p:sp>
              <p:nvSpPr>
                <p:cNvPr id="35885" name="Text Box 43">
                  <a:extLst>
                    <a:ext uri="{FF2B5EF4-FFF2-40B4-BE49-F238E27FC236}">
                      <a16:creationId xmlns:a16="http://schemas.microsoft.com/office/drawing/2014/main" id="{A145C14D-E55E-7219-1138-A159DE1E9DA4}"/>
                    </a:ext>
                  </a:extLst>
                </p:cNvPr>
                <p:cNvSpPr txBox="1">
                  <a:spLocks noChangeArrowheads="1"/>
                </p:cNvSpPr>
                <p:nvPr/>
              </p:nvSpPr>
              <p:spPr bwMode="auto">
                <a:xfrm>
                  <a:off x="168" y="1765"/>
                  <a:ext cx="451" cy="19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400">
                      <a:latin typeface="Courier New" panose="02070309020205020404" pitchFamily="49" charset="0"/>
                      <a:ea typeface="宋体" panose="02010600030101010101" pitchFamily="2" charset="-122"/>
                      <a:sym typeface="Symbol" panose="05050102010706020507" pitchFamily="18" charset="2"/>
                    </a:rPr>
                    <a:t>30kHz</a:t>
                  </a:r>
                  <a:endParaRPr lang="en-US" altLang="zh-CN" sz="1400">
                    <a:latin typeface="Courier New" panose="02070309020205020404" pitchFamily="49" charset="0"/>
                    <a:ea typeface="宋体" panose="02010600030101010101" pitchFamily="2" charset="-122"/>
                  </a:endParaRPr>
                </a:p>
              </p:txBody>
            </p:sp>
            <p:sp>
              <p:nvSpPr>
                <p:cNvPr id="35886" name="Text Box 44">
                  <a:extLst>
                    <a:ext uri="{FF2B5EF4-FFF2-40B4-BE49-F238E27FC236}">
                      <a16:creationId xmlns:a16="http://schemas.microsoft.com/office/drawing/2014/main" id="{CF54E698-FD98-2295-0DD7-1E2F2AA5C053}"/>
                    </a:ext>
                  </a:extLst>
                </p:cNvPr>
                <p:cNvSpPr txBox="1">
                  <a:spLocks noChangeArrowheads="1"/>
                </p:cNvSpPr>
                <p:nvPr/>
              </p:nvSpPr>
              <p:spPr bwMode="auto">
                <a:xfrm>
                  <a:off x="620" y="1765"/>
                  <a:ext cx="518" cy="19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400">
                      <a:latin typeface="Courier New" panose="02070309020205020404" pitchFamily="49" charset="0"/>
                      <a:ea typeface="宋体" panose="02010600030101010101" pitchFamily="2" charset="-122"/>
                      <a:sym typeface="Symbol" panose="05050102010706020507" pitchFamily="18" charset="2"/>
                    </a:rPr>
                    <a:t>300kHz</a:t>
                  </a:r>
                  <a:endParaRPr lang="en-US" altLang="zh-CN" sz="1400">
                    <a:latin typeface="Courier New" panose="02070309020205020404" pitchFamily="49" charset="0"/>
                    <a:ea typeface="宋体" panose="02010600030101010101" pitchFamily="2" charset="-122"/>
                  </a:endParaRPr>
                </a:p>
              </p:txBody>
            </p:sp>
            <p:sp>
              <p:nvSpPr>
                <p:cNvPr id="35887" name="Text Box 45">
                  <a:extLst>
                    <a:ext uri="{FF2B5EF4-FFF2-40B4-BE49-F238E27FC236}">
                      <a16:creationId xmlns:a16="http://schemas.microsoft.com/office/drawing/2014/main" id="{854C328B-8CC3-3A1C-FC89-22366F3E85C7}"/>
                    </a:ext>
                  </a:extLst>
                </p:cNvPr>
                <p:cNvSpPr txBox="1">
                  <a:spLocks noChangeArrowheads="1"/>
                </p:cNvSpPr>
                <p:nvPr/>
              </p:nvSpPr>
              <p:spPr bwMode="auto">
                <a:xfrm>
                  <a:off x="1285" y="1754"/>
                  <a:ext cx="384" cy="19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400">
                      <a:latin typeface="Courier New" panose="02070309020205020404" pitchFamily="49" charset="0"/>
                      <a:ea typeface="宋体" panose="02010600030101010101" pitchFamily="2" charset="-122"/>
                      <a:sym typeface="Symbol" panose="05050102010706020507" pitchFamily="18" charset="2"/>
                    </a:rPr>
                    <a:t>3MHz</a:t>
                  </a:r>
                  <a:endParaRPr lang="en-US" altLang="zh-CN" sz="1400">
                    <a:latin typeface="Courier New" panose="02070309020205020404" pitchFamily="49" charset="0"/>
                    <a:ea typeface="宋体" panose="02010600030101010101" pitchFamily="2" charset="-122"/>
                  </a:endParaRPr>
                </a:p>
              </p:txBody>
            </p:sp>
            <p:sp>
              <p:nvSpPr>
                <p:cNvPr id="35888" name="Text Box 46">
                  <a:extLst>
                    <a:ext uri="{FF2B5EF4-FFF2-40B4-BE49-F238E27FC236}">
                      <a16:creationId xmlns:a16="http://schemas.microsoft.com/office/drawing/2014/main" id="{6B26EDBB-9EDA-5E68-BF7D-3649BCB287D9}"/>
                    </a:ext>
                  </a:extLst>
                </p:cNvPr>
                <p:cNvSpPr txBox="1">
                  <a:spLocks noChangeArrowheads="1"/>
                </p:cNvSpPr>
                <p:nvPr/>
              </p:nvSpPr>
              <p:spPr bwMode="auto">
                <a:xfrm>
                  <a:off x="1899" y="1744"/>
                  <a:ext cx="451" cy="19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400">
                      <a:latin typeface="Courier New" panose="02070309020205020404" pitchFamily="49" charset="0"/>
                      <a:ea typeface="宋体" panose="02010600030101010101" pitchFamily="2" charset="-122"/>
                      <a:sym typeface="Symbol" panose="05050102010706020507" pitchFamily="18" charset="2"/>
                    </a:rPr>
                    <a:t>30MHz</a:t>
                  </a:r>
                  <a:endParaRPr lang="en-US" altLang="zh-CN" sz="1400">
                    <a:latin typeface="Courier New" panose="02070309020205020404" pitchFamily="49" charset="0"/>
                    <a:ea typeface="宋体" panose="02010600030101010101" pitchFamily="2" charset="-122"/>
                  </a:endParaRPr>
                </a:p>
              </p:txBody>
            </p:sp>
            <p:sp>
              <p:nvSpPr>
                <p:cNvPr id="35889" name="Text Box 47">
                  <a:extLst>
                    <a:ext uri="{FF2B5EF4-FFF2-40B4-BE49-F238E27FC236}">
                      <a16:creationId xmlns:a16="http://schemas.microsoft.com/office/drawing/2014/main" id="{DFFC9CF5-5A34-7CEC-EFCA-57B9F8A98BAB}"/>
                    </a:ext>
                  </a:extLst>
                </p:cNvPr>
                <p:cNvSpPr txBox="1">
                  <a:spLocks noChangeArrowheads="1"/>
                </p:cNvSpPr>
                <p:nvPr/>
              </p:nvSpPr>
              <p:spPr bwMode="auto">
                <a:xfrm>
                  <a:off x="2564" y="1743"/>
                  <a:ext cx="518" cy="19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400">
                      <a:latin typeface="Courier New" panose="02070309020205020404" pitchFamily="49" charset="0"/>
                      <a:ea typeface="宋体" panose="02010600030101010101" pitchFamily="2" charset="-122"/>
                      <a:sym typeface="Symbol" panose="05050102010706020507" pitchFamily="18" charset="2"/>
                    </a:rPr>
                    <a:t>300MHz</a:t>
                  </a:r>
                  <a:endParaRPr lang="en-US" altLang="zh-CN" sz="1400">
                    <a:latin typeface="Courier New" panose="02070309020205020404" pitchFamily="49" charset="0"/>
                    <a:ea typeface="宋体" panose="02010600030101010101" pitchFamily="2" charset="-122"/>
                  </a:endParaRPr>
                </a:p>
              </p:txBody>
            </p:sp>
            <p:sp>
              <p:nvSpPr>
                <p:cNvPr id="35890" name="Text Box 48">
                  <a:extLst>
                    <a:ext uri="{FF2B5EF4-FFF2-40B4-BE49-F238E27FC236}">
                      <a16:creationId xmlns:a16="http://schemas.microsoft.com/office/drawing/2014/main" id="{B73A0B4C-96D3-A903-3013-88C55F88101E}"/>
                    </a:ext>
                  </a:extLst>
                </p:cNvPr>
                <p:cNvSpPr txBox="1">
                  <a:spLocks noChangeArrowheads="1"/>
                </p:cNvSpPr>
                <p:nvPr/>
              </p:nvSpPr>
              <p:spPr bwMode="auto">
                <a:xfrm>
                  <a:off x="4107" y="1752"/>
                  <a:ext cx="451" cy="19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400">
                      <a:latin typeface="Courier New" panose="02070309020205020404" pitchFamily="49" charset="0"/>
                      <a:ea typeface="宋体" panose="02010600030101010101" pitchFamily="2" charset="-122"/>
                      <a:sym typeface="Symbol" panose="05050102010706020507" pitchFamily="18" charset="2"/>
                    </a:rPr>
                    <a:t>30GHz</a:t>
                  </a:r>
                  <a:endParaRPr lang="en-US" altLang="zh-CN" sz="1400">
                    <a:latin typeface="Courier New" panose="02070309020205020404" pitchFamily="49" charset="0"/>
                    <a:ea typeface="宋体" panose="02010600030101010101" pitchFamily="2" charset="-122"/>
                  </a:endParaRPr>
                </a:p>
              </p:txBody>
            </p:sp>
            <p:sp>
              <p:nvSpPr>
                <p:cNvPr id="35891" name="Text Box 49">
                  <a:extLst>
                    <a:ext uri="{FF2B5EF4-FFF2-40B4-BE49-F238E27FC236}">
                      <a16:creationId xmlns:a16="http://schemas.microsoft.com/office/drawing/2014/main" id="{F9A06954-5044-9DC0-7530-57CF13104352}"/>
                    </a:ext>
                  </a:extLst>
                </p:cNvPr>
                <p:cNvSpPr txBox="1">
                  <a:spLocks noChangeArrowheads="1"/>
                </p:cNvSpPr>
                <p:nvPr/>
              </p:nvSpPr>
              <p:spPr bwMode="auto">
                <a:xfrm>
                  <a:off x="4741" y="1752"/>
                  <a:ext cx="518" cy="19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400">
                      <a:latin typeface="Courier New" panose="02070309020205020404" pitchFamily="49" charset="0"/>
                      <a:ea typeface="宋体" panose="02010600030101010101" pitchFamily="2" charset="-122"/>
                      <a:sym typeface="Symbol" panose="05050102010706020507" pitchFamily="18" charset="2"/>
                    </a:rPr>
                    <a:t>300GHz</a:t>
                  </a:r>
                  <a:endParaRPr lang="en-US" altLang="zh-CN" sz="1400">
                    <a:latin typeface="Courier New" panose="02070309020205020404" pitchFamily="49" charset="0"/>
                    <a:ea typeface="宋体" panose="02010600030101010101" pitchFamily="2" charset="-122"/>
                  </a:endParaRPr>
                </a:p>
              </p:txBody>
            </p:sp>
            <p:sp>
              <p:nvSpPr>
                <p:cNvPr id="35892" name="Line 50">
                  <a:extLst>
                    <a:ext uri="{FF2B5EF4-FFF2-40B4-BE49-F238E27FC236}">
                      <a16:creationId xmlns:a16="http://schemas.microsoft.com/office/drawing/2014/main" id="{E37A4727-E9CA-AF6E-21BB-AE45A8793DE0}"/>
                    </a:ext>
                  </a:extLst>
                </p:cNvPr>
                <p:cNvSpPr>
                  <a:spLocks noChangeShapeType="1"/>
                </p:cNvSpPr>
                <p:nvPr/>
              </p:nvSpPr>
              <p:spPr bwMode="auto">
                <a:xfrm>
                  <a:off x="349" y="1682"/>
                  <a:ext cx="0" cy="7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893" name="Line 51">
                  <a:extLst>
                    <a:ext uri="{FF2B5EF4-FFF2-40B4-BE49-F238E27FC236}">
                      <a16:creationId xmlns:a16="http://schemas.microsoft.com/office/drawing/2014/main" id="{7BEA8F71-3922-A6C7-1E22-5667064F88C7}"/>
                    </a:ext>
                  </a:extLst>
                </p:cNvPr>
                <p:cNvSpPr>
                  <a:spLocks noChangeShapeType="1"/>
                </p:cNvSpPr>
                <p:nvPr/>
              </p:nvSpPr>
              <p:spPr bwMode="auto">
                <a:xfrm>
                  <a:off x="868" y="1697"/>
                  <a:ext cx="0" cy="7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894" name="Line 52">
                  <a:extLst>
                    <a:ext uri="{FF2B5EF4-FFF2-40B4-BE49-F238E27FC236}">
                      <a16:creationId xmlns:a16="http://schemas.microsoft.com/office/drawing/2014/main" id="{250BDEF4-04EE-40BF-1CC6-FF6BF3171333}"/>
                    </a:ext>
                  </a:extLst>
                </p:cNvPr>
                <p:cNvSpPr>
                  <a:spLocks noChangeShapeType="1"/>
                </p:cNvSpPr>
                <p:nvPr/>
              </p:nvSpPr>
              <p:spPr bwMode="auto">
                <a:xfrm>
                  <a:off x="1495" y="1685"/>
                  <a:ext cx="0" cy="7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895" name="Line 53">
                  <a:extLst>
                    <a:ext uri="{FF2B5EF4-FFF2-40B4-BE49-F238E27FC236}">
                      <a16:creationId xmlns:a16="http://schemas.microsoft.com/office/drawing/2014/main" id="{D17BFF47-D188-E195-38C6-6A3AA4B6AE3D}"/>
                    </a:ext>
                  </a:extLst>
                </p:cNvPr>
                <p:cNvSpPr>
                  <a:spLocks noChangeShapeType="1"/>
                </p:cNvSpPr>
                <p:nvPr/>
              </p:nvSpPr>
              <p:spPr bwMode="auto">
                <a:xfrm>
                  <a:off x="2131" y="1691"/>
                  <a:ext cx="0" cy="7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896" name="Line 54">
                  <a:extLst>
                    <a:ext uri="{FF2B5EF4-FFF2-40B4-BE49-F238E27FC236}">
                      <a16:creationId xmlns:a16="http://schemas.microsoft.com/office/drawing/2014/main" id="{5D345358-65AE-F99A-C616-79955F64640B}"/>
                    </a:ext>
                  </a:extLst>
                </p:cNvPr>
                <p:cNvSpPr>
                  <a:spLocks noChangeShapeType="1"/>
                </p:cNvSpPr>
                <p:nvPr/>
              </p:nvSpPr>
              <p:spPr bwMode="auto">
                <a:xfrm>
                  <a:off x="2776" y="1697"/>
                  <a:ext cx="0" cy="7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897" name="Line 55">
                  <a:extLst>
                    <a:ext uri="{FF2B5EF4-FFF2-40B4-BE49-F238E27FC236}">
                      <a16:creationId xmlns:a16="http://schemas.microsoft.com/office/drawing/2014/main" id="{EDE60C9F-577C-D3A1-DE04-DBB1FB50FA93}"/>
                    </a:ext>
                  </a:extLst>
                </p:cNvPr>
                <p:cNvSpPr>
                  <a:spLocks noChangeShapeType="1"/>
                </p:cNvSpPr>
                <p:nvPr/>
              </p:nvSpPr>
              <p:spPr bwMode="auto">
                <a:xfrm>
                  <a:off x="4336" y="1691"/>
                  <a:ext cx="0" cy="7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898" name="Line 56">
                  <a:extLst>
                    <a:ext uri="{FF2B5EF4-FFF2-40B4-BE49-F238E27FC236}">
                      <a16:creationId xmlns:a16="http://schemas.microsoft.com/office/drawing/2014/main" id="{7806BD66-F1AA-B2E4-3AD5-D69F8A665627}"/>
                    </a:ext>
                  </a:extLst>
                </p:cNvPr>
                <p:cNvSpPr>
                  <a:spLocks noChangeShapeType="1"/>
                </p:cNvSpPr>
                <p:nvPr/>
              </p:nvSpPr>
              <p:spPr bwMode="auto">
                <a:xfrm>
                  <a:off x="4963" y="1679"/>
                  <a:ext cx="0" cy="7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5899" name="Text Box 57">
                  <a:extLst>
                    <a:ext uri="{FF2B5EF4-FFF2-40B4-BE49-F238E27FC236}">
                      <a16:creationId xmlns:a16="http://schemas.microsoft.com/office/drawing/2014/main" id="{D70E2EB0-4B12-C7BE-AA45-4B488706289A}"/>
                    </a:ext>
                  </a:extLst>
                </p:cNvPr>
                <p:cNvSpPr txBox="1">
                  <a:spLocks noChangeArrowheads="1"/>
                </p:cNvSpPr>
                <p:nvPr/>
              </p:nvSpPr>
              <p:spPr bwMode="auto">
                <a:xfrm>
                  <a:off x="156" y="2023"/>
                  <a:ext cx="384" cy="19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400">
                      <a:latin typeface="Courier New" panose="02070309020205020404" pitchFamily="49" charset="0"/>
                      <a:ea typeface="宋体" panose="02010600030101010101" pitchFamily="2" charset="-122"/>
                      <a:sym typeface="Symbol" panose="05050102010706020507" pitchFamily="18" charset="2"/>
                    </a:rPr>
                    <a:t>10km</a:t>
                  </a:r>
                  <a:endParaRPr lang="en-US" altLang="zh-CN" sz="1400">
                    <a:latin typeface="Courier New" panose="02070309020205020404" pitchFamily="49" charset="0"/>
                    <a:ea typeface="宋体" panose="02010600030101010101" pitchFamily="2" charset="-122"/>
                  </a:endParaRPr>
                </a:p>
              </p:txBody>
            </p:sp>
            <p:sp>
              <p:nvSpPr>
                <p:cNvPr id="35900" name="Text Box 58">
                  <a:extLst>
                    <a:ext uri="{FF2B5EF4-FFF2-40B4-BE49-F238E27FC236}">
                      <a16:creationId xmlns:a16="http://schemas.microsoft.com/office/drawing/2014/main" id="{D67BB8A8-5B2C-7A72-3BB4-4D224E110970}"/>
                    </a:ext>
                  </a:extLst>
                </p:cNvPr>
                <p:cNvSpPr txBox="1">
                  <a:spLocks noChangeArrowheads="1"/>
                </p:cNvSpPr>
                <p:nvPr/>
              </p:nvSpPr>
              <p:spPr bwMode="auto">
                <a:xfrm>
                  <a:off x="684" y="2029"/>
                  <a:ext cx="317" cy="19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400">
                      <a:latin typeface="Courier New" panose="02070309020205020404" pitchFamily="49" charset="0"/>
                      <a:ea typeface="宋体" panose="02010600030101010101" pitchFamily="2" charset="-122"/>
                      <a:sym typeface="Symbol" panose="05050102010706020507" pitchFamily="18" charset="2"/>
                    </a:rPr>
                    <a:t>1km</a:t>
                  </a:r>
                  <a:endParaRPr lang="en-US" altLang="zh-CN" sz="1400">
                    <a:latin typeface="Courier New" panose="02070309020205020404" pitchFamily="49" charset="0"/>
                    <a:ea typeface="宋体" panose="02010600030101010101" pitchFamily="2" charset="-122"/>
                  </a:endParaRPr>
                </a:p>
              </p:txBody>
            </p:sp>
            <p:sp>
              <p:nvSpPr>
                <p:cNvPr id="35901" name="Text Box 59">
                  <a:extLst>
                    <a:ext uri="{FF2B5EF4-FFF2-40B4-BE49-F238E27FC236}">
                      <a16:creationId xmlns:a16="http://schemas.microsoft.com/office/drawing/2014/main" id="{A304CFAB-F1CA-13C7-7499-B39785C31D9B}"/>
                    </a:ext>
                  </a:extLst>
                </p:cNvPr>
                <p:cNvSpPr txBox="1">
                  <a:spLocks noChangeArrowheads="1"/>
                </p:cNvSpPr>
                <p:nvPr/>
              </p:nvSpPr>
              <p:spPr bwMode="auto">
                <a:xfrm>
                  <a:off x="1302" y="2017"/>
                  <a:ext cx="384" cy="19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400">
                      <a:latin typeface="Courier New" panose="02070309020205020404" pitchFamily="49" charset="0"/>
                      <a:ea typeface="宋体" panose="02010600030101010101" pitchFamily="2" charset="-122"/>
                      <a:sym typeface="Symbol" panose="05050102010706020507" pitchFamily="18" charset="2"/>
                    </a:rPr>
                    <a:t>100m</a:t>
                  </a:r>
                  <a:endParaRPr lang="en-US" altLang="zh-CN" sz="1400">
                    <a:latin typeface="Courier New" panose="02070309020205020404" pitchFamily="49" charset="0"/>
                    <a:ea typeface="宋体" panose="02010600030101010101" pitchFamily="2" charset="-122"/>
                  </a:endParaRPr>
                </a:p>
              </p:txBody>
            </p:sp>
            <p:sp>
              <p:nvSpPr>
                <p:cNvPr id="35902" name="Text Box 60">
                  <a:extLst>
                    <a:ext uri="{FF2B5EF4-FFF2-40B4-BE49-F238E27FC236}">
                      <a16:creationId xmlns:a16="http://schemas.microsoft.com/office/drawing/2014/main" id="{9A143421-1C7A-7683-0088-90933BE2B3ED}"/>
                    </a:ext>
                  </a:extLst>
                </p:cNvPr>
                <p:cNvSpPr txBox="1">
                  <a:spLocks noChangeArrowheads="1"/>
                </p:cNvSpPr>
                <p:nvPr/>
              </p:nvSpPr>
              <p:spPr bwMode="auto">
                <a:xfrm>
                  <a:off x="1939" y="2000"/>
                  <a:ext cx="317" cy="19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400">
                      <a:latin typeface="Courier New" panose="02070309020205020404" pitchFamily="49" charset="0"/>
                      <a:ea typeface="宋体" panose="02010600030101010101" pitchFamily="2" charset="-122"/>
                      <a:sym typeface="Symbol" panose="05050102010706020507" pitchFamily="18" charset="2"/>
                    </a:rPr>
                    <a:t>10m</a:t>
                  </a:r>
                  <a:endParaRPr lang="en-US" altLang="zh-CN" sz="1400">
                    <a:latin typeface="Courier New" panose="02070309020205020404" pitchFamily="49" charset="0"/>
                    <a:ea typeface="宋体" panose="02010600030101010101" pitchFamily="2" charset="-122"/>
                  </a:endParaRPr>
                </a:p>
              </p:txBody>
            </p:sp>
            <p:sp>
              <p:nvSpPr>
                <p:cNvPr id="35903" name="Text Box 61">
                  <a:extLst>
                    <a:ext uri="{FF2B5EF4-FFF2-40B4-BE49-F238E27FC236}">
                      <a16:creationId xmlns:a16="http://schemas.microsoft.com/office/drawing/2014/main" id="{5473D82C-F5FD-BB8F-F3C2-3094CA806C63}"/>
                    </a:ext>
                  </a:extLst>
                </p:cNvPr>
                <p:cNvSpPr txBox="1">
                  <a:spLocks noChangeArrowheads="1"/>
                </p:cNvSpPr>
                <p:nvPr/>
              </p:nvSpPr>
              <p:spPr bwMode="auto">
                <a:xfrm>
                  <a:off x="2646" y="2009"/>
                  <a:ext cx="250" cy="19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400">
                      <a:latin typeface="Courier New" panose="02070309020205020404" pitchFamily="49" charset="0"/>
                      <a:ea typeface="宋体" panose="02010600030101010101" pitchFamily="2" charset="-122"/>
                      <a:sym typeface="Symbol" panose="05050102010706020507" pitchFamily="18" charset="2"/>
                    </a:rPr>
                    <a:t>1m</a:t>
                  </a:r>
                  <a:endParaRPr lang="en-US" altLang="zh-CN" sz="1400">
                    <a:latin typeface="Courier New" panose="02070309020205020404" pitchFamily="49" charset="0"/>
                    <a:ea typeface="宋体" panose="02010600030101010101" pitchFamily="2" charset="-122"/>
                  </a:endParaRPr>
                </a:p>
              </p:txBody>
            </p:sp>
            <p:sp>
              <p:nvSpPr>
                <p:cNvPr id="35904" name="Text Box 62">
                  <a:extLst>
                    <a:ext uri="{FF2B5EF4-FFF2-40B4-BE49-F238E27FC236}">
                      <a16:creationId xmlns:a16="http://schemas.microsoft.com/office/drawing/2014/main" id="{CE37DF21-F44A-F38F-A741-CE3174056BA1}"/>
                    </a:ext>
                  </a:extLst>
                </p:cNvPr>
                <p:cNvSpPr txBox="1">
                  <a:spLocks noChangeArrowheads="1"/>
                </p:cNvSpPr>
                <p:nvPr/>
              </p:nvSpPr>
              <p:spPr bwMode="auto">
                <a:xfrm flipH="1">
                  <a:off x="3560" y="1993"/>
                  <a:ext cx="500" cy="19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400">
                      <a:latin typeface="Courier New" panose="02070309020205020404" pitchFamily="49" charset="0"/>
                      <a:ea typeface="宋体" panose="02010600030101010101" pitchFamily="2" charset="-122"/>
                      <a:sym typeface="Symbol" panose="05050102010706020507" pitchFamily="18" charset="2"/>
                    </a:rPr>
                    <a:t>10cm</a:t>
                  </a:r>
                  <a:endParaRPr lang="en-US" altLang="zh-CN" sz="1400">
                    <a:latin typeface="Courier New" panose="02070309020205020404" pitchFamily="49" charset="0"/>
                    <a:ea typeface="宋体" panose="02010600030101010101" pitchFamily="2" charset="-122"/>
                  </a:endParaRPr>
                </a:p>
              </p:txBody>
            </p:sp>
            <p:sp>
              <p:nvSpPr>
                <p:cNvPr id="35905" name="Text Box 63">
                  <a:extLst>
                    <a:ext uri="{FF2B5EF4-FFF2-40B4-BE49-F238E27FC236}">
                      <a16:creationId xmlns:a16="http://schemas.microsoft.com/office/drawing/2014/main" id="{30C3B3E2-A665-7051-6122-4D4EF4776362}"/>
                    </a:ext>
                  </a:extLst>
                </p:cNvPr>
                <p:cNvSpPr txBox="1">
                  <a:spLocks noChangeArrowheads="1"/>
                </p:cNvSpPr>
                <p:nvPr/>
              </p:nvSpPr>
              <p:spPr bwMode="auto">
                <a:xfrm flipH="1">
                  <a:off x="4206" y="2002"/>
                  <a:ext cx="500" cy="19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400">
                      <a:latin typeface="Courier New" panose="02070309020205020404" pitchFamily="49" charset="0"/>
                      <a:ea typeface="宋体" panose="02010600030101010101" pitchFamily="2" charset="-122"/>
                      <a:sym typeface="Symbol" panose="05050102010706020507" pitchFamily="18" charset="2"/>
                    </a:rPr>
                    <a:t>1cm</a:t>
                  </a:r>
                  <a:endParaRPr lang="en-US" altLang="zh-CN" sz="1400">
                    <a:latin typeface="Courier New" panose="02070309020205020404" pitchFamily="49" charset="0"/>
                    <a:ea typeface="宋体" panose="02010600030101010101" pitchFamily="2" charset="-122"/>
                  </a:endParaRPr>
                </a:p>
              </p:txBody>
            </p:sp>
            <p:sp>
              <p:nvSpPr>
                <p:cNvPr id="35906" name="Text Box 64">
                  <a:extLst>
                    <a:ext uri="{FF2B5EF4-FFF2-40B4-BE49-F238E27FC236}">
                      <a16:creationId xmlns:a16="http://schemas.microsoft.com/office/drawing/2014/main" id="{04A97B3E-EF6E-F1A8-FE0C-AD76E343B2A4}"/>
                    </a:ext>
                  </a:extLst>
                </p:cNvPr>
                <p:cNvSpPr txBox="1">
                  <a:spLocks noChangeArrowheads="1"/>
                </p:cNvSpPr>
                <p:nvPr/>
              </p:nvSpPr>
              <p:spPr bwMode="auto">
                <a:xfrm flipH="1">
                  <a:off x="4756" y="1985"/>
                  <a:ext cx="500" cy="19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400">
                      <a:latin typeface="Courier New" panose="02070309020205020404" pitchFamily="49" charset="0"/>
                      <a:ea typeface="宋体" panose="02010600030101010101" pitchFamily="2" charset="-122"/>
                      <a:sym typeface="Symbol" panose="05050102010706020507" pitchFamily="18" charset="2"/>
                    </a:rPr>
                    <a:t>100mm</a:t>
                  </a:r>
                  <a:endParaRPr lang="en-US" altLang="zh-CN" sz="1400">
                    <a:latin typeface="Courier New" panose="02070309020205020404" pitchFamily="49" charset="0"/>
                    <a:ea typeface="宋体" panose="02010600030101010101" pitchFamily="2" charset="-122"/>
                  </a:endParaRPr>
                </a:p>
              </p:txBody>
            </p:sp>
            <p:sp>
              <p:nvSpPr>
                <p:cNvPr id="35907" name="Text Box 65">
                  <a:extLst>
                    <a:ext uri="{FF2B5EF4-FFF2-40B4-BE49-F238E27FC236}">
                      <a16:creationId xmlns:a16="http://schemas.microsoft.com/office/drawing/2014/main" id="{BD5BA704-9BF3-8A9E-BECE-C8E5488AE084}"/>
                    </a:ext>
                  </a:extLst>
                </p:cNvPr>
                <p:cNvSpPr txBox="1">
                  <a:spLocks noChangeArrowheads="1"/>
                </p:cNvSpPr>
                <p:nvPr/>
              </p:nvSpPr>
              <p:spPr bwMode="auto">
                <a:xfrm>
                  <a:off x="3511" y="1753"/>
                  <a:ext cx="384" cy="19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400">
                      <a:latin typeface="Courier New" panose="02070309020205020404" pitchFamily="49" charset="0"/>
                      <a:ea typeface="宋体" panose="02010600030101010101" pitchFamily="2" charset="-122"/>
                      <a:sym typeface="Symbol" panose="05050102010706020507" pitchFamily="18" charset="2"/>
                    </a:rPr>
                    <a:t>3GHz</a:t>
                  </a:r>
                  <a:endParaRPr lang="en-US" altLang="zh-CN" sz="1400">
                    <a:latin typeface="Courier New" panose="02070309020205020404" pitchFamily="49" charset="0"/>
                    <a:ea typeface="宋体" panose="02010600030101010101" pitchFamily="2" charset="-122"/>
                  </a:endParaRPr>
                </a:p>
              </p:txBody>
            </p:sp>
            <p:sp>
              <p:nvSpPr>
                <p:cNvPr id="35908" name="Line 66">
                  <a:extLst>
                    <a:ext uri="{FF2B5EF4-FFF2-40B4-BE49-F238E27FC236}">
                      <a16:creationId xmlns:a16="http://schemas.microsoft.com/office/drawing/2014/main" id="{97C4DA74-ED3A-56C3-09A5-95D5311A48A2}"/>
                    </a:ext>
                  </a:extLst>
                </p:cNvPr>
                <p:cNvSpPr>
                  <a:spLocks noChangeShapeType="1"/>
                </p:cNvSpPr>
                <p:nvPr/>
              </p:nvSpPr>
              <p:spPr bwMode="auto">
                <a:xfrm>
                  <a:off x="3700" y="1694"/>
                  <a:ext cx="0" cy="7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grpSp>
          <p:nvGrpSpPr>
            <p:cNvPr id="35870" name="Group 67">
              <a:extLst>
                <a:ext uri="{FF2B5EF4-FFF2-40B4-BE49-F238E27FC236}">
                  <a16:creationId xmlns:a16="http://schemas.microsoft.com/office/drawing/2014/main" id="{56A51707-334B-E070-5469-F3582CABC2C3}"/>
                </a:ext>
              </a:extLst>
            </p:cNvPr>
            <p:cNvGrpSpPr>
              <a:grpSpLocks/>
            </p:cNvGrpSpPr>
            <p:nvPr/>
          </p:nvGrpSpPr>
          <p:grpSpPr bwMode="auto">
            <a:xfrm>
              <a:off x="3371" y="619"/>
              <a:ext cx="1721" cy="1181"/>
              <a:chOff x="3330" y="636"/>
              <a:chExt cx="1721" cy="1181"/>
            </a:xfrm>
          </p:grpSpPr>
          <p:sp>
            <p:nvSpPr>
              <p:cNvPr id="35871" name="Text Box 68">
                <a:extLst>
                  <a:ext uri="{FF2B5EF4-FFF2-40B4-BE49-F238E27FC236}">
                    <a16:creationId xmlns:a16="http://schemas.microsoft.com/office/drawing/2014/main" id="{08105671-C54E-B14B-03F7-CE7060BDC5F7}"/>
                  </a:ext>
                </a:extLst>
              </p:cNvPr>
              <p:cNvSpPr txBox="1">
                <a:spLocks noChangeArrowheads="1"/>
              </p:cNvSpPr>
              <p:nvPr/>
            </p:nvSpPr>
            <p:spPr bwMode="auto">
              <a:xfrm>
                <a:off x="3330" y="808"/>
                <a:ext cx="987" cy="19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400">
                    <a:latin typeface="Courier New" panose="02070309020205020404" pitchFamily="49" charset="0"/>
                    <a:ea typeface="宋体" panose="02010600030101010101" pitchFamily="2" charset="-122"/>
                  </a:rPr>
                  <a:t>902 – 928 Mhz</a:t>
                </a:r>
              </a:p>
            </p:txBody>
          </p:sp>
          <p:sp>
            <p:nvSpPr>
              <p:cNvPr id="35872" name="Text Box 69">
                <a:extLst>
                  <a:ext uri="{FF2B5EF4-FFF2-40B4-BE49-F238E27FC236}">
                    <a16:creationId xmlns:a16="http://schemas.microsoft.com/office/drawing/2014/main" id="{B033A103-7471-1855-96EF-71FC71E5C766}"/>
                  </a:ext>
                </a:extLst>
              </p:cNvPr>
              <p:cNvSpPr txBox="1">
                <a:spLocks noChangeArrowheads="1"/>
              </p:cNvSpPr>
              <p:nvPr/>
            </p:nvSpPr>
            <p:spPr bwMode="auto">
              <a:xfrm>
                <a:off x="3552" y="983"/>
                <a:ext cx="1188" cy="19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400">
                    <a:latin typeface="Courier New" panose="02070309020205020404" pitchFamily="49" charset="0"/>
                    <a:ea typeface="宋体" panose="02010600030101010101" pitchFamily="2" charset="-122"/>
                  </a:rPr>
                  <a:t>2.4 – 2.4835 Ghz</a:t>
                </a:r>
              </a:p>
            </p:txBody>
          </p:sp>
          <p:sp>
            <p:nvSpPr>
              <p:cNvPr id="35873" name="Text Box 70">
                <a:extLst>
                  <a:ext uri="{FF2B5EF4-FFF2-40B4-BE49-F238E27FC236}">
                    <a16:creationId xmlns:a16="http://schemas.microsoft.com/office/drawing/2014/main" id="{7B61BE71-B00D-A9F0-28E4-B93AD0C9EBF9}"/>
                  </a:ext>
                </a:extLst>
              </p:cNvPr>
              <p:cNvSpPr txBox="1">
                <a:spLocks noChangeArrowheads="1"/>
              </p:cNvSpPr>
              <p:nvPr/>
            </p:nvSpPr>
            <p:spPr bwMode="auto">
              <a:xfrm>
                <a:off x="3796" y="1207"/>
                <a:ext cx="1255" cy="19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1400">
                    <a:latin typeface="Courier New" panose="02070309020205020404" pitchFamily="49" charset="0"/>
                    <a:ea typeface="宋体" panose="02010600030101010101" pitchFamily="2" charset="-122"/>
                  </a:rPr>
                  <a:t>5.725 – 5.785 Ghz</a:t>
                </a:r>
              </a:p>
            </p:txBody>
          </p:sp>
          <p:sp>
            <p:nvSpPr>
              <p:cNvPr id="35874" name="Text Box 71">
                <a:extLst>
                  <a:ext uri="{FF2B5EF4-FFF2-40B4-BE49-F238E27FC236}">
                    <a16:creationId xmlns:a16="http://schemas.microsoft.com/office/drawing/2014/main" id="{17448835-6303-D3A4-E76C-080F4D82FE91}"/>
                  </a:ext>
                </a:extLst>
              </p:cNvPr>
              <p:cNvSpPr txBox="1">
                <a:spLocks noChangeArrowheads="1"/>
              </p:cNvSpPr>
              <p:nvPr/>
            </p:nvSpPr>
            <p:spPr bwMode="auto">
              <a:xfrm>
                <a:off x="3375" y="636"/>
                <a:ext cx="800" cy="250"/>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r>
                  <a:rPr lang="en-US" altLang="zh-CN" sz="2000">
                    <a:latin typeface="Arial" panose="020B0604020202020204" pitchFamily="34" charset="0"/>
                    <a:ea typeface="宋体" panose="02010600030101010101" pitchFamily="2" charset="-122"/>
                    <a:sym typeface="Symbol" panose="05050102010706020507" pitchFamily="18" charset="2"/>
                  </a:rPr>
                  <a:t>ISM band</a:t>
                </a:r>
                <a:endParaRPr lang="en-US" altLang="zh-CN" sz="2000">
                  <a:latin typeface="Arial" panose="020B0604020202020204" pitchFamily="34" charset="0"/>
                  <a:ea typeface="宋体" panose="02010600030101010101" pitchFamily="2" charset="-122"/>
                </a:endParaRPr>
              </a:p>
            </p:txBody>
          </p:sp>
          <p:sp>
            <p:nvSpPr>
              <p:cNvPr id="35875" name="Rectangle 72">
                <a:extLst>
                  <a:ext uri="{FF2B5EF4-FFF2-40B4-BE49-F238E27FC236}">
                    <a16:creationId xmlns:a16="http://schemas.microsoft.com/office/drawing/2014/main" id="{6897DFAC-CC43-D6FB-CCFA-29BC37CAB627}"/>
                  </a:ext>
                </a:extLst>
              </p:cNvPr>
              <p:cNvSpPr>
                <a:spLocks noChangeArrowheads="1"/>
              </p:cNvSpPr>
              <p:nvPr/>
            </p:nvSpPr>
            <p:spPr bwMode="auto">
              <a:xfrm>
                <a:off x="3345" y="1032"/>
                <a:ext cx="45" cy="785"/>
              </a:xfrm>
              <a:prstGeom prst="rect">
                <a:avLst/>
              </a:prstGeom>
              <a:solidFill>
                <a:srgbClr val="FF3300">
                  <a:alpha val="50195"/>
                </a:srgbClr>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pPr eaLnBrk="1" hangingPunct="1"/>
                <a:endParaRPr lang="en-US" altLang="en-US"/>
              </a:p>
            </p:txBody>
          </p:sp>
          <p:sp>
            <p:nvSpPr>
              <p:cNvPr id="35876" name="Rectangle 73">
                <a:extLst>
                  <a:ext uri="{FF2B5EF4-FFF2-40B4-BE49-F238E27FC236}">
                    <a16:creationId xmlns:a16="http://schemas.microsoft.com/office/drawing/2014/main" id="{D86833B9-CD34-3AF7-283D-D8CE8BC09396}"/>
                  </a:ext>
                </a:extLst>
              </p:cNvPr>
              <p:cNvSpPr>
                <a:spLocks noChangeArrowheads="1"/>
              </p:cNvSpPr>
              <p:nvPr/>
            </p:nvSpPr>
            <p:spPr bwMode="auto">
              <a:xfrm>
                <a:off x="3567" y="1132"/>
                <a:ext cx="45" cy="673"/>
              </a:xfrm>
              <a:prstGeom prst="rect">
                <a:avLst/>
              </a:prstGeom>
              <a:solidFill>
                <a:srgbClr val="FF3300">
                  <a:alpha val="50195"/>
                </a:srgbClr>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pPr eaLnBrk="1" hangingPunct="1"/>
                <a:endParaRPr lang="en-US" altLang="en-US"/>
              </a:p>
            </p:txBody>
          </p:sp>
          <p:sp>
            <p:nvSpPr>
              <p:cNvPr id="35877" name="Rectangle 74">
                <a:extLst>
                  <a:ext uri="{FF2B5EF4-FFF2-40B4-BE49-F238E27FC236}">
                    <a16:creationId xmlns:a16="http://schemas.microsoft.com/office/drawing/2014/main" id="{1BD96AAB-4E1F-9817-3A7C-413BC267BB09}"/>
                  </a:ext>
                </a:extLst>
              </p:cNvPr>
              <p:cNvSpPr>
                <a:spLocks noChangeArrowheads="1"/>
              </p:cNvSpPr>
              <p:nvPr/>
            </p:nvSpPr>
            <p:spPr bwMode="auto">
              <a:xfrm>
                <a:off x="3780" y="1322"/>
                <a:ext cx="53" cy="489"/>
              </a:xfrm>
              <a:prstGeom prst="rect">
                <a:avLst/>
              </a:prstGeom>
              <a:solidFill>
                <a:srgbClr val="FF3300">
                  <a:alpha val="50195"/>
                </a:srgbClr>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pPr eaLnBrk="1" hangingPunct="1"/>
                <a:endParaRPr lang="en-US" altLang="en-US"/>
              </a:p>
            </p:txBody>
          </p:sp>
        </p:grp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a:extLst>
              <a:ext uri="{FF2B5EF4-FFF2-40B4-BE49-F238E27FC236}">
                <a16:creationId xmlns:a16="http://schemas.microsoft.com/office/drawing/2014/main" id="{4FEAC88D-5AAF-D4C6-AA72-04216A556C4C}"/>
              </a:ext>
            </a:extLst>
          </p:cNvPr>
          <p:cNvSpPr>
            <a:spLocks noGrp="1"/>
          </p:cNvSpPr>
          <p:nvPr>
            <p:ph type="sldNum" sz="quarter" idx="12"/>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81793055-6AFE-4062-9273-9419F8726E5E}" type="slidenum">
              <a:rPr lang="en-GB" altLang="en-US">
                <a:latin typeface="Arial" panose="020B0604020202020204" pitchFamily="34" charset="0"/>
              </a:rPr>
              <a:pPr/>
              <a:t>24</a:t>
            </a:fld>
            <a:endParaRPr lang="en-GB" altLang="en-US">
              <a:latin typeface="Arial" panose="020B0604020202020204" pitchFamily="34" charset="0"/>
            </a:endParaRPr>
          </a:p>
        </p:txBody>
      </p:sp>
      <p:sp>
        <p:nvSpPr>
          <p:cNvPr id="37891" name="Rectangle 2">
            <a:extLst>
              <a:ext uri="{FF2B5EF4-FFF2-40B4-BE49-F238E27FC236}">
                <a16:creationId xmlns:a16="http://schemas.microsoft.com/office/drawing/2014/main" id="{A8EFCDB9-4167-3DF8-5112-3FC1F8D68044}"/>
              </a:ext>
            </a:extLst>
          </p:cNvPr>
          <p:cNvSpPr>
            <a:spLocks noGrp="1" noChangeArrowheads="1"/>
          </p:cNvSpPr>
          <p:nvPr>
            <p:ph type="title"/>
          </p:nvPr>
        </p:nvSpPr>
        <p:spPr/>
        <p:txBody>
          <a:bodyPr/>
          <a:lstStyle/>
          <a:p>
            <a:pPr eaLnBrk="1" hangingPunct="1"/>
            <a:r>
              <a:rPr lang="en-US" altLang="en-US"/>
              <a:t>Design Challenges</a:t>
            </a:r>
            <a:endParaRPr lang="en-GB" altLang="en-US"/>
          </a:p>
        </p:txBody>
      </p:sp>
      <p:sp>
        <p:nvSpPr>
          <p:cNvPr id="37892" name="Rectangle 3">
            <a:extLst>
              <a:ext uri="{FF2B5EF4-FFF2-40B4-BE49-F238E27FC236}">
                <a16:creationId xmlns:a16="http://schemas.microsoft.com/office/drawing/2014/main" id="{9BE282BF-9BA0-D886-E9B8-61D6EFC432DE}"/>
              </a:ext>
            </a:extLst>
          </p:cNvPr>
          <p:cNvSpPr>
            <a:spLocks noGrp="1" noChangeArrowheads="1"/>
          </p:cNvSpPr>
          <p:nvPr>
            <p:ph type="body" idx="1"/>
          </p:nvPr>
        </p:nvSpPr>
        <p:spPr/>
        <p:txBody>
          <a:bodyPr/>
          <a:lstStyle/>
          <a:p>
            <a:pPr eaLnBrk="1" hangingPunct="1">
              <a:lnSpc>
                <a:spcPct val="90000"/>
              </a:lnSpc>
            </a:pPr>
            <a:r>
              <a:rPr lang="en-US" altLang="en-US"/>
              <a:t>Two fundamental aspects of wireless communication</a:t>
            </a:r>
          </a:p>
          <a:p>
            <a:pPr lvl="1" eaLnBrk="1" hangingPunct="1">
              <a:lnSpc>
                <a:spcPct val="90000"/>
              </a:lnSpc>
            </a:pPr>
            <a:r>
              <a:rPr lang="en-US" altLang="en-US"/>
              <a:t>Channel fading</a:t>
            </a:r>
          </a:p>
          <a:p>
            <a:pPr lvl="2" eaLnBrk="1" hangingPunct="1">
              <a:lnSpc>
                <a:spcPct val="90000"/>
              </a:lnSpc>
            </a:pPr>
            <a:r>
              <a:rPr lang="en-US" altLang="en-US"/>
              <a:t>Multipath fading</a:t>
            </a:r>
          </a:p>
          <a:p>
            <a:pPr lvl="2" eaLnBrk="1" hangingPunct="1">
              <a:lnSpc>
                <a:spcPct val="90000"/>
              </a:lnSpc>
            </a:pPr>
            <a:r>
              <a:rPr lang="en-US" altLang="en-US"/>
              <a:t>Path loss via distance attenuation</a:t>
            </a:r>
          </a:p>
          <a:p>
            <a:pPr lvl="2" eaLnBrk="1" hangingPunct="1">
              <a:lnSpc>
                <a:spcPct val="90000"/>
              </a:lnSpc>
            </a:pPr>
            <a:r>
              <a:rPr lang="en-US" altLang="en-US"/>
              <a:t>Shadowing by obstacles</a:t>
            </a:r>
          </a:p>
          <a:p>
            <a:pPr lvl="1" eaLnBrk="1" hangingPunct="1">
              <a:lnSpc>
                <a:spcPct val="90000"/>
              </a:lnSpc>
            </a:pPr>
            <a:r>
              <a:rPr lang="en-US" altLang="en-US"/>
              <a:t>Interference</a:t>
            </a:r>
          </a:p>
          <a:p>
            <a:pPr lvl="2" eaLnBrk="1" hangingPunct="1">
              <a:lnSpc>
                <a:spcPct val="90000"/>
              </a:lnSpc>
            </a:pPr>
            <a:r>
              <a:rPr lang="en-US" altLang="en-US"/>
              <a:t>Multiple transmitters to a common receiver</a:t>
            </a:r>
          </a:p>
          <a:p>
            <a:pPr lvl="2" eaLnBrk="1" hangingPunct="1">
              <a:lnSpc>
                <a:spcPct val="90000"/>
              </a:lnSpc>
            </a:pPr>
            <a:r>
              <a:rPr lang="en-US" altLang="en-US"/>
              <a:t>Multiple transmitters to multiple receivers</a:t>
            </a:r>
          </a:p>
          <a:p>
            <a:pPr lvl="2" eaLnBrk="1" hangingPunct="1">
              <a:lnSpc>
                <a:spcPct val="90000"/>
              </a:lnSpc>
            </a:pPr>
            <a:endParaRPr lang="en-US" altLang="en-US"/>
          </a:p>
          <a:p>
            <a:pPr lvl="1" eaLnBrk="1" hangingPunct="1">
              <a:lnSpc>
                <a:spcPct val="90000"/>
              </a:lnSpc>
            </a:pPr>
            <a:endParaRPr lang="en-US" altLang="en-US"/>
          </a:p>
          <a:p>
            <a:pPr lvl="2" eaLnBrk="1" hangingPunct="1">
              <a:lnSpc>
                <a:spcPct val="90000"/>
              </a:lnSpc>
            </a:pPr>
            <a:endParaRPr lang="en-GB"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a:extLst>
              <a:ext uri="{FF2B5EF4-FFF2-40B4-BE49-F238E27FC236}">
                <a16:creationId xmlns:a16="http://schemas.microsoft.com/office/drawing/2014/main" id="{F33BD63A-D1F4-7106-77CF-5A51C573B9C7}"/>
              </a:ext>
            </a:extLst>
          </p:cNvPr>
          <p:cNvSpPr>
            <a:spLocks noGrp="1"/>
          </p:cNvSpPr>
          <p:nvPr>
            <p:ph type="sldNum" sz="quarter" idx="12"/>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B81228E1-ABEE-4875-BCD2-5A090693BDD0}" type="slidenum">
              <a:rPr lang="en-GB" altLang="en-US">
                <a:latin typeface="Arial" panose="020B0604020202020204" pitchFamily="34" charset="0"/>
              </a:rPr>
              <a:pPr/>
              <a:t>25</a:t>
            </a:fld>
            <a:endParaRPr lang="en-GB" altLang="en-US">
              <a:latin typeface="Arial" panose="020B0604020202020204" pitchFamily="34" charset="0"/>
            </a:endParaRPr>
          </a:p>
        </p:txBody>
      </p:sp>
      <p:sp>
        <p:nvSpPr>
          <p:cNvPr id="39939" name="Rectangle 2">
            <a:extLst>
              <a:ext uri="{FF2B5EF4-FFF2-40B4-BE49-F238E27FC236}">
                <a16:creationId xmlns:a16="http://schemas.microsoft.com/office/drawing/2014/main" id="{7DF251B9-7333-326E-D83E-618B81E3C789}"/>
              </a:ext>
            </a:extLst>
          </p:cNvPr>
          <p:cNvSpPr>
            <a:spLocks noGrp="1" noChangeArrowheads="1"/>
          </p:cNvSpPr>
          <p:nvPr>
            <p:ph type="title"/>
          </p:nvPr>
        </p:nvSpPr>
        <p:spPr/>
        <p:txBody>
          <a:bodyPr/>
          <a:lstStyle/>
          <a:p>
            <a:pPr eaLnBrk="1" hangingPunct="1"/>
            <a:endParaRPr lang="en-US" altLang="en-US"/>
          </a:p>
        </p:txBody>
      </p:sp>
      <p:sp>
        <p:nvSpPr>
          <p:cNvPr id="39940" name="Rectangle 3">
            <a:extLst>
              <a:ext uri="{FF2B5EF4-FFF2-40B4-BE49-F238E27FC236}">
                <a16:creationId xmlns:a16="http://schemas.microsoft.com/office/drawing/2014/main" id="{9E704E1C-1972-829E-3B05-AA7AB56B3A4D}"/>
              </a:ext>
            </a:extLst>
          </p:cNvPr>
          <p:cNvSpPr>
            <a:spLocks noGrp="1" noChangeArrowheads="1"/>
          </p:cNvSpPr>
          <p:nvPr>
            <p:ph type="body" idx="1"/>
          </p:nvPr>
        </p:nvSpPr>
        <p:spPr/>
        <p:txBody>
          <a:bodyPr/>
          <a:lstStyle/>
          <a:p>
            <a:pPr eaLnBrk="1" hangingPunct="1"/>
            <a:r>
              <a:rPr lang="en-US" altLang="en-US"/>
              <a:t>The primary concern in wireless systems is to increase the reliability of air interface.</a:t>
            </a:r>
          </a:p>
          <a:p>
            <a:pPr eaLnBrk="1" hangingPunct="1"/>
            <a:r>
              <a:rPr lang="en-US" altLang="en-US"/>
              <a:t>This is achieved by controlling the channel fading and interference.</a:t>
            </a:r>
          </a:p>
          <a:p>
            <a:pPr eaLnBrk="1" hangingPunct="1"/>
            <a:r>
              <a:rPr lang="en-US" altLang="en-US"/>
              <a:t>Recently the focus has shifted to spectral efficiency.</a:t>
            </a:r>
            <a:endParaRPr lang="en-GB"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5C08DA41-9962-1280-F878-8198F8C7AB7B}"/>
              </a:ext>
            </a:extLst>
          </p:cNvPr>
          <p:cNvSpPr>
            <a:spLocks noGrp="1"/>
          </p:cNvSpPr>
          <p:nvPr>
            <p:ph type="sldNum" sz="quarter" idx="12"/>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6140851E-81B5-4799-A73D-C6ADB7AF9EDA}" type="slidenum">
              <a:rPr lang="en-GB" altLang="en-US">
                <a:latin typeface="Arial" panose="020B0604020202020204" pitchFamily="34" charset="0"/>
              </a:rPr>
              <a:pPr/>
              <a:t>26</a:t>
            </a:fld>
            <a:endParaRPr lang="en-GB" altLang="en-US">
              <a:latin typeface="Arial" panose="020B0604020202020204" pitchFamily="34" charset="0"/>
            </a:endParaRPr>
          </a:p>
        </p:txBody>
      </p:sp>
      <p:sp>
        <p:nvSpPr>
          <p:cNvPr id="40963" name="Rectangle 2">
            <a:extLst>
              <a:ext uri="{FF2B5EF4-FFF2-40B4-BE49-F238E27FC236}">
                <a16:creationId xmlns:a16="http://schemas.microsoft.com/office/drawing/2014/main" id="{8F94CA02-3B43-F988-D409-1C7C05E9E216}"/>
              </a:ext>
            </a:extLst>
          </p:cNvPr>
          <p:cNvSpPr>
            <a:spLocks noGrp="1" noChangeArrowheads="1"/>
          </p:cNvSpPr>
          <p:nvPr>
            <p:ph type="title"/>
          </p:nvPr>
        </p:nvSpPr>
        <p:spPr/>
        <p:txBody>
          <a:bodyPr/>
          <a:lstStyle/>
          <a:p>
            <a:pPr eaLnBrk="1" hangingPunct="1"/>
            <a:r>
              <a:rPr lang="en-US" altLang="en-US"/>
              <a:t>Summary</a:t>
            </a:r>
            <a:endParaRPr lang="en-GB" altLang="en-US"/>
          </a:p>
        </p:txBody>
      </p:sp>
      <p:sp>
        <p:nvSpPr>
          <p:cNvPr id="40964" name="Rectangle 3">
            <a:extLst>
              <a:ext uri="{FF2B5EF4-FFF2-40B4-BE49-F238E27FC236}">
                <a16:creationId xmlns:a16="http://schemas.microsoft.com/office/drawing/2014/main" id="{89B07630-3F86-5EDE-6B4E-B7E8B9AE3906}"/>
              </a:ext>
            </a:extLst>
          </p:cNvPr>
          <p:cNvSpPr>
            <a:spLocks noGrp="1" noChangeArrowheads="1"/>
          </p:cNvSpPr>
          <p:nvPr>
            <p:ph type="body" idx="1"/>
          </p:nvPr>
        </p:nvSpPr>
        <p:spPr/>
        <p:txBody>
          <a:bodyPr/>
          <a:lstStyle/>
          <a:p>
            <a:pPr eaLnBrk="1" hangingPunct="1">
              <a:lnSpc>
                <a:spcPct val="90000"/>
              </a:lnSpc>
            </a:pPr>
            <a:r>
              <a:rPr lang="en-US" altLang="en-US"/>
              <a:t>EM seen in domain of time and frequency</a:t>
            </a:r>
          </a:p>
          <a:p>
            <a:pPr eaLnBrk="1" hangingPunct="1">
              <a:lnSpc>
                <a:spcPct val="90000"/>
              </a:lnSpc>
            </a:pPr>
            <a:r>
              <a:rPr lang="en-US" altLang="en-US"/>
              <a:t>Analog and digital signal</a:t>
            </a:r>
          </a:p>
          <a:p>
            <a:pPr eaLnBrk="1" hangingPunct="1">
              <a:lnSpc>
                <a:spcPct val="90000"/>
              </a:lnSpc>
            </a:pPr>
            <a:r>
              <a:rPr lang="en-US" altLang="en-US"/>
              <a:t>Periodic and aperiodic signal</a:t>
            </a:r>
          </a:p>
          <a:p>
            <a:pPr eaLnBrk="1" hangingPunct="1">
              <a:lnSpc>
                <a:spcPct val="90000"/>
              </a:lnSpc>
            </a:pPr>
            <a:r>
              <a:rPr lang="en-US" altLang="en-US"/>
              <a:t>Frequency, amplitude and wavelength of signal</a:t>
            </a:r>
          </a:p>
          <a:p>
            <a:pPr eaLnBrk="1" hangingPunct="1">
              <a:lnSpc>
                <a:spcPct val="90000"/>
              </a:lnSpc>
            </a:pPr>
            <a:r>
              <a:rPr lang="en-US" altLang="en-US"/>
              <a:t>Fundamental frequency </a:t>
            </a:r>
          </a:p>
          <a:p>
            <a:pPr eaLnBrk="1" hangingPunct="1">
              <a:lnSpc>
                <a:spcPct val="90000"/>
              </a:lnSpc>
            </a:pPr>
            <a:r>
              <a:rPr lang="en-US" altLang="en-US"/>
              <a:t>Channel capacity</a:t>
            </a:r>
          </a:p>
          <a:p>
            <a:pPr lvl="1" eaLnBrk="1" hangingPunct="1">
              <a:lnSpc>
                <a:spcPct val="90000"/>
              </a:lnSpc>
            </a:pPr>
            <a:r>
              <a:rPr lang="en-US" altLang="en-US"/>
              <a:t>Nyquist formula</a:t>
            </a:r>
          </a:p>
          <a:p>
            <a:pPr lvl="1" eaLnBrk="1" hangingPunct="1">
              <a:lnSpc>
                <a:spcPct val="90000"/>
              </a:lnSpc>
            </a:pPr>
            <a:r>
              <a:rPr lang="en-US" altLang="en-US"/>
              <a:t>Shannon formula</a:t>
            </a:r>
          </a:p>
          <a:p>
            <a:pPr eaLnBrk="1" hangingPunct="1">
              <a:lnSpc>
                <a:spcPct val="90000"/>
              </a:lnSpc>
            </a:pPr>
            <a:r>
              <a:rPr lang="en-US" altLang="en-US"/>
              <a:t>EM Spectrum</a:t>
            </a:r>
          </a:p>
          <a:p>
            <a:pPr eaLnBrk="1" hangingPunct="1">
              <a:lnSpc>
                <a:spcPct val="90000"/>
              </a:lnSpc>
            </a:pPr>
            <a:r>
              <a:rPr lang="en-US" altLang="en-US"/>
              <a:t>Design challenges in wireless communication</a:t>
            </a:r>
          </a:p>
          <a:p>
            <a:pPr lvl="1" eaLnBrk="1" hangingPunct="1">
              <a:lnSpc>
                <a:spcPct val="90000"/>
              </a:lnSpc>
            </a:pPr>
            <a:endParaRPr lang="en-GB"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5630DDDB-5A8E-65CD-0420-2AC8A83C7287}"/>
              </a:ext>
            </a:extLst>
          </p:cNvPr>
          <p:cNvSpPr>
            <a:spLocks noGrp="1"/>
          </p:cNvSpPr>
          <p:nvPr>
            <p:ph type="sldNum" sz="quarter" idx="12"/>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B8CEF1ED-B750-4689-B5F4-9EA0FCCF7208}" type="slidenum">
              <a:rPr lang="en-GB" altLang="en-US">
                <a:latin typeface="Arial" panose="020B0604020202020204" pitchFamily="34" charset="0"/>
              </a:rPr>
              <a:pPr/>
              <a:t>3</a:t>
            </a:fld>
            <a:endParaRPr lang="en-GB" altLang="en-US">
              <a:latin typeface="Arial" panose="020B0604020202020204" pitchFamily="34" charset="0"/>
            </a:endParaRPr>
          </a:p>
        </p:txBody>
      </p:sp>
      <p:sp>
        <p:nvSpPr>
          <p:cNvPr id="7171" name="Rectangle 2">
            <a:extLst>
              <a:ext uri="{FF2B5EF4-FFF2-40B4-BE49-F238E27FC236}">
                <a16:creationId xmlns:a16="http://schemas.microsoft.com/office/drawing/2014/main" id="{3738BC35-8D7F-4728-03A1-A3AC2BB4DC1B}"/>
              </a:ext>
            </a:extLst>
          </p:cNvPr>
          <p:cNvSpPr>
            <a:spLocks noGrp="1" noChangeArrowheads="1"/>
          </p:cNvSpPr>
          <p:nvPr>
            <p:ph type="title"/>
          </p:nvPr>
        </p:nvSpPr>
        <p:spPr>
          <a:xfrm>
            <a:off x="0" y="274638"/>
            <a:ext cx="9144000" cy="885825"/>
          </a:xfrm>
        </p:spPr>
        <p:txBody>
          <a:bodyPr/>
          <a:lstStyle/>
          <a:p>
            <a:pPr eaLnBrk="1" hangingPunct="1"/>
            <a:r>
              <a:rPr lang="en-US" altLang="en-US"/>
              <a:t>Objectives of Course</a:t>
            </a:r>
            <a:endParaRPr lang="en-GB" altLang="en-US"/>
          </a:p>
        </p:txBody>
      </p:sp>
      <p:sp>
        <p:nvSpPr>
          <p:cNvPr id="7172" name="Rectangle 3">
            <a:extLst>
              <a:ext uri="{FF2B5EF4-FFF2-40B4-BE49-F238E27FC236}">
                <a16:creationId xmlns:a16="http://schemas.microsoft.com/office/drawing/2014/main" id="{D756A58E-0D32-B360-7D6B-39C8F0003DED}"/>
              </a:ext>
            </a:extLst>
          </p:cNvPr>
          <p:cNvSpPr>
            <a:spLocks noGrp="1" noChangeArrowheads="1"/>
          </p:cNvSpPr>
          <p:nvPr>
            <p:ph type="body" idx="1"/>
          </p:nvPr>
        </p:nvSpPr>
        <p:spPr/>
        <p:txBody>
          <a:bodyPr/>
          <a:lstStyle/>
          <a:p>
            <a:pPr eaLnBrk="1" hangingPunct="1"/>
            <a:r>
              <a:rPr lang="en-US" altLang="en-US"/>
              <a:t>Introduce  </a:t>
            </a:r>
          </a:p>
          <a:p>
            <a:pPr lvl="1" eaLnBrk="1" hangingPunct="1"/>
            <a:r>
              <a:rPr lang="en-US" altLang="en-US"/>
              <a:t>Basics of wireless communication</a:t>
            </a:r>
          </a:p>
          <a:p>
            <a:pPr lvl="1" eaLnBrk="1" hangingPunct="1"/>
            <a:r>
              <a:rPr lang="en-US" altLang="en-US"/>
              <a:t>Evolution of modern wireless communication systems</a:t>
            </a:r>
          </a:p>
          <a:p>
            <a:pPr lvl="1" eaLnBrk="1" hangingPunct="1"/>
            <a:r>
              <a:rPr lang="en-US" altLang="en-US"/>
              <a:t>Wireless Networks</a:t>
            </a:r>
          </a:p>
          <a:p>
            <a:pPr lvl="1" eaLnBrk="1" hangingPunct="1"/>
            <a:r>
              <a:rPr lang="en-US" altLang="en-US"/>
              <a:t>Research issues in emerging wireless networks</a:t>
            </a:r>
          </a:p>
          <a:p>
            <a:pPr eaLnBrk="1" hangingPunct="1"/>
            <a:r>
              <a:rPr lang="en-US" altLang="en-US"/>
              <a:t>Outcomes</a:t>
            </a:r>
          </a:p>
          <a:p>
            <a:pPr lvl="1" eaLnBrk="1" hangingPunct="1"/>
            <a:r>
              <a:rPr lang="en-US" altLang="en-US"/>
              <a:t>Adequate knowledge of wireless networks</a:t>
            </a:r>
          </a:p>
          <a:p>
            <a:pPr lvl="1" eaLnBrk="1" hangingPunct="1"/>
            <a:r>
              <a:rPr lang="en-US" altLang="en-US"/>
              <a:t>Able to carry research in different domains of wireless networks</a:t>
            </a:r>
          </a:p>
          <a:p>
            <a:pPr lvl="1" eaLnBrk="1" hangingPunct="1"/>
            <a:endParaRPr lang="en-US" altLang="en-US"/>
          </a:p>
          <a:p>
            <a:pPr lvl="1" eaLnBrk="1" hangingPunct="1"/>
            <a:endParaRPr lang="en-US" altLang="en-US"/>
          </a:p>
          <a:p>
            <a:pPr lvl="2" eaLnBrk="1" hangingPunct="1"/>
            <a:endParaRPr lang="en-US" altLang="en-US"/>
          </a:p>
          <a:p>
            <a:pPr lvl="1" eaLnBrk="1" hangingPunct="1">
              <a:buFont typeface="Arial" panose="020B0604020202020204" pitchFamily="34" charset="0"/>
              <a:buNone/>
            </a:pPr>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E6786752-1A9E-7A21-A7EA-5CC52F749013}"/>
              </a:ext>
            </a:extLst>
          </p:cNvPr>
          <p:cNvSpPr>
            <a:spLocks noGrp="1"/>
          </p:cNvSpPr>
          <p:nvPr>
            <p:ph type="sldNum" sz="quarter" idx="12"/>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77ECCFDD-8181-42C8-B6FE-C87C1387A457}" type="slidenum">
              <a:rPr lang="en-GB" altLang="en-US">
                <a:latin typeface="Arial" panose="020B0604020202020204" pitchFamily="34" charset="0"/>
              </a:rPr>
              <a:pPr/>
              <a:t>4</a:t>
            </a:fld>
            <a:endParaRPr lang="en-GB" altLang="en-US">
              <a:latin typeface="Arial" panose="020B0604020202020204" pitchFamily="34" charset="0"/>
            </a:endParaRPr>
          </a:p>
        </p:txBody>
      </p:sp>
      <p:sp>
        <p:nvSpPr>
          <p:cNvPr id="8195" name="Rectangle 2">
            <a:extLst>
              <a:ext uri="{FF2B5EF4-FFF2-40B4-BE49-F238E27FC236}">
                <a16:creationId xmlns:a16="http://schemas.microsoft.com/office/drawing/2014/main" id="{499DEA8D-42DC-02A6-51B7-210AF782F9B0}"/>
              </a:ext>
            </a:extLst>
          </p:cNvPr>
          <p:cNvSpPr>
            <a:spLocks noGrp="1" noChangeArrowheads="1"/>
          </p:cNvSpPr>
          <p:nvPr>
            <p:ph type="title"/>
          </p:nvPr>
        </p:nvSpPr>
        <p:spPr/>
        <p:txBody>
          <a:bodyPr/>
          <a:lstStyle/>
          <a:p>
            <a:pPr marL="812800" indent="-812800" eaLnBrk="1" hangingPunct="1"/>
            <a:r>
              <a:rPr lang="en-US" altLang="en-US"/>
              <a:t>Course Syllabus</a:t>
            </a:r>
            <a:endParaRPr lang="en-GB" altLang="en-US"/>
          </a:p>
        </p:txBody>
      </p:sp>
      <p:sp>
        <p:nvSpPr>
          <p:cNvPr id="8196" name="Rectangle 3">
            <a:extLst>
              <a:ext uri="{FF2B5EF4-FFF2-40B4-BE49-F238E27FC236}">
                <a16:creationId xmlns:a16="http://schemas.microsoft.com/office/drawing/2014/main" id="{5A2FE2D3-3501-77DB-12B8-0BE4BED7D8EC}"/>
              </a:ext>
            </a:extLst>
          </p:cNvPr>
          <p:cNvSpPr>
            <a:spLocks noGrp="1" noChangeArrowheads="1"/>
          </p:cNvSpPr>
          <p:nvPr>
            <p:ph type="body" idx="1"/>
          </p:nvPr>
        </p:nvSpPr>
        <p:spPr/>
        <p:txBody>
          <a:bodyPr/>
          <a:lstStyle/>
          <a:p>
            <a:pPr eaLnBrk="1" hangingPunct="1">
              <a:lnSpc>
                <a:spcPct val="90000"/>
              </a:lnSpc>
            </a:pPr>
            <a:r>
              <a:rPr lang="en-US" altLang="en-US" sz="2400" dirty="0"/>
              <a:t>Introduction to wireless communication</a:t>
            </a:r>
          </a:p>
          <a:p>
            <a:pPr eaLnBrk="1" hangingPunct="1">
              <a:lnSpc>
                <a:spcPct val="90000"/>
              </a:lnSpc>
            </a:pPr>
            <a:r>
              <a:rPr lang="en-US" altLang="en-US" sz="2400" dirty="0"/>
              <a:t>Evolution of wireless communication systems</a:t>
            </a:r>
          </a:p>
          <a:p>
            <a:pPr eaLnBrk="1" hangingPunct="1">
              <a:lnSpc>
                <a:spcPct val="90000"/>
              </a:lnSpc>
            </a:pPr>
            <a:r>
              <a:rPr lang="en-US" altLang="en-US" sz="2400" dirty="0"/>
              <a:t>Medium access techniques</a:t>
            </a:r>
          </a:p>
          <a:p>
            <a:pPr eaLnBrk="1" hangingPunct="1">
              <a:lnSpc>
                <a:spcPct val="90000"/>
              </a:lnSpc>
            </a:pPr>
            <a:r>
              <a:rPr lang="en-US" altLang="en-US" sz="2400" dirty="0"/>
              <a:t>Propagation models</a:t>
            </a:r>
          </a:p>
          <a:p>
            <a:pPr eaLnBrk="1" hangingPunct="1">
              <a:lnSpc>
                <a:spcPct val="90000"/>
              </a:lnSpc>
            </a:pPr>
            <a:r>
              <a:rPr lang="en-US" altLang="en-US" sz="2400" dirty="0"/>
              <a:t>Cellular systems</a:t>
            </a:r>
          </a:p>
          <a:p>
            <a:pPr lvl="1" eaLnBrk="1" hangingPunct="1">
              <a:lnSpc>
                <a:spcPct val="90000"/>
              </a:lnSpc>
            </a:pPr>
            <a:r>
              <a:rPr lang="en-US" altLang="en-US" sz="2000" dirty="0"/>
              <a:t>AMPS, IS-95, IS-136, GSM, </a:t>
            </a:r>
          </a:p>
          <a:p>
            <a:pPr eaLnBrk="1" hangingPunct="1">
              <a:lnSpc>
                <a:spcPct val="90000"/>
              </a:lnSpc>
            </a:pPr>
            <a:r>
              <a:rPr lang="en-US" altLang="en-US" sz="2400" dirty="0"/>
              <a:t>Wireless networks</a:t>
            </a:r>
          </a:p>
          <a:p>
            <a:pPr lvl="1" eaLnBrk="1" hangingPunct="1">
              <a:lnSpc>
                <a:spcPct val="90000"/>
              </a:lnSpc>
            </a:pPr>
            <a:r>
              <a:rPr lang="en-US" altLang="en-US" sz="2000" dirty="0"/>
              <a:t>GPRS, EDGE, WCDMA, cdma2000, Mobile IP, WLAN and Bluetooth</a:t>
            </a:r>
          </a:p>
          <a:p>
            <a:pPr eaLnBrk="1" hangingPunct="1">
              <a:lnSpc>
                <a:spcPct val="90000"/>
              </a:lnSpc>
            </a:pPr>
            <a:r>
              <a:rPr lang="en-US" altLang="en-US" sz="2400" dirty="0"/>
              <a:t>Emerging networks</a:t>
            </a:r>
          </a:p>
          <a:p>
            <a:pPr lvl="1" eaLnBrk="1" hangingPunct="1">
              <a:lnSpc>
                <a:spcPct val="90000"/>
              </a:lnSpc>
            </a:pPr>
            <a:r>
              <a:rPr lang="en-US" altLang="en-US" sz="2000" dirty="0"/>
              <a:t>WiMAX, MANET, WSN</a:t>
            </a:r>
          </a:p>
          <a:p>
            <a:pPr eaLnBrk="1" hangingPunct="1">
              <a:lnSpc>
                <a:spcPct val="90000"/>
              </a:lnSpc>
            </a:pPr>
            <a:endParaRPr lang="en-US" altLang="en-US" sz="2400" dirty="0"/>
          </a:p>
          <a:p>
            <a:pPr eaLnBrk="1" hangingPunct="1">
              <a:lnSpc>
                <a:spcPct val="90000"/>
              </a:lnSpc>
            </a:pPr>
            <a:endParaRPr lang="en-GB"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7673B962-CBCB-C35E-C9D4-BBE555F1439B}"/>
              </a:ext>
            </a:extLst>
          </p:cNvPr>
          <p:cNvSpPr>
            <a:spLocks noGrp="1"/>
          </p:cNvSpPr>
          <p:nvPr>
            <p:ph type="sldNum" sz="quarter" idx="12"/>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A5BB75AE-9B03-4D60-B45A-06C3649B0B40}" type="slidenum">
              <a:rPr lang="en-GB" altLang="en-US">
                <a:latin typeface="Arial" panose="020B0604020202020204" pitchFamily="34" charset="0"/>
              </a:rPr>
              <a:pPr/>
              <a:t>5</a:t>
            </a:fld>
            <a:endParaRPr lang="en-GB" altLang="en-US">
              <a:latin typeface="Arial" panose="020B0604020202020204" pitchFamily="34" charset="0"/>
            </a:endParaRPr>
          </a:p>
        </p:txBody>
      </p:sp>
      <p:sp>
        <p:nvSpPr>
          <p:cNvPr id="9219" name="Rectangle 2">
            <a:extLst>
              <a:ext uri="{FF2B5EF4-FFF2-40B4-BE49-F238E27FC236}">
                <a16:creationId xmlns:a16="http://schemas.microsoft.com/office/drawing/2014/main" id="{E8B0D133-C13A-81B9-CCBC-384189C9E176}"/>
              </a:ext>
            </a:extLst>
          </p:cNvPr>
          <p:cNvSpPr>
            <a:spLocks noGrp="1" noChangeArrowheads="1"/>
          </p:cNvSpPr>
          <p:nvPr>
            <p:ph type="title"/>
          </p:nvPr>
        </p:nvSpPr>
        <p:spPr/>
        <p:txBody>
          <a:bodyPr/>
          <a:lstStyle/>
          <a:p>
            <a:pPr eaLnBrk="1" hangingPunct="1"/>
            <a:r>
              <a:rPr lang="en-US" altLang="en-US"/>
              <a:t>Introduction to Wireless Communication</a:t>
            </a:r>
            <a:endParaRPr lang="en-GB" altLang="en-US"/>
          </a:p>
        </p:txBody>
      </p:sp>
      <p:sp>
        <p:nvSpPr>
          <p:cNvPr id="9220" name="Rectangle 3">
            <a:extLst>
              <a:ext uri="{FF2B5EF4-FFF2-40B4-BE49-F238E27FC236}">
                <a16:creationId xmlns:a16="http://schemas.microsoft.com/office/drawing/2014/main" id="{E971A16A-99BE-8C12-1FD5-0EACA6F6673A}"/>
              </a:ext>
            </a:extLst>
          </p:cNvPr>
          <p:cNvSpPr>
            <a:spLocks noGrp="1" noChangeArrowheads="1"/>
          </p:cNvSpPr>
          <p:nvPr>
            <p:ph type="body" idx="1"/>
          </p:nvPr>
        </p:nvSpPr>
        <p:spPr/>
        <p:txBody>
          <a:bodyPr/>
          <a:lstStyle/>
          <a:p>
            <a:pPr marL="711200" indent="-711200" eaLnBrk="1" hangingPunct="1">
              <a:buFont typeface="Wingdings" panose="05000000000000000000" pitchFamily="2" charset="2"/>
              <a:buAutoNum type="romanUcPeriod"/>
            </a:pPr>
            <a:r>
              <a:rPr lang="en-US" altLang="en-US"/>
              <a:t>The Wireless vision</a:t>
            </a:r>
          </a:p>
          <a:p>
            <a:pPr marL="711200" indent="-711200" eaLnBrk="1" hangingPunct="1">
              <a:buFont typeface="Wingdings" panose="05000000000000000000" pitchFamily="2" charset="2"/>
              <a:buAutoNum type="romanUcPeriod"/>
            </a:pPr>
            <a:r>
              <a:rPr lang="en-US" altLang="en-US"/>
              <a:t>Radio Waves</a:t>
            </a:r>
          </a:p>
          <a:p>
            <a:pPr marL="711200" indent="-711200" eaLnBrk="1" hangingPunct="1">
              <a:buFont typeface="Wingdings" panose="05000000000000000000" pitchFamily="2" charset="2"/>
              <a:buAutoNum type="romanUcPeriod"/>
            </a:pPr>
            <a:r>
              <a:rPr lang="en-US" altLang="en-US"/>
              <a:t>Channel Capacity</a:t>
            </a:r>
          </a:p>
          <a:p>
            <a:pPr marL="711200" indent="-711200" eaLnBrk="1" hangingPunct="1">
              <a:buFont typeface="Wingdings" panose="05000000000000000000" pitchFamily="2" charset="2"/>
              <a:buAutoNum type="romanUcPeriod"/>
            </a:pPr>
            <a:r>
              <a:rPr lang="en-US" altLang="en-US"/>
              <a:t>Signal-to-Noise Ratio</a:t>
            </a:r>
          </a:p>
          <a:p>
            <a:pPr marL="711200" indent="-711200" eaLnBrk="1" hangingPunct="1">
              <a:buFont typeface="Wingdings" panose="05000000000000000000" pitchFamily="2" charset="2"/>
              <a:buAutoNum type="romanUcPeriod"/>
            </a:pPr>
            <a:r>
              <a:rPr lang="en-US" altLang="en-US"/>
              <a:t>EM Spectrum</a:t>
            </a:r>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730E8809-117A-7B67-E741-BFDE19025C7F}"/>
              </a:ext>
            </a:extLst>
          </p:cNvPr>
          <p:cNvSpPr>
            <a:spLocks noGrp="1"/>
          </p:cNvSpPr>
          <p:nvPr>
            <p:ph type="sldNum" sz="quarter" idx="12"/>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520F43E4-1743-41DF-B9C8-465EF001D2B4}" type="slidenum">
              <a:rPr lang="en-GB" altLang="en-US">
                <a:latin typeface="Arial" panose="020B0604020202020204" pitchFamily="34" charset="0"/>
              </a:rPr>
              <a:pPr/>
              <a:t>6</a:t>
            </a:fld>
            <a:endParaRPr lang="en-GB" altLang="en-US">
              <a:latin typeface="Arial" panose="020B0604020202020204" pitchFamily="34" charset="0"/>
            </a:endParaRPr>
          </a:p>
        </p:txBody>
      </p:sp>
      <p:sp>
        <p:nvSpPr>
          <p:cNvPr id="10243" name="Rectangle 2">
            <a:extLst>
              <a:ext uri="{FF2B5EF4-FFF2-40B4-BE49-F238E27FC236}">
                <a16:creationId xmlns:a16="http://schemas.microsoft.com/office/drawing/2014/main" id="{92667152-0DAB-7966-657B-19A4DEB06D8D}"/>
              </a:ext>
            </a:extLst>
          </p:cNvPr>
          <p:cNvSpPr>
            <a:spLocks noGrp="1" noChangeArrowheads="1"/>
          </p:cNvSpPr>
          <p:nvPr>
            <p:ph type="title"/>
          </p:nvPr>
        </p:nvSpPr>
        <p:spPr/>
        <p:txBody>
          <a:bodyPr/>
          <a:lstStyle/>
          <a:p>
            <a:pPr eaLnBrk="1" hangingPunct="1"/>
            <a:r>
              <a:rPr lang="en-US" altLang="en-US"/>
              <a:t>The Wireless vision</a:t>
            </a:r>
            <a:endParaRPr lang="en-GB" altLang="en-US"/>
          </a:p>
        </p:txBody>
      </p:sp>
      <p:sp>
        <p:nvSpPr>
          <p:cNvPr id="10244" name="Rectangle 3">
            <a:extLst>
              <a:ext uri="{FF2B5EF4-FFF2-40B4-BE49-F238E27FC236}">
                <a16:creationId xmlns:a16="http://schemas.microsoft.com/office/drawing/2014/main" id="{DD8A9951-9045-D7FC-F659-4E38F355F6C1}"/>
              </a:ext>
            </a:extLst>
          </p:cNvPr>
          <p:cNvSpPr>
            <a:spLocks noGrp="1" noChangeArrowheads="1"/>
          </p:cNvSpPr>
          <p:nvPr>
            <p:ph type="body" idx="1"/>
          </p:nvPr>
        </p:nvSpPr>
        <p:spPr/>
        <p:txBody>
          <a:bodyPr/>
          <a:lstStyle/>
          <a:p>
            <a:pPr eaLnBrk="1" hangingPunct="1"/>
            <a:r>
              <a:rPr lang="en-US" altLang="en-US"/>
              <a:t>What is wireless communication?</a:t>
            </a:r>
          </a:p>
          <a:p>
            <a:pPr eaLnBrk="1" hangingPunct="1"/>
            <a:r>
              <a:rPr lang="en-US" altLang="en-US"/>
              <a:t>What are the driving factors?</a:t>
            </a:r>
          </a:p>
          <a:p>
            <a:pPr lvl="1" eaLnBrk="1" hangingPunct="1"/>
            <a:r>
              <a:rPr lang="en-US" altLang="en-US"/>
              <a:t>An explosive increase in demand of tetherless connectivity.</a:t>
            </a:r>
          </a:p>
          <a:p>
            <a:pPr lvl="1" eaLnBrk="1" hangingPunct="1"/>
            <a:r>
              <a:rPr lang="en-US" altLang="en-US"/>
              <a:t>Dramatic progress in VLSI technology</a:t>
            </a:r>
          </a:p>
          <a:p>
            <a:pPr lvl="2" eaLnBrk="1" hangingPunct="1"/>
            <a:r>
              <a:rPr lang="en-US" altLang="en-US"/>
              <a:t>Implementation of efficient signal processing algorithms.</a:t>
            </a:r>
          </a:p>
          <a:p>
            <a:pPr lvl="2" eaLnBrk="1" hangingPunct="1"/>
            <a:r>
              <a:rPr lang="en-US" altLang="en-US"/>
              <a:t>New Coding techniques</a:t>
            </a:r>
          </a:p>
          <a:p>
            <a:pPr lvl="1" eaLnBrk="1" hangingPunct="1"/>
            <a:r>
              <a:rPr lang="en-US" altLang="en-US"/>
              <a:t>Success of 2G wireless standards (GSM)</a:t>
            </a:r>
          </a:p>
          <a:p>
            <a:pPr lvl="1" eaLnBrk="1" hangingPunct="1"/>
            <a:endParaRPr lang="en-US" altLang="en-US"/>
          </a:p>
          <a:p>
            <a:pPr lvl="2" eaLnBrk="1" hangingPunct="1"/>
            <a:endParaRPr lang="en-US" altLang="en-US"/>
          </a:p>
          <a:p>
            <a:pPr eaLnBrk="1" hangingPunct="1"/>
            <a:endParaRPr lang="en-GB"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675BC08B-60BB-D24A-702A-89D444A17789}"/>
              </a:ext>
            </a:extLst>
          </p:cNvPr>
          <p:cNvSpPr>
            <a:spLocks noGrp="1"/>
          </p:cNvSpPr>
          <p:nvPr>
            <p:ph type="sldNum" sz="quarter" idx="12"/>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CAD691A3-86C4-4BEB-B096-23337F333132}" type="slidenum">
              <a:rPr lang="en-GB" altLang="en-US">
                <a:latin typeface="Arial" panose="020B0604020202020204" pitchFamily="34" charset="0"/>
              </a:rPr>
              <a:pPr/>
              <a:t>7</a:t>
            </a:fld>
            <a:endParaRPr lang="en-GB" altLang="en-US">
              <a:latin typeface="Arial" panose="020B0604020202020204" pitchFamily="34" charset="0"/>
            </a:endParaRPr>
          </a:p>
        </p:txBody>
      </p:sp>
      <p:sp>
        <p:nvSpPr>
          <p:cNvPr id="12291" name="Rectangle 2">
            <a:extLst>
              <a:ext uri="{FF2B5EF4-FFF2-40B4-BE49-F238E27FC236}">
                <a16:creationId xmlns:a16="http://schemas.microsoft.com/office/drawing/2014/main" id="{04FCF3E2-74D7-02FD-B249-DD857812FA22}"/>
              </a:ext>
            </a:extLst>
          </p:cNvPr>
          <p:cNvSpPr>
            <a:spLocks noGrp="1" noChangeArrowheads="1"/>
          </p:cNvSpPr>
          <p:nvPr>
            <p:ph type="title"/>
          </p:nvPr>
        </p:nvSpPr>
        <p:spPr>
          <a:xfrm>
            <a:off x="539750" y="404813"/>
            <a:ext cx="7562850" cy="755650"/>
          </a:xfrm>
        </p:spPr>
        <p:txBody>
          <a:bodyPr/>
          <a:lstStyle/>
          <a:p>
            <a:pPr eaLnBrk="1" hangingPunct="1"/>
            <a:r>
              <a:rPr lang="en-US" altLang="zh-CN">
                <a:ea typeface="宋体" panose="02010600030101010101" pitchFamily="2" charset="-122"/>
              </a:rPr>
              <a:t>Wired  Vs. Wireless Communication</a:t>
            </a:r>
          </a:p>
        </p:txBody>
      </p:sp>
      <p:pic>
        <p:nvPicPr>
          <p:cNvPr id="12292" name="Picture 3" descr="BS00541_">
            <a:extLst>
              <a:ext uri="{FF2B5EF4-FFF2-40B4-BE49-F238E27FC236}">
                <a16:creationId xmlns:a16="http://schemas.microsoft.com/office/drawing/2014/main" id="{FF0A463B-7969-C2E4-D959-21DF7D77D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557338"/>
            <a:ext cx="2749550" cy="155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4" descr="j0274726">
            <a:extLst>
              <a:ext uri="{FF2B5EF4-FFF2-40B4-BE49-F238E27FC236}">
                <a16:creationId xmlns:a16="http://schemas.microsoft.com/office/drawing/2014/main" id="{1436EE76-AE52-FD6A-31D7-4ED51CB4C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25" y="1241425"/>
            <a:ext cx="644525" cy="243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Oval 5">
            <a:extLst>
              <a:ext uri="{FF2B5EF4-FFF2-40B4-BE49-F238E27FC236}">
                <a16:creationId xmlns:a16="http://schemas.microsoft.com/office/drawing/2014/main" id="{A35571EF-2F9A-7EFD-FBDE-54066E51D542}"/>
              </a:ext>
            </a:extLst>
          </p:cNvPr>
          <p:cNvSpPr>
            <a:spLocks noChangeArrowheads="1"/>
          </p:cNvSpPr>
          <p:nvPr/>
        </p:nvSpPr>
        <p:spPr bwMode="auto">
          <a:xfrm>
            <a:off x="6958013" y="1152525"/>
            <a:ext cx="741362" cy="477838"/>
          </a:xfrm>
          <a:prstGeom prst="ellipse">
            <a:avLst/>
          </a:prstGeom>
          <a:noFill/>
          <a:ln w="12700">
            <a:solidFill>
              <a:schemeClr val="tx2"/>
            </a:solidFill>
            <a:prstDash val="dash"/>
            <a:round/>
            <a:headEnd/>
            <a:tailEnd/>
          </a:ln>
          <a:effectLst/>
          <a:extLst>
            <a:ext uri="{909E8E84-426E-40DD-AFC4-6F175D3DCCD1}">
              <a14:hiddenFill xmlns:a14="http://schemas.microsoft.com/office/drawing/2010/main">
                <a:solidFill>
                  <a:srgbClr val="F0FA2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pPr eaLnBrk="1" hangingPunct="1"/>
            <a:endParaRPr lang="en-US" altLang="en-US"/>
          </a:p>
        </p:txBody>
      </p:sp>
      <p:sp>
        <p:nvSpPr>
          <p:cNvPr id="12295" name="Oval 6">
            <a:extLst>
              <a:ext uri="{FF2B5EF4-FFF2-40B4-BE49-F238E27FC236}">
                <a16:creationId xmlns:a16="http://schemas.microsoft.com/office/drawing/2014/main" id="{DC7937C5-30CD-624B-D9D9-75AF4C17F896}"/>
              </a:ext>
            </a:extLst>
          </p:cNvPr>
          <p:cNvSpPr>
            <a:spLocks noChangeArrowheads="1"/>
          </p:cNvSpPr>
          <p:nvPr/>
        </p:nvSpPr>
        <p:spPr bwMode="auto">
          <a:xfrm>
            <a:off x="6600825" y="958850"/>
            <a:ext cx="1563688" cy="941388"/>
          </a:xfrm>
          <a:prstGeom prst="ellipse">
            <a:avLst/>
          </a:prstGeom>
          <a:noFill/>
          <a:ln w="12700">
            <a:solidFill>
              <a:schemeClr val="tx2"/>
            </a:solidFill>
            <a:prstDash val="dash"/>
            <a:round/>
            <a:headEnd/>
            <a:tailEnd/>
          </a:ln>
          <a:effectLst/>
          <a:extLst>
            <a:ext uri="{909E8E84-426E-40DD-AFC4-6F175D3DCCD1}">
              <a14:hiddenFill xmlns:a14="http://schemas.microsoft.com/office/drawing/2010/main">
                <a:solidFill>
                  <a:srgbClr val="F0FA2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pPr eaLnBrk="1" hangingPunct="1"/>
            <a:endParaRPr lang="en-US" altLang="en-US"/>
          </a:p>
        </p:txBody>
      </p:sp>
      <p:sp>
        <p:nvSpPr>
          <p:cNvPr id="12296" name="Oval 7">
            <a:extLst>
              <a:ext uri="{FF2B5EF4-FFF2-40B4-BE49-F238E27FC236}">
                <a16:creationId xmlns:a16="http://schemas.microsoft.com/office/drawing/2014/main" id="{603C6870-637E-F682-25D8-A356E14DEAA4}"/>
              </a:ext>
            </a:extLst>
          </p:cNvPr>
          <p:cNvSpPr>
            <a:spLocks noChangeArrowheads="1"/>
          </p:cNvSpPr>
          <p:nvPr/>
        </p:nvSpPr>
        <p:spPr bwMode="auto">
          <a:xfrm>
            <a:off x="6318250" y="741363"/>
            <a:ext cx="2027238" cy="1484312"/>
          </a:xfrm>
          <a:prstGeom prst="ellipse">
            <a:avLst/>
          </a:prstGeom>
          <a:noFill/>
          <a:ln w="12700">
            <a:solidFill>
              <a:schemeClr val="tx2"/>
            </a:solidFill>
            <a:prstDash val="dash"/>
            <a:round/>
            <a:headEnd/>
            <a:tailEnd/>
          </a:ln>
          <a:effectLst/>
          <a:extLst>
            <a:ext uri="{909E8E84-426E-40DD-AFC4-6F175D3DCCD1}">
              <a14:hiddenFill xmlns:a14="http://schemas.microsoft.com/office/drawing/2010/main">
                <a:solidFill>
                  <a:srgbClr val="F0FA2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pPr eaLnBrk="1" hangingPunct="1"/>
            <a:endParaRPr lang="en-US" altLang="en-US"/>
          </a:p>
        </p:txBody>
      </p:sp>
      <p:graphicFrame>
        <p:nvGraphicFramePr>
          <p:cNvPr id="22536" name="Group 8">
            <a:extLst>
              <a:ext uri="{FF2B5EF4-FFF2-40B4-BE49-F238E27FC236}">
                <a16:creationId xmlns:a16="http://schemas.microsoft.com/office/drawing/2014/main" id="{CA4B0717-B4EC-9E7C-0D7F-1296AF8381BC}"/>
              </a:ext>
            </a:extLst>
          </p:cNvPr>
          <p:cNvGraphicFramePr>
            <a:graphicFrameLocks noGrp="1"/>
          </p:cNvGraphicFramePr>
          <p:nvPr/>
        </p:nvGraphicFramePr>
        <p:xfrm>
          <a:off x="561975" y="3460750"/>
          <a:ext cx="7885113" cy="2416176"/>
        </p:xfrm>
        <a:graphic>
          <a:graphicData uri="http://schemas.openxmlformats.org/drawingml/2006/table">
            <a:tbl>
              <a:tblPr/>
              <a:tblGrid>
                <a:gridCol w="4054475">
                  <a:extLst>
                    <a:ext uri="{9D8B030D-6E8A-4147-A177-3AD203B41FA5}">
                      <a16:colId xmlns:a16="http://schemas.microsoft.com/office/drawing/2014/main" val="20000"/>
                    </a:ext>
                  </a:extLst>
                </a:gridCol>
                <a:gridCol w="3830638">
                  <a:extLst>
                    <a:ext uri="{9D8B030D-6E8A-4147-A177-3AD203B41FA5}">
                      <a16:colId xmlns:a16="http://schemas.microsoft.com/office/drawing/2014/main" val="20001"/>
                    </a:ext>
                  </a:extLst>
                </a:gridCol>
              </a:tblGrid>
              <a:tr h="477838">
                <a:tc>
                  <a:txBody>
                    <a:bodyPr/>
                    <a:lstStyle>
                      <a:lvl1pPr>
                        <a:spcBef>
                          <a:spcPct val="20000"/>
                        </a:spcBef>
                        <a:buFont typeface="Wingdings" panose="05000000000000000000" pitchFamily="2" charset="2"/>
                        <a:defRPr sz="2400">
                          <a:solidFill>
                            <a:srgbClr val="0033CC"/>
                          </a:solidFill>
                          <a:latin typeface="Futura Hv" pitchFamily="34" charset="0"/>
                          <a:cs typeface="Arial" panose="020B0604020202020204" pitchFamily="34" charset="0"/>
                        </a:defRPr>
                      </a:lvl1pPr>
                      <a:lvl2pPr>
                        <a:spcBef>
                          <a:spcPct val="20000"/>
                        </a:spcBef>
                        <a:buFont typeface="Arial" panose="020B0604020202020204" pitchFamily="34" charset="0"/>
                        <a:defRPr sz="2000">
                          <a:solidFill>
                            <a:schemeClr val="tx1"/>
                          </a:solidFill>
                          <a:latin typeface="Futura Hv" pitchFamily="34" charset="0"/>
                          <a:cs typeface="Arial" panose="020B0604020202020204" pitchFamily="34" charset="0"/>
                        </a:defRPr>
                      </a:lvl2pPr>
                      <a:lvl3pPr>
                        <a:spcBef>
                          <a:spcPct val="20000"/>
                        </a:spcBef>
                        <a:defRPr>
                          <a:solidFill>
                            <a:schemeClr val="tx1"/>
                          </a:solidFill>
                          <a:latin typeface="Futura Hv" pitchFamily="34" charset="0"/>
                          <a:cs typeface="Arial" panose="020B0604020202020204" pitchFamily="34" charset="0"/>
                        </a:defRPr>
                      </a:lvl3pPr>
                      <a:lvl4pPr>
                        <a:spcBef>
                          <a:spcPct val="20000"/>
                        </a:spcBef>
                        <a:defRPr sz="1600">
                          <a:solidFill>
                            <a:schemeClr val="tx1"/>
                          </a:solidFill>
                          <a:latin typeface="Futura Hv" pitchFamily="34" charset="0"/>
                          <a:cs typeface="Arial" panose="020B0604020202020204" pitchFamily="34" charset="0"/>
                        </a:defRPr>
                      </a:lvl4pPr>
                      <a:lvl5pPr>
                        <a:spcBef>
                          <a:spcPct val="20000"/>
                        </a:spcBef>
                        <a:defRPr sz="1600">
                          <a:solidFill>
                            <a:schemeClr val="tx1"/>
                          </a:solidFill>
                          <a:latin typeface="Futura Hv" pitchFamily="34" charset="0"/>
                          <a:cs typeface="Arial" panose="020B0604020202020204" pitchFamily="34" charset="0"/>
                        </a:defRPr>
                      </a:lvl5pPr>
                      <a:lvl6pPr fontAlgn="base">
                        <a:spcBef>
                          <a:spcPct val="20000"/>
                        </a:spcBef>
                        <a:spcAft>
                          <a:spcPct val="0"/>
                        </a:spcAft>
                        <a:defRPr sz="1600">
                          <a:solidFill>
                            <a:schemeClr val="tx1"/>
                          </a:solidFill>
                          <a:latin typeface="Futura Hv" pitchFamily="34" charset="0"/>
                          <a:cs typeface="Arial" panose="020B0604020202020204" pitchFamily="34" charset="0"/>
                        </a:defRPr>
                      </a:lvl6pPr>
                      <a:lvl7pPr fontAlgn="base">
                        <a:spcBef>
                          <a:spcPct val="20000"/>
                        </a:spcBef>
                        <a:spcAft>
                          <a:spcPct val="0"/>
                        </a:spcAft>
                        <a:defRPr sz="1600">
                          <a:solidFill>
                            <a:schemeClr val="tx1"/>
                          </a:solidFill>
                          <a:latin typeface="Futura Hv" pitchFamily="34" charset="0"/>
                          <a:cs typeface="Arial" panose="020B0604020202020204" pitchFamily="34" charset="0"/>
                        </a:defRPr>
                      </a:lvl7pPr>
                      <a:lvl8pPr fontAlgn="base">
                        <a:spcBef>
                          <a:spcPct val="20000"/>
                        </a:spcBef>
                        <a:spcAft>
                          <a:spcPct val="0"/>
                        </a:spcAft>
                        <a:defRPr sz="1600">
                          <a:solidFill>
                            <a:schemeClr val="tx1"/>
                          </a:solidFill>
                          <a:latin typeface="Futura Hv" pitchFamily="34" charset="0"/>
                          <a:cs typeface="Arial" panose="020B0604020202020204" pitchFamily="34" charset="0"/>
                        </a:defRPr>
                      </a:lvl8pPr>
                      <a:lvl9pPr fontAlgn="base">
                        <a:spcBef>
                          <a:spcPct val="20000"/>
                        </a:spcBef>
                        <a:spcAft>
                          <a:spcPct val="0"/>
                        </a:spcAft>
                        <a:defRPr sz="1600">
                          <a:solidFill>
                            <a:schemeClr val="tx1"/>
                          </a:solidFill>
                          <a:latin typeface="Futura Hv"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sz="2400" b="0" i="0" u="none" strike="noStrike" cap="none" normalizeH="0" baseline="0">
                          <a:ln>
                            <a:noFill/>
                          </a:ln>
                          <a:solidFill>
                            <a:srgbClr val="0033CC"/>
                          </a:solidFill>
                          <a:effectLst/>
                          <a:latin typeface="Futura Hv" pitchFamily="34" charset="0"/>
                          <a:cs typeface="Arial" panose="020B0604020202020204" pitchFamily="34" charset="0"/>
                        </a:rPr>
                        <a:t>Wired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Font typeface="Wingdings" panose="05000000000000000000" pitchFamily="2" charset="2"/>
                        <a:defRPr sz="2400">
                          <a:solidFill>
                            <a:srgbClr val="0033CC"/>
                          </a:solidFill>
                          <a:latin typeface="Futura Hv" pitchFamily="34" charset="0"/>
                          <a:cs typeface="Arial" panose="020B0604020202020204" pitchFamily="34" charset="0"/>
                        </a:defRPr>
                      </a:lvl1pPr>
                      <a:lvl2pPr>
                        <a:spcBef>
                          <a:spcPct val="20000"/>
                        </a:spcBef>
                        <a:buFont typeface="Arial" panose="020B0604020202020204" pitchFamily="34" charset="0"/>
                        <a:defRPr sz="2000">
                          <a:solidFill>
                            <a:schemeClr val="tx1"/>
                          </a:solidFill>
                          <a:latin typeface="Futura Hv" pitchFamily="34" charset="0"/>
                          <a:cs typeface="Arial" panose="020B0604020202020204" pitchFamily="34" charset="0"/>
                        </a:defRPr>
                      </a:lvl2pPr>
                      <a:lvl3pPr>
                        <a:spcBef>
                          <a:spcPct val="20000"/>
                        </a:spcBef>
                        <a:defRPr>
                          <a:solidFill>
                            <a:schemeClr val="tx1"/>
                          </a:solidFill>
                          <a:latin typeface="Futura Hv" pitchFamily="34" charset="0"/>
                          <a:cs typeface="Arial" panose="020B0604020202020204" pitchFamily="34" charset="0"/>
                        </a:defRPr>
                      </a:lvl3pPr>
                      <a:lvl4pPr>
                        <a:spcBef>
                          <a:spcPct val="20000"/>
                        </a:spcBef>
                        <a:defRPr sz="1600">
                          <a:solidFill>
                            <a:schemeClr val="tx1"/>
                          </a:solidFill>
                          <a:latin typeface="Futura Hv" pitchFamily="34" charset="0"/>
                          <a:cs typeface="Arial" panose="020B0604020202020204" pitchFamily="34" charset="0"/>
                        </a:defRPr>
                      </a:lvl4pPr>
                      <a:lvl5pPr>
                        <a:spcBef>
                          <a:spcPct val="20000"/>
                        </a:spcBef>
                        <a:defRPr sz="1600">
                          <a:solidFill>
                            <a:schemeClr val="tx1"/>
                          </a:solidFill>
                          <a:latin typeface="Futura Hv" pitchFamily="34" charset="0"/>
                          <a:cs typeface="Arial" panose="020B0604020202020204" pitchFamily="34" charset="0"/>
                        </a:defRPr>
                      </a:lvl5pPr>
                      <a:lvl6pPr fontAlgn="base">
                        <a:spcBef>
                          <a:spcPct val="20000"/>
                        </a:spcBef>
                        <a:spcAft>
                          <a:spcPct val="0"/>
                        </a:spcAft>
                        <a:defRPr sz="1600">
                          <a:solidFill>
                            <a:schemeClr val="tx1"/>
                          </a:solidFill>
                          <a:latin typeface="Futura Hv" pitchFamily="34" charset="0"/>
                          <a:cs typeface="Arial" panose="020B0604020202020204" pitchFamily="34" charset="0"/>
                        </a:defRPr>
                      </a:lvl6pPr>
                      <a:lvl7pPr fontAlgn="base">
                        <a:spcBef>
                          <a:spcPct val="20000"/>
                        </a:spcBef>
                        <a:spcAft>
                          <a:spcPct val="0"/>
                        </a:spcAft>
                        <a:defRPr sz="1600">
                          <a:solidFill>
                            <a:schemeClr val="tx1"/>
                          </a:solidFill>
                          <a:latin typeface="Futura Hv" pitchFamily="34" charset="0"/>
                          <a:cs typeface="Arial" panose="020B0604020202020204" pitchFamily="34" charset="0"/>
                        </a:defRPr>
                      </a:lvl7pPr>
                      <a:lvl8pPr fontAlgn="base">
                        <a:spcBef>
                          <a:spcPct val="20000"/>
                        </a:spcBef>
                        <a:spcAft>
                          <a:spcPct val="0"/>
                        </a:spcAft>
                        <a:defRPr sz="1600">
                          <a:solidFill>
                            <a:schemeClr val="tx1"/>
                          </a:solidFill>
                          <a:latin typeface="Futura Hv" pitchFamily="34" charset="0"/>
                          <a:cs typeface="Arial" panose="020B0604020202020204" pitchFamily="34" charset="0"/>
                        </a:defRPr>
                      </a:lvl8pPr>
                      <a:lvl9pPr fontAlgn="base">
                        <a:spcBef>
                          <a:spcPct val="20000"/>
                        </a:spcBef>
                        <a:spcAft>
                          <a:spcPct val="0"/>
                        </a:spcAft>
                        <a:defRPr sz="1600">
                          <a:solidFill>
                            <a:schemeClr val="tx1"/>
                          </a:solidFill>
                          <a:latin typeface="Futura Hv"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sz="2400" b="0" i="0" u="none" strike="noStrike" cap="none" normalizeH="0" baseline="0">
                          <a:ln>
                            <a:noFill/>
                          </a:ln>
                          <a:solidFill>
                            <a:schemeClr val="tx2"/>
                          </a:solidFill>
                          <a:effectLst/>
                          <a:latin typeface="Futura Hv" pitchFamily="34" charset="0"/>
                          <a:cs typeface="Arial" panose="020B0604020202020204" pitchFamily="34" charset="0"/>
                        </a:rPr>
                        <a:t>Wireless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65138">
                <a:tc>
                  <a:txBody>
                    <a:bodyPr/>
                    <a:lstStyle>
                      <a:lvl1pPr>
                        <a:spcBef>
                          <a:spcPct val="20000"/>
                        </a:spcBef>
                        <a:buFont typeface="Wingdings" panose="05000000000000000000" pitchFamily="2" charset="2"/>
                        <a:defRPr sz="2400">
                          <a:solidFill>
                            <a:srgbClr val="0033CC"/>
                          </a:solidFill>
                          <a:latin typeface="Futura Hv" pitchFamily="34" charset="0"/>
                          <a:cs typeface="Arial" panose="020B0604020202020204" pitchFamily="34" charset="0"/>
                        </a:defRPr>
                      </a:lvl1pPr>
                      <a:lvl2pPr>
                        <a:spcBef>
                          <a:spcPct val="20000"/>
                        </a:spcBef>
                        <a:buFont typeface="Arial" panose="020B0604020202020204" pitchFamily="34" charset="0"/>
                        <a:defRPr sz="2000">
                          <a:solidFill>
                            <a:schemeClr val="tx1"/>
                          </a:solidFill>
                          <a:latin typeface="Futura Hv" pitchFamily="34" charset="0"/>
                          <a:cs typeface="Arial" panose="020B0604020202020204" pitchFamily="34" charset="0"/>
                        </a:defRPr>
                      </a:lvl2pPr>
                      <a:lvl3pPr>
                        <a:spcBef>
                          <a:spcPct val="20000"/>
                        </a:spcBef>
                        <a:defRPr>
                          <a:solidFill>
                            <a:schemeClr val="tx1"/>
                          </a:solidFill>
                          <a:latin typeface="Futura Hv" pitchFamily="34" charset="0"/>
                          <a:cs typeface="Arial" panose="020B0604020202020204" pitchFamily="34" charset="0"/>
                        </a:defRPr>
                      </a:lvl3pPr>
                      <a:lvl4pPr>
                        <a:spcBef>
                          <a:spcPct val="20000"/>
                        </a:spcBef>
                        <a:defRPr sz="1600">
                          <a:solidFill>
                            <a:schemeClr val="tx1"/>
                          </a:solidFill>
                          <a:latin typeface="Futura Hv" pitchFamily="34" charset="0"/>
                          <a:cs typeface="Arial" panose="020B0604020202020204" pitchFamily="34" charset="0"/>
                        </a:defRPr>
                      </a:lvl4pPr>
                      <a:lvl5pPr>
                        <a:spcBef>
                          <a:spcPct val="20000"/>
                        </a:spcBef>
                        <a:defRPr sz="1600">
                          <a:solidFill>
                            <a:schemeClr val="tx1"/>
                          </a:solidFill>
                          <a:latin typeface="Futura Hv" pitchFamily="34" charset="0"/>
                          <a:cs typeface="Arial" panose="020B0604020202020204" pitchFamily="34" charset="0"/>
                        </a:defRPr>
                      </a:lvl5pPr>
                      <a:lvl6pPr fontAlgn="base">
                        <a:spcBef>
                          <a:spcPct val="20000"/>
                        </a:spcBef>
                        <a:spcAft>
                          <a:spcPct val="0"/>
                        </a:spcAft>
                        <a:defRPr sz="1600">
                          <a:solidFill>
                            <a:schemeClr val="tx1"/>
                          </a:solidFill>
                          <a:latin typeface="Futura Hv" pitchFamily="34" charset="0"/>
                          <a:cs typeface="Arial" panose="020B0604020202020204" pitchFamily="34" charset="0"/>
                        </a:defRPr>
                      </a:lvl6pPr>
                      <a:lvl7pPr fontAlgn="base">
                        <a:spcBef>
                          <a:spcPct val="20000"/>
                        </a:spcBef>
                        <a:spcAft>
                          <a:spcPct val="0"/>
                        </a:spcAft>
                        <a:defRPr sz="1600">
                          <a:solidFill>
                            <a:schemeClr val="tx1"/>
                          </a:solidFill>
                          <a:latin typeface="Futura Hv" pitchFamily="34" charset="0"/>
                          <a:cs typeface="Arial" panose="020B0604020202020204" pitchFamily="34" charset="0"/>
                        </a:defRPr>
                      </a:lvl7pPr>
                      <a:lvl8pPr fontAlgn="base">
                        <a:spcBef>
                          <a:spcPct val="20000"/>
                        </a:spcBef>
                        <a:spcAft>
                          <a:spcPct val="0"/>
                        </a:spcAft>
                        <a:defRPr sz="1600">
                          <a:solidFill>
                            <a:schemeClr val="tx1"/>
                          </a:solidFill>
                          <a:latin typeface="Futura Hv" pitchFamily="34" charset="0"/>
                          <a:cs typeface="Arial" panose="020B0604020202020204" pitchFamily="34" charset="0"/>
                        </a:defRPr>
                      </a:lvl8pPr>
                      <a:lvl9pPr fontAlgn="base">
                        <a:spcBef>
                          <a:spcPct val="20000"/>
                        </a:spcBef>
                        <a:spcAft>
                          <a:spcPct val="0"/>
                        </a:spcAft>
                        <a:defRPr sz="1600">
                          <a:solidFill>
                            <a:schemeClr val="tx1"/>
                          </a:solidFill>
                          <a:latin typeface="Futura Hv"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0" lang="en-US" sz="2400" b="0" i="0" u="none" strike="noStrike" cap="none" normalizeH="0" baseline="0">
                        <a:ln>
                          <a:noFill/>
                        </a:ln>
                        <a:solidFill>
                          <a:srgbClr val="0033CC"/>
                        </a:solidFill>
                        <a:effectLst/>
                        <a:latin typeface="Futura Hv"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400">
                          <a:solidFill>
                            <a:srgbClr val="0033CC"/>
                          </a:solidFill>
                          <a:latin typeface="Futura Hv" pitchFamily="34" charset="0"/>
                          <a:cs typeface="Arial" panose="020B0604020202020204" pitchFamily="34" charset="0"/>
                        </a:defRPr>
                      </a:lvl1pPr>
                      <a:lvl2pPr>
                        <a:spcBef>
                          <a:spcPct val="20000"/>
                        </a:spcBef>
                        <a:buFont typeface="Arial" panose="020B0604020202020204" pitchFamily="34" charset="0"/>
                        <a:defRPr sz="2000">
                          <a:solidFill>
                            <a:schemeClr val="tx1"/>
                          </a:solidFill>
                          <a:latin typeface="Futura Hv" pitchFamily="34" charset="0"/>
                          <a:cs typeface="Arial" panose="020B0604020202020204" pitchFamily="34" charset="0"/>
                        </a:defRPr>
                      </a:lvl2pPr>
                      <a:lvl3pPr>
                        <a:spcBef>
                          <a:spcPct val="20000"/>
                        </a:spcBef>
                        <a:defRPr>
                          <a:solidFill>
                            <a:schemeClr val="tx1"/>
                          </a:solidFill>
                          <a:latin typeface="Futura Hv" pitchFamily="34" charset="0"/>
                          <a:cs typeface="Arial" panose="020B0604020202020204" pitchFamily="34" charset="0"/>
                        </a:defRPr>
                      </a:lvl3pPr>
                      <a:lvl4pPr>
                        <a:spcBef>
                          <a:spcPct val="20000"/>
                        </a:spcBef>
                        <a:defRPr sz="1600">
                          <a:solidFill>
                            <a:schemeClr val="tx1"/>
                          </a:solidFill>
                          <a:latin typeface="Futura Hv" pitchFamily="34" charset="0"/>
                          <a:cs typeface="Arial" panose="020B0604020202020204" pitchFamily="34" charset="0"/>
                        </a:defRPr>
                      </a:lvl4pPr>
                      <a:lvl5pPr>
                        <a:spcBef>
                          <a:spcPct val="20000"/>
                        </a:spcBef>
                        <a:defRPr sz="1600">
                          <a:solidFill>
                            <a:schemeClr val="tx1"/>
                          </a:solidFill>
                          <a:latin typeface="Futura Hv" pitchFamily="34" charset="0"/>
                          <a:cs typeface="Arial" panose="020B0604020202020204" pitchFamily="34" charset="0"/>
                        </a:defRPr>
                      </a:lvl5pPr>
                      <a:lvl6pPr fontAlgn="base">
                        <a:spcBef>
                          <a:spcPct val="20000"/>
                        </a:spcBef>
                        <a:spcAft>
                          <a:spcPct val="0"/>
                        </a:spcAft>
                        <a:defRPr sz="1600">
                          <a:solidFill>
                            <a:schemeClr val="tx1"/>
                          </a:solidFill>
                          <a:latin typeface="Futura Hv" pitchFamily="34" charset="0"/>
                          <a:cs typeface="Arial" panose="020B0604020202020204" pitchFamily="34" charset="0"/>
                        </a:defRPr>
                      </a:lvl6pPr>
                      <a:lvl7pPr fontAlgn="base">
                        <a:spcBef>
                          <a:spcPct val="20000"/>
                        </a:spcBef>
                        <a:spcAft>
                          <a:spcPct val="0"/>
                        </a:spcAft>
                        <a:defRPr sz="1600">
                          <a:solidFill>
                            <a:schemeClr val="tx1"/>
                          </a:solidFill>
                          <a:latin typeface="Futura Hv" pitchFamily="34" charset="0"/>
                          <a:cs typeface="Arial" panose="020B0604020202020204" pitchFamily="34" charset="0"/>
                        </a:defRPr>
                      </a:lvl7pPr>
                      <a:lvl8pPr fontAlgn="base">
                        <a:spcBef>
                          <a:spcPct val="20000"/>
                        </a:spcBef>
                        <a:spcAft>
                          <a:spcPct val="0"/>
                        </a:spcAft>
                        <a:defRPr sz="1600">
                          <a:solidFill>
                            <a:schemeClr val="tx1"/>
                          </a:solidFill>
                          <a:latin typeface="Futura Hv" pitchFamily="34" charset="0"/>
                          <a:cs typeface="Arial" panose="020B0604020202020204" pitchFamily="34" charset="0"/>
                        </a:defRPr>
                      </a:lvl8pPr>
                      <a:lvl9pPr fontAlgn="base">
                        <a:spcBef>
                          <a:spcPct val="20000"/>
                        </a:spcBef>
                        <a:spcAft>
                          <a:spcPct val="0"/>
                        </a:spcAft>
                        <a:defRPr sz="1600">
                          <a:solidFill>
                            <a:schemeClr val="tx1"/>
                          </a:solidFill>
                          <a:latin typeface="Futura Hv"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0" lang="en-US" sz="2400" b="0" i="0" u="none" strike="noStrike" cap="none" normalizeH="0" baseline="0">
                        <a:ln>
                          <a:noFill/>
                        </a:ln>
                        <a:solidFill>
                          <a:srgbClr val="0033CC"/>
                        </a:solidFill>
                        <a:effectLst/>
                        <a:latin typeface="Futura Hv"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lvl1pPr>
                        <a:spcBef>
                          <a:spcPct val="20000"/>
                        </a:spcBef>
                        <a:buFont typeface="Wingdings" panose="05000000000000000000" pitchFamily="2" charset="2"/>
                        <a:defRPr sz="2400">
                          <a:solidFill>
                            <a:srgbClr val="0033CC"/>
                          </a:solidFill>
                          <a:latin typeface="Futura Hv" pitchFamily="34" charset="0"/>
                          <a:cs typeface="Arial" panose="020B0604020202020204" pitchFamily="34" charset="0"/>
                        </a:defRPr>
                      </a:lvl1pPr>
                      <a:lvl2pPr>
                        <a:spcBef>
                          <a:spcPct val="20000"/>
                        </a:spcBef>
                        <a:buFont typeface="Arial" panose="020B0604020202020204" pitchFamily="34" charset="0"/>
                        <a:defRPr sz="2000">
                          <a:solidFill>
                            <a:schemeClr val="tx1"/>
                          </a:solidFill>
                          <a:latin typeface="Futura Hv" pitchFamily="34" charset="0"/>
                          <a:cs typeface="Arial" panose="020B0604020202020204" pitchFamily="34" charset="0"/>
                        </a:defRPr>
                      </a:lvl2pPr>
                      <a:lvl3pPr>
                        <a:spcBef>
                          <a:spcPct val="20000"/>
                        </a:spcBef>
                        <a:defRPr>
                          <a:solidFill>
                            <a:schemeClr val="tx1"/>
                          </a:solidFill>
                          <a:latin typeface="Futura Hv" pitchFamily="34" charset="0"/>
                          <a:cs typeface="Arial" panose="020B0604020202020204" pitchFamily="34" charset="0"/>
                        </a:defRPr>
                      </a:lvl3pPr>
                      <a:lvl4pPr>
                        <a:spcBef>
                          <a:spcPct val="20000"/>
                        </a:spcBef>
                        <a:defRPr sz="1600">
                          <a:solidFill>
                            <a:schemeClr val="tx1"/>
                          </a:solidFill>
                          <a:latin typeface="Futura Hv" pitchFamily="34" charset="0"/>
                          <a:cs typeface="Arial" panose="020B0604020202020204" pitchFamily="34" charset="0"/>
                        </a:defRPr>
                      </a:lvl4pPr>
                      <a:lvl5pPr>
                        <a:spcBef>
                          <a:spcPct val="20000"/>
                        </a:spcBef>
                        <a:defRPr sz="1600">
                          <a:solidFill>
                            <a:schemeClr val="tx1"/>
                          </a:solidFill>
                          <a:latin typeface="Futura Hv" pitchFamily="34" charset="0"/>
                          <a:cs typeface="Arial" panose="020B0604020202020204" pitchFamily="34" charset="0"/>
                        </a:defRPr>
                      </a:lvl5pPr>
                      <a:lvl6pPr fontAlgn="base">
                        <a:spcBef>
                          <a:spcPct val="20000"/>
                        </a:spcBef>
                        <a:spcAft>
                          <a:spcPct val="0"/>
                        </a:spcAft>
                        <a:defRPr sz="1600">
                          <a:solidFill>
                            <a:schemeClr val="tx1"/>
                          </a:solidFill>
                          <a:latin typeface="Futura Hv" pitchFamily="34" charset="0"/>
                          <a:cs typeface="Arial" panose="020B0604020202020204" pitchFamily="34" charset="0"/>
                        </a:defRPr>
                      </a:lvl6pPr>
                      <a:lvl7pPr fontAlgn="base">
                        <a:spcBef>
                          <a:spcPct val="20000"/>
                        </a:spcBef>
                        <a:spcAft>
                          <a:spcPct val="0"/>
                        </a:spcAft>
                        <a:defRPr sz="1600">
                          <a:solidFill>
                            <a:schemeClr val="tx1"/>
                          </a:solidFill>
                          <a:latin typeface="Futura Hv" pitchFamily="34" charset="0"/>
                          <a:cs typeface="Arial" panose="020B0604020202020204" pitchFamily="34" charset="0"/>
                        </a:defRPr>
                      </a:lvl7pPr>
                      <a:lvl8pPr fontAlgn="base">
                        <a:spcBef>
                          <a:spcPct val="20000"/>
                        </a:spcBef>
                        <a:spcAft>
                          <a:spcPct val="0"/>
                        </a:spcAft>
                        <a:defRPr sz="1600">
                          <a:solidFill>
                            <a:schemeClr val="tx1"/>
                          </a:solidFill>
                          <a:latin typeface="Futura Hv" pitchFamily="34" charset="0"/>
                          <a:cs typeface="Arial" panose="020B0604020202020204" pitchFamily="34" charset="0"/>
                        </a:defRPr>
                      </a:lvl8pPr>
                      <a:lvl9pPr fontAlgn="base">
                        <a:spcBef>
                          <a:spcPct val="20000"/>
                        </a:spcBef>
                        <a:spcAft>
                          <a:spcPct val="0"/>
                        </a:spcAft>
                        <a:defRPr sz="1600">
                          <a:solidFill>
                            <a:schemeClr val="tx1"/>
                          </a:solidFill>
                          <a:latin typeface="Futura Hv"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0" lang="en-US" sz="2400" b="0" i="0" u="none" strike="noStrike" cap="none" normalizeH="0" baseline="0">
                        <a:ln>
                          <a:noFill/>
                        </a:ln>
                        <a:solidFill>
                          <a:srgbClr val="0033CC"/>
                        </a:solidFill>
                        <a:effectLst/>
                        <a:latin typeface="Futura Hv"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400">
                          <a:solidFill>
                            <a:srgbClr val="0033CC"/>
                          </a:solidFill>
                          <a:latin typeface="Futura Hv" pitchFamily="34" charset="0"/>
                          <a:cs typeface="Arial" panose="020B0604020202020204" pitchFamily="34" charset="0"/>
                        </a:defRPr>
                      </a:lvl1pPr>
                      <a:lvl2pPr>
                        <a:spcBef>
                          <a:spcPct val="20000"/>
                        </a:spcBef>
                        <a:buFont typeface="Arial" panose="020B0604020202020204" pitchFamily="34" charset="0"/>
                        <a:defRPr sz="2000">
                          <a:solidFill>
                            <a:schemeClr val="tx1"/>
                          </a:solidFill>
                          <a:latin typeface="Futura Hv" pitchFamily="34" charset="0"/>
                          <a:cs typeface="Arial" panose="020B0604020202020204" pitchFamily="34" charset="0"/>
                        </a:defRPr>
                      </a:lvl2pPr>
                      <a:lvl3pPr>
                        <a:spcBef>
                          <a:spcPct val="20000"/>
                        </a:spcBef>
                        <a:defRPr>
                          <a:solidFill>
                            <a:schemeClr val="tx1"/>
                          </a:solidFill>
                          <a:latin typeface="Futura Hv" pitchFamily="34" charset="0"/>
                          <a:cs typeface="Arial" panose="020B0604020202020204" pitchFamily="34" charset="0"/>
                        </a:defRPr>
                      </a:lvl3pPr>
                      <a:lvl4pPr>
                        <a:spcBef>
                          <a:spcPct val="20000"/>
                        </a:spcBef>
                        <a:defRPr sz="1600">
                          <a:solidFill>
                            <a:schemeClr val="tx1"/>
                          </a:solidFill>
                          <a:latin typeface="Futura Hv" pitchFamily="34" charset="0"/>
                          <a:cs typeface="Arial" panose="020B0604020202020204" pitchFamily="34" charset="0"/>
                        </a:defRPr>
                      </a:lvl4pPr>
                      <a:lvl5pPr>
                        <a:spcBef>
                          <a:spcPct val="20000"/>
                        </a:spcBef>
                        <a:defRPr sz="1600">
                          <a:solidFill>
                            <a:schemeClr val="tx1"/>
                          </a:solidFill>
                          <a:latin typeface="Futura Hv" pitchFamily="34" charset="0"/>
                          <a:cs typeface="Arial" panose="020B0604020202020204" pitchFamily="34" charset="0"/>
                        </a:defRPr>
                      </a:lvl5pPr>
                      <a:lvl6pPr fontAlgn="base">
                        <a:spcBef>
                          <a:spcPct val="20000"/>
                        </a:spcBef>
                        <a:spcAft>
                          <a:spcPct val="0"/>
                        </a:spcAft>
                        <a:defRPr sz="1600">
                          <a:solidFill>
                            <a:schemeClr val="tx1"/>
                          </a:solidFill>
                          <a:latin typeface="Futura Hv" pitchFamily="34" charset="0"/>
                          <a:cs typeface="Arial" panose="020B0604020202020204" pitchFamily="34" charset="0"/>
                        </a:defRPr>
                      </a:lvl6pPr>
                      <a:lvl7pPr fontAlgn="base">
                        <a:spcBef>
                          <a:spcPct val="20000"/>
                        </a:spcBef>
                        <a:spcAft>
                          <a:spcPct val="0"/>
                        </a:spcAft>
                        <a:defRPr sz="1600">
                          <a:solidFill>
                            <a:schemeClr val="tx1"/>
                          </a:solidFill>
                          <a:latin typeface="Futura Hv" pitchFamily="34" charset="0"/>
                          <a:cs typeface="Arial" panose="020B0604020202020204" pitchFamily="34" charset="0"/>
                        </a:defRPr>
                      </a:lvl7pPr>
                      <a:lvl8pPr fontAlgn="base">
                        <a:spcBef>
                          <a:spcPct val="20000"/>
                        </a:spcBef>
                        <a:spcAft>
                          <a:spcPct val="0"/>
                        </a:spcAft>
                        <a:defRPr sz="1600">
                          <a:solidFill>
                            <a:schemeClr val="tx1"/>
                          </a:solidFill>
                          <a:latin typeface="Futura Hv" pitchFamily="34" charset="0"/>
                          <a:cs typeface="Arial" panose="020B0604020202020204" pitchFamily="34" charset="0"/>
                        </a:defRPr>
                      </a:lvl8pPr>
                      <a:lvl9pPr fontAlgn="base">
                        <a:spcBef>
                          <a:spcPct val="20000"/>
                        </a:spcBef>
                        <a:spcAft>
                          <a:spcPct val="0"/>
                        </a:spcAft>
                        <a:defRPr sz="1600">
                          <a:solidFill>
                            <a:schemeClr val="tx1"/>
                          </a:solidFill>
                          <a:latin typeface="Futura Hv"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0" lang="en-US" sz="2400" b="0" i="0" u="none" strike="noStrike" cap="none" normalizeH="0" baseline="0">
                        <a:ln>
                          <a:noFill/>
                        </a:ln>
                        <a:solidFill>
                          <a:srgbClr val="0033CC"/>
                        </a:solidFill>
                        <a:effectLst/>
                        <a:latin typeface="Futura Hv"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16000">
                <a:tc>
                  <a:txBody>
                    <a:bodyPr/>
                    <a:lstStyle>
                      <a:lvl1pPr>
                        <a:spcBef>
                          <a:spcPct val="20000"/>
                        </a:spcBef>
                        <a:buFont typeface="Wingdings" panose="05000000000000000000" pitchFamily="2" charset="2"/>
                        <a:defRPr sz="2400">
                          <a:solidFill>
                            <a:srgbClr val="0033CC"/>
                          </a:solidFill>
                          <a:latin typeface="Futura Hv" pitchFamily="34" charset="0"/>
                          <a:cs typeface="Arial" panose="020B0604020202020204" pitchFamily="34" charset="0"/>
                        </a:defRPr>
                      </a:lvl1pPr>
                      <a:lvl2pPr>
                        <a:spcBef>
                          <a:spcPct val="20000"/>
                        </a:spcBef>
                        <a:buFont typeface="Arial" panose="020B0604020202020204" pitchFamily="34" charset="0"/>
                        <a:defRPr sz="2000">
                          <a:solidFill>
                            <a:schemeClr val="tx1"/>
                          </a:solidFill>
                          <a:latin typeface="Futura Hv" pitchFamily="34" charset="0"/>
                          <a:cs typeface="Arial" panose="020B0604020202020204" pitchFamily="34" charset="0"/>
                        </a:defRPr>
                      </a:lvl2pPr>
                      <a:lvl3pPr>
                        <a:spcBef>
                          <a:spcPct val="20000"/>
                        </a:spcBef>
                        <a:defRPr>
                          <a:solidFill>
                            <a:schemeClr val="tx1"/>
                          </a:solidFill>
                          <a:latin typeface="Futura Hv" pitchFamily="34" charset="0"/>
                          <a:cs typeface="Arial" panose="020B0604020202020204" pitchFamily="34" charset="0"/>
                        </a:defRPr>
                      </a:lvl3pPr>
                      <a:lvl4pPr>
                        <a:spcBef>
                          <a:spcPct val="20000"/>
                        </a:spcBef>
                        <a:defRPr sz="1600">
                          <a:solidFill>
                            <a:schemeClr val="tx1"/>
                          </a:solidFill>
                          <a:latin typeface="Futura Hv" pitchFamily="34" charset="0"/>
                          <a:cs typeface="Arial" panose="020B0604020202020204" pitchFamily="34" charset="0"/>
                        </a:defRPr>
                      </a:lvl4pPr>
                      <a:lvl5pPr>
                        <a:spcBef>
                          <a:spcPct val="20000"/>
                        </a:spcBef>
                        <a:defRPr sz="1600">
                          <a:solidFill>
                            <a:schemeClr val="tx1"/>
                          </a:solidFill>
                          <a:latin typeface="Futura Hv" pitchFamily="34" charset="0"/>
                          <a:cs typeface="Arial" panose="020B0604020202020204" pitchFamily="34" charset="0"/>
                        </a:defRPr>
                      </a:lvl5pPr>
                      <a:lvl6pPr fontAlgn="base">
                        <a:spcBef>
                          <a:spcPct val="20000"/>
                        </a:spcBef>
                        <a:spcAft>
                          <a:spcPct val="0"/>
                        </a:spcAft>
                        <a:defRPr sz="1600">
                          <a:solidFill>
                            <a:schemeClr val="tx1"/>
                          </a:solidFill>
                          <a:latin typeface="Futura Hv" pitchFamily="34" charset="0"/>
                          <a:cs typeface="Arial" panose="020B0604020202020204" pitchFamily="34" charset="0"/>
                        </a:defRPr>
                      </a:lvl6pPr>
                      <a:lvl7pPr fontAlgn="base">
                        <a:spcBef>
                          <a:spcPct val="20000"/>
                        </a:spcBef>
                        <a:spcAft>
                          <a:spcPct val="0"/>
                        </a:spcAft>
                        <a:defRPr sz="1600">
                          <a:solidFill>
                            <a:schemeClr val="tx1"/>
                          </a:solidFill>
                          <a:latin typeface="Futura Hv" pitchFamily="34" charset="0"/>
                          <a:cs typeface="Arial" panose="020B0604020202020204" pitchFamily="34" charset="0"/>
                        </a:defRPr>
                      </a:lvl7pPr>
                      <a:lvl8pPr fontAlgn="base">
                        <a:spcBef>
                          <a:spcPct val="20000"/>
                        </a:spcBef>
                        <a:spcAft>
                          <a:spcPct val="0"/>
                        </a:spcAft>
                        <a:defRPr sz="1600">
                          <a:solidFill>
                            <a:schemeClr val="tx1"/>
                          </a:solidFill>
                          <a:latin typeface="Futura Hv" pitchFamily="34" charset="0"/>
                          <a:cs typeface="Arial" panose="020B0604020202020204" pitchFamily="34" charset="0"/>
                        </a:defRPr>
                      </a:lvl8pPr>
                      <a:lvl9pPr fontAlgn="base">
                        <a:spcBef>
                          <a:spcPct val="20000"/>
                        </a:spcBef>
                        <a:spcAft>
                          <a:spcPct val="0"/>
                        </a:spcAft>
                        <a:defRPr sz="1600">
                          <a:solidFill>
                            <a:schemeClr val="tx1"/>
                          </a:solidFill>
                          <a:latin typeface="Futura Hv"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0" lang="en-US" sz="2400" b="0" i="0" u="none" strike="noStrike" cap="none" normalizeH="0" baseline="0">
                        <a:ln>
                          <a:noFill/>
                        </a:ln>
                        <a:solidFill>
                          <a:srgbClr val="0033CC"/>
                        </a:solidFill>
                        <a:effectLst/>
                        <a:latin typeface="Futura Hv"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panose="05000000000000000000" pitchFamily="2" charset="2"/>
                        <a:defRPr sz="2400">
                          <a:solidFill>
                            <a:srgbClr val="0033CC"/>
                          </a:solidFill>
                          <a:latin typeface="Futura Hv" pitchFamily="34" charset="0"/>
                          <a:cs typeface="Arial" panose="020B0604020202020204" pitchFamily="34" charset="0"/>
                        </a:defRPr>
                      </a:lvl1pPr>
                      <a:lvl2pPr>
                        <a:spcBef>
                          <a:spcPct val="20000"/>
                        </a:spcBef>
                        <a:buFont typeface="Arial" panose="020B0604020202020204" pitchFamily="34" charset="0"/>
                        <a:defRPr sz="2000">
                          <a:solidFill>
                            <a:schemeClr val="tx1"/>
                          </a:solidFill>
                          <a:latin typeface="Futura Hv" pitchFamily="34" charset="0"/>
                          <a:cs typeface="Arial" panose="020B0604020202020204" pitchFamily="34" charset="0"/>
                        </a:defRPr>
                      </a:lvl2pPr>
                      <a:lvl3pPr>
                        <a:spcBef>
                          <a:spcPct val="20000"/>
                        </a:spcBef>
                        <a:defRPr>
                          <a:solidFill>
                            <a:schemeClr val="tx1"/>
                          </a:solidFill>
                          <a:latin typeface="Futura Hv" pitchFamily="34" charset="0"/>
                          <a:cs typeface="Arial" panose="020B0604020202020204" pitchFamily="34" charset="0"/>
                        </a:defRPr>
                      </a:lvl3pPr>
                      <a:lvl4pPr>
                        <a:spcBef>
                          <a:spcPct val="20000"/>
                        </a:spcBef>
                        <a:defRPr sz="1600">
                          <a:solidFill>
                            <a:schemeClr val="tx1"/>
                          </a:solidFill>
                          <a:latin typeface="Futura Hv" pitchFamily="34" charset="0"/>
                          <a:cs typeface="Arial" panose="020B0604020202020204" pitchFamily="34" charset="0"/>
                        </a:defRPr>
                      </a:lvl4pPr>
                      <a:lvl5pPr>
                        <a:spcBef>
                          <a:spcPct val="20000"/>
                        </a:spcBef>
                        <a:defRPr sz="1600">
                          <a:solidFill>
                            <a:schemeClr val="tx1"/>
                          </a:solidFill>
                          <a:latin typeface="Futura Hv" pitchFamily="34" charset="0"/>
                          <a:cs typeface="Arial" panose="020B0604020202020204" pitchFamily="34" charset="0"/>
                        </a:defRPr>
                      </a:lvl5pPr>
                      <a:lvl6pPr fontAlgn="base">
                        <a:spcBef>
                          <a:spcPct val="20000"/>
                        </a:spcBef>
                        <a:spcAft>
                          <a:spcPct val="0"/>
                        </a:spcAft>
                        <a:defRPr sz="1600">
                          <a:solidFill>
                            <a:schemeClr val="tx1"/>
                          </a:solidFill>
                          <a:latin typeface="Futura Hv" pitchFamily="34" charset="0"/>
                          <a:cs typeface="Arial" panose="020B0604020202020204" pitchFamily="34" charset="0"/>
                        </a:defRPr>
                      </a:lvl6pPr>
                      <a:lvl7pPr fontAlgn="base">
                        <a:spcBef>
                          <a:spcPct val="20000"/>
                        </a:spcBef>
                        <a:spcAft>
                          <a:spcPct val="0"/>
                        </a:spcAft>
                        <a:defRPr sz="1600">
                          <a:solidFill>
                            <a:schemeClr val="tx1"/>
                          </a:solidFill>
                          <a:latin typeface="Futura Hv" pitchFamily="34" charset="0"/>
                          <a:cs typeface="Arial" panose="020B0604020202020204" pitchFamily="34" charset="0"/>
                        </a:defRPr>
                      </a:lvl7pPr>
                      <a:lvl8pPr fontAlgn="base">
                        <a:spcBef>
                          <a:spcPct val="20000"/>
                        </a:spcBef>
                        <a:spcAft>
                          <a:spcPct val="0"/>
                        </a:spcAft>
                        <a:defRPr sz="1600">
                          <a:solidFill>
                            <a:schemeClr val="tx1"/>
                          </a:solidFill>
                          <a:latin typeface="Futura Hv" pitchFamily="34" charset="0"/>
                          <a:cs typeface="Arial" panose="020B0604020202020204" pitchFamily="34" charset="0"/>
                        </a:defRPr>
                      </a:lvl8pPr>
                      <a:lvl9pPr fontAlgn="base">
                        <a:spcBef>
                          <a:spcPct val="20000"/>
                        </a:spcBef>
                        <a:spcAft>
                          <a:spcPct val="0"/>
                        </a:spcAft>
                        <a:defRPr sz="1600">
                          <a:solidFill>
                            <a:schemeClr val="tx1"/>
                          </a:solidFill>
                          <a:latin typeface="Futura Hv"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endParaRPr kumimoji="0" lang="en-US" sz="2000" b="0" i="0" u="none" strike="noStrike" cap="none" normalizeH="0" baseline="0">
                        <a:ln>
                          <a:noFill/>
                        </a:ln>
                        <a:solidFill>
                          <a:srgbClr val="0033CC"/>
                        </a:solidFill>
                        <a:effectLst/>
                        <a:latin typeface="Futura Hv"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553" name="Rectangle 25">
            <a:extLst>
              <a:ext uri="{FF2B5EF4-FFF2-40B4-BE49-F238E27FC236}">
                <a16:creationId xmlns:a16="http://schemas.microsoft.com/office/drawing/2014/main" id="{71F1D6D6-41A7-8704-14D1-CD7087425964}"/>
              </a:ext>
            </a:extLst>
          </p:cNvPr>
          <p:cNvSpPr>
            <a:spLocks noChangeArrowheads="1"/>
          </p:cNvSpPr>
          <p:nvPr/>
        </p:nvSpPr>
        <p:spPr bwMode="auto">
          <a:xfrm>
            <a:off x="671513" y="3959225"/>
            <a:ext cx="3852862" cy="396875"/>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pPr>
              <a:spcBef>
                <a:spcPct val="20000"/>
              </a:spcBef>
              <a:buSzPct val="85000"/>
              <a:buFont typeface="Webdings" panose="05030102010509060703" pitchFamily="18" charset="2"/>
              <a:buNone/>
            </a:pPr>
            <a:r>
              <a:rPr lang="en-US" altLang="en-US" sz="2000">
                <a:latin typeface="Arial" panose="020B0604020202020204" pitchFamily="34" charset="0"/>
              </a:rPr>
              <a:t>Each cable is a different channel</a:t>
            </a:r>
          </a:p>
        </p:txBody>
      </p:sp>
      <p:sp>
        <p:nvSpPr>
          <p:cNvPr id="22554" name="Rectangle 26">
            <a:extLst>
              <a:ext uri="{FF2B5EF4-FFF2-40B4-BE49-F238E27FC236}">
                <a16:creationId xmlns:a16="http://schemas.microsoft.com/office/drawing/2014/main" id="{DB6A0165-0490-F864-0D66-35DBCF862A7A}"/>
              </a:ext>
            </a:extLst>
          </p:cNvPr>
          <p:cNvSpPr>
            <a:spLocks noChangeArrowheads="1"/>
          </p:cNvSpPr>
          <p:nvPr/>
        </p:nvSpPr>
        <p:spPr bwMode="auto">
          <a:xfrm>
            <a:off x="4643438" y="3959225"/>
            <a:ext cx="3781425" cy="396875"/>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pPr>
              <a:spcBef>
                <a:spcPct val="20000"/>
              </a:spcBef>
              <a:buSzPct val="85000"/>
              <a:buFont typeface="Webdings" panose="05030102010509060703" pitchFamily="18" charset="2"/>
              <a:buNone/>
            </a:pPr>
            <a:r>
              <a:rPr lang="en-US" altLang="en-US" sz="2000">
                <a:solidFill>
                  <a:schemeClr val="tx2"/>
                </a:solidFill>
                <a:latin typeface="Arial" panose="020B0604020202020204" pitchFamily="34" charset="0"/>
              </a:rPr>
              <a:t>One media (cable) shared by all</a:t>
            </a:r>
          </a:p>
        </p:txBody>
      </p:sp>
      <p:sp>
        <p:nvSpPr>
          <p:cNvPr id="22555" name="Rectangle 27">
            <a:extLst>
              <a:ext uri="{FF2B5EF4-FFF2-40B4-BE49-F238E27FC236}">
                <a16:creationId xmlns:a16="http://schemas.microsoft.com/office/drawing/2014/main" id="{C8B34542-32BB-0772-2847-0F75F9189BA5}"/>
              </a:ext>
            </a:extLst>
          </p:cNvPr>
          <p:cNvSpPr>
            <a:spLocks noChangeArrowheads="1"/>
          </p:cNvSpPr>
          <p:nvPr/>
        </p:nvSpPr>
        <p:spPr bwMode="auto">
          <a:xfrm>
            <a:off x="660400" y="4435475"/>
            <a:ext cx="2924175" cy="396875"/>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pPr>
              <a:spcBef>
                <a:spcPct val="20000"/>
              </a:spcBef>
              <a:buSzPct val="85000"/>
              <a:buFont typeface="Webdings" panose="05030102010509060703" pitchFamily="18" charset="2"/>
              <a:buNone/>
            </a:pPr>
            <a:r>
              <a:rPr lang="en-US" altLang="en-US" sz="2000">
                <a:latin typeface="Arial" panose="020B0604020202020204" pitchFamily="34" charset="0"/>
              </a:rPr>
              <a:t>Signal attenuation is low</a:t>
            </a:r>
          </a:p>
        </p:txBody>
      </p:sp>
      <p:sp>
        <p:nvSpPr>
          <p:cNvPr id="22556" name="Rectangle 28">
            <a:extLst>
              <a:ext uri="{FF2B5EF4-FFF2-40B4-BE49-F238E27FC236}">
                <a16:creationId xmlns:a16="http://schemas.microsoft.com/office/drawing/2014/main" id="{05AF96A6-D1D6-F787-CBA4-8ED601C2B63C}"/>
              </a:ext>
            </a:extLst>
          </p:cNvPr>
          <p:cNvSpPr>
            <a:spLocks noChangeArrowheads="1"/>
          </p:cNvSpPr>
          <p:nvPr/>
        </p:nvSpPr>
        <p:spPr bwMode="auto">
          <a:xfrm>
            <a:off x="4672013" y="4424363"/>
            <a:ext cx="2768600" cy="396875"/>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pPr>
              <a:spcBef>
                <a:spcPct val="50000"/>
              </a:spcBef>
              <a:buFont typeface="Wingdings" panose="05000000000000000000" pitchFamily="2" charset="2"/>
              <a:buNone/>
            </a:pPr>
            <a:r>
              <a:rPr lang="en-US" altLang="en-US" sz="2000">
                <a:solidFill>
                  <a:schemeClr val="tx2"/>
                </a:solidFill>
                <a:latin typeface="Arial" panose="020B0604020202020204" pitchFamily="34" charset="0"/>
              </a:rPr>
              <a:t>High</a:t>
            </a:r>
            <a:r>
              <a:rPr lang="en-US" altLang="en-US" sz="2000">
                <a:latin typeface="Arial" panose="020B0604020202020204" pitchFamily="34" charset="0"/>
              </a:rPr>
              <a:t> </a:t>
            </a:r>
            <a:r>
              <a:rPr lang="en-US" altLang="en-US" sz="2000">
                <a:solidFill>
                  <a:schemeClr val="tx2"/>
                </a:solidFill>
                <a:latin typeface="Arial" panose="020B0604020202020204" pitchFamily="34" charset="0"/>
              </a:rPr>
              <a:t>signal attenuation</a:t>
            </a:r>
          </a:p>
        </p:txBody>
      </p:sp>
      <p:sp>
        <p:nvSpPr>
          <p:cNvPr id="22557" name="Rectangle 29">
            <a:extLst>
              <a:ext uri="{FF2B5EF4-FFF2-40B4-BE49-F238E27FC236}">
                <a16:creationId xmlns:a16="http://schemas.microsoft.com/office/drawing/2014/main" id="{F3C1E92F-7CB8-1684-5B14-7AA4C77736F3}"/>
              </a:ext>
            </a:extLst>
          </p:cNvPr>
          <p:cNvSpPr>
            <a:spLocks noChangeArrowheads="1"/>
          </p:cNvSpPr>
          <p:nvPr/>
        </p:nvSpPr>
        <p:spPr bwMode="auto">
          <a:xfrm>
            <a:off x="673100" y="4951413"/>
            <a:ext cx="1919288" cy="396875"/>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pPr>
              <a:spcBef>
                <a:spcPct val="50000"/>
              </a:spcBef>
              <a:buFont typeface="Wingdings" panose="05000000000000000000" pitchFamily="2" charset="2"/>
              <a:buNone/>
            </a:pPr>
            <a:r>
              <a:rPr lang="en-US" altLang="en-US" sz="2000">
                <a:latin typeface="Arial" panose="020B0604020202020204" pitchFamily="34" charset="0"/>
              </a:rPr>
              <a:t>No interference</a:t>
            </a:r>
          </a:p>
        </p:txBody>
      </p:sp>
      <p:sp>
        <p:nvSpPr>
          <p:cNvPr id="22558" name="Rectangle 30">
            <a:extLst>
              <a:ext uri="{FF2B5EF4-FFF2-40B4-BE49-F238E27FC236}">
                <a16:creationId xmlns:a16="http://schemas.microsoft.com/office/drawing/2014/main" id="{EB463621-8721-2B58-0294-99739526B5E4}"/>
              </a:ext>
            </a:extLst>
          </p:cNvPr>
          <p:cNvSpPr>
            <a:spLocks noChangeArrowheads="1"/>
          </p:cNvSpPr>
          <p:nvPr/>
        </p:nvSpPr>
        <p:spPr bwMode="auto">
          <a:xfrm>
            <a:off x="4648200" y="4856163"/>
            <a:ext cx="3803650" cy="1008062"/>
          </a:xfrm>
          <a:prstGeom prst="rect">
            <a:avLst/>
          </a:prstGeom>
          <a:noFill/>
          <a:ln>
            <a:noFill/>
          </a:ln>
          <a:effectLst/>
          <a:extLst>
            <a:ext uri="{909E8E84-426E-40DD-AFC4-6F175D3DCCD1}">
              <a14:hiddenFill xmlns:a14="http://schemas.microsoft.com/office/drawing/2010/main">
                <a:solidFill>
                  <a:srgbClr val="F0FA24"/>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pPr>
              <a:spcBef>
                <a:spcPct val="50000"/>
              </a:spcBef>
              <a:buSzPct val="85000"/>
              <a:buFont typeface="Webdings" panose="05030102010509060703" pitchFamily="18" charset="2"/>
              <a:buNone/>
            </a:pPr>
            <a:r>
              <a:rPr lang="en-US" altLang="en-US" sz="2000">
                <a:solidFill>
                  <a:schemeClr val="tx2"/>
                </a:solidFill>
                <a:latin typeface="Arial" panose="020B0604020202020204" pitchFamily="34" charset="0"/>
              </a:rPr>
              <a:t>High interference</a:t>
            </a:r>
          </a:p>
          <a:p>
            <a:pPr>
              <a:spcBef>
                <a:spcPct val="50000"/>
              </a:spcBef>
              <a:buSzPct val="85000"/>
              <a:buFont typeface="Webdings" panose="05030102010509060703" pitchFamily="18" charset="2"/>
              <a:buNone/>
            </a:pPr>
            <a:r>
              <a:rPr lang="en-US" altLang="en-US" sz="1600">
                <a:solidFill>
                  <a:schemeClr val="tx2"/>
                </a:solidFill>
                <a:latin typeface="Arial" panose="020B0604020202020204" pitchFamily="34" charset="0"/>
              </a:rPr>
              <a:t>noise; co-channel interference; adjacent channel interference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53"/>
                                        </p:tgtEl>
                                        <p:attrNameLst>
                                          <p:attrName>style.visibility</p:attrName>
                                        </p:attrNameLst>
                                      </p:cBhvr>
                                      <p:to>
                                        <p:strVal val="visible"/>
                                      </p:to>
                                    </p:set>
                                    <p:animEffect transition="in" filter="blinds(horizontal)">
                                      <p:cBhvr>
                                        <p:cTn id="7" dur="500"/>
                                        <p:tgtEl>
                                          <p:spTgt spid="225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554"/>
                                        </p:tgtEl>
                                        <p:attrNameLst>
                                          <p:attrName>style.visibility</p:attrName>
                                        </p:attrNameLst>
                                      </p:cBhvr>
                                      <p:to>
                                        <p:strVal val="visible"/>
                                      </p:to>
                                    </p:set>
                                    <p:animEffect transition="in" filter="blinds(horizontal)">
                                      <p:cBhvr>
                                        <p:cTn id="12" dur="500"/>
                                        <p:tgtEl>
                                          <p:spTgt spid="225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555"/>
                                        </p:tgtEl>
                                        <p:attrNameLst>
                                          <p:attrName>style.visibility</p:attrName>
                                        </p:attrNameLst>
                                      </p:cBhvr>
                                      <p:to>
                                        <p:strVal val="visible"/>
                                      </p:to>
                                    </p:set>
                                    <p:animEffect transition="in" filter="blinds(horizontal)">
                                      <p:cBhvr>
                                        <p:cTn id="17" dur="500"/>
                                        <p:tgtEl>
                                          <p:spTgt spid="225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556"/>
                                        </p:tgtEl>
                                        <p:attrNameLst>
                                          <p:attrName>style.visibility</p:attrName>
                                        </p:attrNameLst>
                                      </p:cBhvr>
                                      <p:to>
                                        <p:strVal val="visible"/>
                                      </p:to>
                                    </p:set>
                                    <p:animEffect transition="in" filter="blinds(horizontal)">
                                      <p:cBhvr>
                                        <p:cTn id="22" dur="500"/>
                                        <p:tgtEl>
                                          <p:spTgt spid="225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2557"/>
                                        </p:tgtEl>
                                        <p:attrNameLst>
                                          <p:attrName>style.visibility</p:attrName>
                                        </p:attrNameLst>
                                      </p:cBhvr>
                                      <p:to>
                                        <p:strVal val="visible"/>
                                      </p:to>
                                    </p:set>
                                    <p:animEffect transition="in" filter="blinds(horizontal)">
                                      <p:cBhvr>
                                        <p:cTn id="27" dur="500"/>
                                        <p:tgtEl>
                                          <p:spTgt spid="225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2558"/>
                                        </p:tgtEl>
                                        <p:attrNameLst>
                                          <p:attrName>style.visibility</p:attrName>
                                        </p:attrNameLst>
                                      </p:cBhvr>
                                      <p:to>
                                        <p:strVal val="visible"/>
                                      </p:to>
                                    </p:set>
                                    <p:animEffect transition="in" filter="blinds(horizontal)">
                                      <p:cBhvr>
                                        <p:cTn id="32" dur="500"/>
                                        <p:tgtEl>
                                          <p:spTgt spid="22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53" grpId="0" autoUpdateAnimBg="0"/>
      <p:bldP spid="22554" grpId="0" autoUpdateAnimBg="0"/>
      <p:bldP spid="22555" grpId="0" autoUpdateAnimBg="0"/>
      <p:bldP spid="22556" grpId="0" autoUpdateAnimBg="0"/>
      <p:bldP spid="22557" grpId="0" autoUpdateAnimBg="0"/>
      <p:bldP spid="2255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08E9B311-9F29-E92B-37CD-1450CB1302E4}"/>
              </a:ext>
            </a:extLst>
          </p:cNvPr>
          <p:cNvSpPr>
            <a:spLocks noGrp="1"/>
          </p:cNvSpPr>
          <p:nvPr>
            <p:ph type="sldNum" sz="quarter" idx="12"/>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E272842B-BD8A-4065-AC55-0D2E46F6E00B}" type="slidenum">
              <a:rPr lang="en-GB" altLang="en-US">
                <a:latin typeface="Arial" panose="020B0604020202020204" pitchFamily="34" charset="0"/>
              </a:rPr>
              <a:pPr/>
              <a:t>8</a:t>
            </a:fld>
            <a:endParaRPr lang="en-GB" altLang="en-US">
              <a:latin typeface="Arial" panose="020B0604020202020204" pitchFamily="34" charset="0"/>
            </a:endParaRPr>
          </a:p>
        </p:txBody>
      </p:sp>
      <p:sp>
        <p:nvSpPr>
          <p:cNvPr id="13315" name="Rectangle 2">
            <a:extLst>
              <a:ext uri="{FF2B5EF4-FFF2-40B4-BE49-F238E27FC236}">
                <a16:creationId xmlns:a16="http://schemas.microsoft.com/office/drawing/2014/main" id="{70EBCD06-D639-8AE2-92F4-914DF4BD93EB}"/>
              </a:ext>
            </a:extLst>
          </p:cNvPr>
          <p:cNvSpPr>
            <a:spLocks noGrp="1" noChangeArrowheads="1"/>
          </p:cNvSpPr>
          <p:nvPr>
            <p:ph type="title"/>
          </p:nvPr>
        </p:nvSpPr>
        <p:spPr/>
        <p:txBody>
          <a:bodyPr/>
          <a:lstStyle/>
          <a:p>
            <a:pPr eaLnBrk="1" hangingPunct="1"/>
            <a:r>
              <a:rPr lang="en-US" altLang="zh-CN">
                <a:ea typeface="宋体" panose="02010600030101010101" pitchFamily="2" charset="-122"/>
              </a:rPr>
              <a:t>Why go wireless ?</a:t>
            </a:r>
          </a:p>
        </p:txBody>
      </p:sp>
      <p:sp>
        <p:nvSpPr>
          <p:cNvPr id="13316" name="Rectangle 3">
            <a:extLst>
              <a:ext uri="{FF2B5EF4-FFF2-40B4-BE49-F238E27FC236}">
                <a16:creationId xmlns:a16="http://schemas.microsoft.com/office/drawing/2014/main" id="{2162C529-0C5F-283A-B388-5E05419A2025}"/>
              </a:ext>
            </a:extLst>
          </p:cNvPr>
          <p:cNvSpPr>
            <a:spLocks noGrp="1" noChangeArrowheads="1"/>
          </p:cNvSpPr>
          <p:nvPr>
            <p:ph type="body" idx="1"/>
          </p:nvPr>
        </p:nvSpPr>
        <p:spPr/>
        <p:txBody>
          <a:bodyPr/>
          <a:lstStyle/>
          <a:p>
            <a:pPr eaLnBrk="1" hangingPunct="1">
              <a:lnSpc>
                <a:spcPct val="90000"/>
              </a:lnSpc>
            </a:pPr>
            <a:r>
              <a:rPr lang="en-US" altLang="zh-CN">
                <a:solidFill>
                  <a:schemeClr val="tx2"/>
                </a:solidFill>
                <a:ea typeface="宋体" panose="02010600030101010101" pitchFamily="2" charset="-122"/>
              </a:rPr>
              <a:t>Advantages</a:t>
            </a:r>
          </a:p>
          <a:p>
            <a:pPr lvl="1" eaLnBrk="1" hangingPunct="1">
              <a:lnSpc>
                <a:spcPct val="90000"/>
              </a:lnSpc>
            </a:pPr>
            <a:r>
              <a:rPr lang="en-US" altLang="zh-CN">
                <a:ea typeface="宋体" panose="02010600030101010101" pitchFamily="2" charset="-122"/>
              </a:rPr>
              <a:t>Sometimes it is impractical to lay cables</a:t>
            </a:r>
          </a:p>
          <a:p>
            <a:pPr lvl="1" eaLnBrk="1" hangingPunct="1">
              <a:lnSpc>
                <a:spcPct val="90000"/>
              </a:lnSpc>
            </a:pPr>
            <a:r>
              <a:rPr lang="en-US" altLang="zh-CN">
                <a:ea typeface="宋体" panose="02010600030101010101" pitchFamily="2" charset="-122"/>
              </a:rPr>
              <a:t>User mobility</a:t>
            </a:r>
          </a:p>
          <a:p>
            <a:pPr lvl="1" eaLnBrk="1" hangingPunct="1">
              <a:lnSpc>
                <a:spcPct val="90000"/>
              </a:lnSpc>
            </a:pPr>
            <a:r>
              <a:rPr lang="en-US" altLang="zh-CN">
                <a:ea typeface="宋体" panose="02010600030101010101" pitchFamily="2" charset="-122"/>
              </a:rPr>
              <a:t>Cost  </a:t>
            </a:r>
          </a:p>
          <a:p>
            <a:pPr eaLnBrk="1" hangingPunct="1">
              <a:lnSpc>
                <a:spcPct val="90000"/>
              </a:lnSpc>
            </a:pPr>
            <a:r>
              <a:rPr lang="en-US" altLang="en-US">
                <a:solidFill>
                  <a:schemeClr val="tx2"/>
                </a:solidFill>
              </a:rPr>
              <a:t>Limitations</a:t>
            </a:r>
          </a:p>
          <a:p>
            <a:pPr lvl="1" eaLnBrk="1" hangingPunct="1">
              <a:lnSpc>
                <a:spcPct val="90000"/>
              </a:lnSpc>
            </a:pPr>
            <a:r>
              <a:rPr lang="en-US" altLang="en-US"/>
              <a:t>Bandwidth</a:t>
            </a:r>
          </a:p>
          <a:p>
            <a:pPr lvl="1" eaLnBrk="1" hangingPunct="1">
              <a:lnSpc>
                <a:spcPct val="90000"/>
              </a:lnSpc>
            </a:pPr>
            <a:r>
              <a:rPr lang="en-US" altLang="en-US"/>
              <a:t>Fidelity</a:t>
            </a:r>
          </a:p>
          <a:p>
            <a:pPr lvl="1" eaLnBrk="1" hangingPunct="1">
              <a:lnSpc>
                <a:spcPct val="90000"/>
              </a:lnSpc>
            </a:pPr>
            <a:r>
              <a:rPr lang="en-US" altLang="en-US"/>
              <a:t>Power</a:t>
            </a:r>
          </a:p>
          <a:p>
            <a:pPr lvl="1" eaLnBrk="1" hangingPunct="1">
              <a:lnSpc>
                <a:spcPct val="90000"/>
              </a:lnSpc>
            </a:pPr>
            <a:r>
              <a:rPr lang="en-US" altLang="en-US"/>
              <a:t>(In) security</a:t>
            </a:r>
            <a:endParaRPr lang="en-US" altLang="zh-CN">
              <a:ea typeface="宋体" panose="02010600030101010101" pitchFamily="2" charset="-122"/>
            </a:endParaRPr>
          </a:p>
          <a:p>
            <a:pPr eaLnBrk="1" hangingPunct="1">
              <a:lnSpc>
                <a:spcPct val="90000"/>
              </a:lnSpc>
            </a:pPr>
            <a:endParaRPr lang="en-GB"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E3BCE3F8-0D0C-5631-D6B4-577290D7FD80}"/>
              </a:ext>
            </a:extLst>
          </p:cNvPr>
          <p:cNvSpPr>
            <a:spLocks noGrp="1"/>
          </p:cNvSpPr>
          <p:nvPr>
            <p:ph type="sldNum" sz="quarter" idx="12"/>
          </p:nvPr>
        </p:nvSpPr>
        <p:spPr>
          <a:noFill/>
        </p:spPr>
        <p:txBody>
          <a:bodyPr/>
          <a:lstStyle>
            <a:lvl1pPr>
              <a:defRPr>
                <a:solidFill>
                  <a:schemeClr val="tx1"/>
                </a:solidFill>
                <a:latin typeface="Futura Hv" pitchFamily="34" charset="0"/>
                <a:cs typeface="Arial" panose="020B0604020202020204" pitchFamily="34" charset="0"/>
              </a:defRPr>
            </a:lvl1pPr>
            <a:lvl2pPr marL="742950" indent="-285750">
              <a:defRPr>
                <a:solidFill>
                  <a:schemeClr val="tx1"/>
                </a:solidFill>
                <a:latin typeface="Futura Hv" pitchFamily="34" charset="0"/>
                <a:cs typeface="Arial" panose="020B0604020202020204" pitchFamily="34" charset="0"/>
              </a:defRPr>
            </a:lvl2pPr>
            <a:lvl3pPr marL="1143000" indent="-228600">
              <a:defRPr>
                <a:solidFill>
                  <a:schemeClr val="tx1"/>
                </a:solidFill>
                <a:latin typeface="Futura Hv" pitchFamily="34" charset="0"/>
                <a:cs typeface="Arial" panose="020B0604020202020204" pitchFamily="34" charset="0"/>
              </a:defRPr>
            </a:lvl3pPr>
            <a:lvl4pPr marL="1600200" indent="-228600">
              <a:defRPr>
                <a:solidFill>
                  <a:schemeClr val="tx1"/>
                </a:solidFill>
                <a:latin typeface="Futura Hv" pitchFamily="34" charset="0"/>
                <a:cs typeface="Arial" panose="020B0604020202020204" pitchFamily="34" charset="0"/>
              </a:defRPr>
            </a:lvl4pPr>
            <a:lvl5pPr marL="2057400" indent="-228600">
              <a:defRPr>
                <a:solidFill>
                  <a:schemeClr val="tx1"/>
                </a:solidFill>
                <a:latin typeface="Futura Hv"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Futura Hv" pitchFamily="34" charset="0"/>
                <a:cs typeface="Arial" panose="020B0604020202020204" pitchFamily="34" charset="0"/>
              </a:defRPr>
            </a:lvl9pPr>
          </a:lstStyle>
          <a:p>
            <a:fld id="{12057839-089F-446B-9253-33B5C6DE3136}" type="slidenum">
              <a:rPr lang="en-GB" altLang="en-US">
                <a:latin typeface="Arial" panose="020B0604020202020204" pitchFamily="34" charset="0"/>
              </a:rPr>
              <a:pPr/>
              <a:t>9</a:t>
            </a:fld>
            <a:endParaRPr lang="en-GB" altLang="en-US">
              <a:latin typeface="Arial" panose="020B0604020202020204" pitchFamily="34" charset="0"/>
            </a:endParaRPr>
          </a:p>
        </p:txBody>
      </p:sp>
      <p:sp>
        <p:nvSpPr>
          <p:cNvPr id="15363" name="Rectangle 2">
            <a:extLst>
              <a:ext uri="{FF2B5EF4-FFF2-40B4-BE49-F238E27FC236}">
                <a16:creationId xmlns:a16="http://schemas.microsoft.com/office/drawing/2014/main" id="{1A61D420-E642-E3FA-C3F5-9497AF38DB94}"/>
              </a:ext>
            </a:extLst>
          </p:cNvPr>
          <p:cNvSpPr>
            <a:spLocks noGrp="1" noChangeArrowheads="1"/>
          </p:cNvSpPr>
          <p:nvPr>
            <p:ph type="title"/>
          </p:nvPr>
        </p:nvSpPr>
        <p:spPr/>
        <p:txBody>
          <a:bodyPr/>
          <a:lstStyle/>
          <a:p>
            <a:pPr eaLnBrk="1" hangingPunct="1"/>
            <a:r>
              <a:rPr lang="en-US" altLang="en-US">
                <a:cs typeface="Times New Roman" panose="02020603050405020304" pitchFamily="18" charset="0"/>
              </a:rPr>
              <a:t>Electromagnetic Signal</a:t>
            </a:r>
          </a:p>
        </p:txBody>
      </p:sp>
      <p:sp>
        <p:nvSpPr>
          <p:cNvPr id="15364" name="Rectangle 3">
            <a:extLst>
              <a:ext uri="{FF2B5EF4-FFF2-40B4-BE49-F238E27FC236}">
                <a16:creationId xmlns:a16="http://schemas.microsoft.com/office/drawing/2014/main" id="{9647B8F9-09A5-3FF5-0355-053AF1B91240}"/>
              </a:ext>
            </a:extLst>
          </p:cNvPr>
          <p:cNvSpPr>
            <a:spLocks noGrp="1" noChangeArrowheads="1"/>
          </p:cNvSpPr>
          <p:nvPr>
            <p:ph type="body" idx="1"/>
          </p:nvPr>
        </p:nvSpPr>
        <p:spPr/>
        <p:txBody>
          <a:bodyPr/>
          <a:lstStyle/>
          <a:p>
            <a:pPr eaLnBrk="1" hangingPunct="1"/>
            <a:r>
              <a:rPr lang="en-US" altLang="en-US">
                <a:cs typeface="Times New Roman" panose="02020603050405020304" pitchFamily="18" charset="0"/>
              </a:rPr>
              <a:t>Function of time</a:t>
            </a:r>
          </a:p>
          <a:p>
            <a:pPr eaLnBrk="1" hangingPunct="1"/>
            <a:r>
              <a:rPr lang="en-US" altLang="en-US">
                <a:cs typeface="Times New Roman" panose="02020603050405020304" pitchFamily="18" charset="0"/>
              </a:rPr>
              <a:t>Can also be expressed as a function of frequency</a:t>
            </a:r>
          </a:p>
          <a:p>
            <a:pPr lvl="1" eaLnBrk="1" hangingPunct="1"/>
            <a:r>
              <a:rPr lang="en-US" altLang="en-US">
                <a:cs typeface="Times New Roman" panose="02020603050405020304" pitchFamily="18" charset="0"/>
              </a:rPr>
              <a:t>Signal consists of components of different frequencies</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utura Hv"/>
        <a:ea typeface=""/>
        <a:cs typeface="Arial"/>
      </a:majorFont>
      <a:minorFont>
        <a:latin typeface="Futura Hv"/>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2407</TotalTime>
  <Words>1764</Words>
  <Application>Microsoft Office PowerPoint</Application>
  <PresentationFormat>On-screen Show (4:3)</PresentationFormat>
  <Paragraphs>318</Paragraphs>
  <Slides>26</Slides>
  <Notes>10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Default Design</vt:lpstr>
      <vt:lpstr>Wireless Networks</vt:lpstr>
      <vt:lpstr>Course Basics</vt:lpstr>
      <vt:lpstr>Objectives of Course</vt:lpstr>
      <vt:lpstr>Course Syllabus</vt:lpstr>
      <vt:lpstr>Introduction to Wireless Communication</vt:lpstr>
      <vt:lpstr>The Wireless vision</vt:lpstr>
      <vt:lpstr>Wired  Vs. Wireless Communication</vt:lpstr>
      <vt:lpstr>Why go wireless ?</vt:lpstr>
      <vt:lpstr>Electromagnetic Signal</vt:lpstr>
      <vt:lpstr>Time-Domain Concepts</vt:lpstr>
      <vt:lpstr>Time-Domain Concepts</vt:lpstr>
      <vt:lpstr>Time-Domain Concepts</vt:lpstr>
      <vt:lpstr>Time-Domain Concepts</vt:lpstr>
      <vt:lpstr>Sine Wave Parameters</vt:lpstr>
      <vt:lpstr>Frequency-Domain Concepts</vt:lpstr>
      <vt:lpstr>Frequency-Domain Concepts</vt:lpstr>
      <vt:lpstr>Relationship between Data Rate and Bandwidth</vt:lpstr>
      <vt:lpstr>About Channel Capacity</vt:lpstr>
      <vt:lpstr>Concepts Related to Channel Capacity</vt:lpstr>
      <vt:lpstr>Nyquist Bandwidth</vt:lpstr>
      <vt:lpstr>Signal-to-Noise Ratio</vt:lpstr>
      <vt:lpstr>Shannon Capacity Formula</vt:lpstr>
      <vt:lpstr>EM Spectrum </vt:lpstr>
      <vt:lpstr>Design Challenges</vt:lpstr>
      <vt:lpstr>PowerPoint Presentation</vt:lpstr>
      <vt:lpstr>Summary</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Networks</dc:title>
  <dc:creator> Ghalib</dc:creator>
  <cp:lastModifiedBy>Syed Sabir</cp:lastModifiedBy>
  <cp:revision>88</cp:revision>
  <dcterms:created xsi:type="dcterms:W3CDTF">2007-09-10T14:47:02Z</dcterms:created>
  <dcterms:modified xsi:type="dcterms:W3CDTF">2024-02-12T18:05:20Z</dcterms:modified>
</cp:coreProperties>
</file>