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61" r:id="rId1"/>
  </p:sldMasterIdLst>
  <p:notesMasterIdLst>
    <p:notesMasterId r:id="rId2"/>
  </p:notesMasterIdLst>
  <p:handoutMasterIdLst>
    <p:handoutMasterId r:id="rId3"/>
  </p:handoutMasterIdLst>
  <p:sldIdLst>
    <p:sldId id="279" r:id="rId4"/>
    <p:sldId id="280" r:id="rId5"/>
    <p:sldId id="281" r:id="rId6"/>
    <p:sldId id="282" r:id="rId7"/>
    <p:sldId id="283" r:id="rId8"/>
    <p:sldId id="284" r:id="rId9"/>
    <p:sldId id="285" r:id="rId10"/>
    <p:sldId id="286" r:id="rId11"/>
    <p:sldId id="287" r:id="rId12"/>
    <p:sldId id="288" r:id="rId13"/>
    <p:sldId id="289" r:id="rId14"/>
    <p:sldId id="291" r:id="rId15"/>
    <p:sldId id="292" r:id="rId16"/>
    <p:sldId id="293" r:id="rId17"/>
    <p:sldId id="294" r:id="rId18"/>
    <p:sldId id="295" r:id="rId19"/>
    <p:sldId id="296" r:id="rId20"/>
    <p:sldId id="297" r:id="rId21"/>
    <p:sldId id="298" r:id="rId22"/>
  </p:sldIdLst>
  <p:sldSz type="screen4x3" cy="6858000" cx="9144000"/>
  <p:notesSz cx="9144000" cy="6858000"/>
  <p:defaultTex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149" autoAdjust="0"/>
    <p:restoredTop sz="83415" autoAdjust="0"/>
  </p:normalViewPr>
  <p:slideViewPr>
    <p:cSldViewPr showGuides="0" snapToGrid="1" snapToObjects="0">
      <p:cViewPr varScale="1">
        <p:scale>
          <a:sx n="59" d="100"/>
          <a:sy n="59" d="100"/>
        </p:scale>
        <p:origin x="-1938" y="-96"/>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72" name=""/>
        <p:cNvGrpSpPr/>
        <p:nvPr/>
      </p:nvGrpSpPr>
      <p:grpSpPr>
        <a:xfrm rot="0">
          <a:off x="0" y="0"/>
          <a:ext cx="0" cy="0"/>
          <a:chOff x="0" y="0"/>
          <a:chExt cx="0" cy="0"/>
        </a:xfrm>
      </p:grpSpPr>
      <p:sp>
        <p:nvSpPr>
          <p:cNvPr id="1048705" name=""/>
          <p:cNvSpPr/>
          <p:nvPr>
            <p:ph type="hdr" sz="quarter" idx="0"/>
          </p:nvPr>
        </p:nvSpPr>
        <p:spPr>
          <a:xfrm rot="0">
            <a:off x="0" y="0"/>
            <a:ext cx="3962400" cy="342900"/>
          </a:xfrm>
          <a:prstGeom prst="rect"/>
          <a:noFill/>
          <a:ln>
            <a:noFill/>
          </a:ln>
        </p:spPr>
        <p:txBody>
          <a:bodyPr anchor="t" bIns="45720" lIns="91440" rIns="91440" tIns="45720" vert="horz"/>
          <a:p>
            <a:pPr lvl="0"/>
            <a:endParaRPr altLang="en-US" sz="1200" lang="en-GB"/>
          </a:p>
        </p:txBody>
      </p:sp>
      <p:sp>
        <p:nvSpPr>
          <p:cNvPr id="1048706" name=""/>
          <p:cNvSpPr/>
          <p:nvPr>
            <p:ph type="dt" sz="quarter" idx="1"/>
          </p:nvPr>
        </p:nvSpPr>
        <p:spPr>
          <a:xfrm rot="0">
            <a:off x="5180012" y="0"/>
            <a:ext cx="3962400" cy="342900"/>
          </a:xfrm>
          <a:prstGeom prst="rect"/>
          <a:noFill/>
          <a:ln>
            <a:noFill/>
          </a:ln>
        </p:spPr>
        <p:txBody>
          <a:bodyPr anchor="t" bIns="45720" lIns="91440" rIns="91440" tIns="45720" vert="horz"/>
          <a:p>
            <a:pPr algn="r" lvl="0"/>
            <a:fld id="{566ABCEB-ACFC-4714-9973-3DA970169C29}" type="datetime1">
              <a:rPr altLang="en-US" sz="1200" lang="en-GB"/>
              <a:pPr algn="r" lvl="0"/>
            </a:fld>
            <a:endParaRPr altLang="en-US" sz="1200" lang="en-GB"/>
          </a:p>
        </p:txBody>
      </p:sp>
      <p:sp>
        <p:nvSpPr>
          <p:cNvPr id="1048707" name=""/>
          <p:cNvSpPr/>
          <p:nvPr>
            <p:ph type="ftr" sz="quarter" idx="2"/>
          </p:nvPr>
        </p:nvSpPr>
        <p:spPr>
          <a:xfrm rot="0">
            <a:off x="0" y="6513512"/>
            <a:ext cx="3962400" cy="342900"/>
          </a:xfrm>
          <a:prstGeom prst="rect"/>
          <a:noFill/>
          <a:ln>
            <a:noFill/>
          </a:ln>
        </p:spPr>
        <p:txBody>
          <a:bodyPr anchor="b" bIns="45720" lIns="91440" rIns="91440" tIns="45720" vert="horz"/>
          <a:p>
            <a:pPr lvl="0"/>
            <a:endParaRPr altLang="en-US" sz="1200" lang="en-GB"/>
          </a:p>
        </p:txBody>
      </p:sp>
      <p:sp>
        <p:nvSpPr>
          <p:cNvPr id="1048708" name=""/>
          <p:cNvSpPr/>
          <p:nvPr>
            <p:ph type="sldNum" sz="quarter" idx="3"/>
          </p:nvPr>
        </p:nvSpPr>
        <p:spPr>
          <a:xfrm rot="0">
            <a:off x="5180012" y="6513512"/>
            <a:ext cx="3962400" cy="342900"/>
          </a:xfrm>
          <a:prstGeom prst="rect"/>
          <a:noFill/>
          <a:ln>
            <a:noFill/>
          </a:ln>
        </p:spPr>
        <p:txBody>
          <a:bodyPr anchor="b" bIns="45720" lIns="91440" rIns="91440" tIns="45720" vert="horz"/>
          <a:p>
            <a:pPr algn="r" lvl="0"/>
            <a:fld id="{566ABCEB-ACFC-4714-9973-3DA970169C29}" type="slidenum">
              <a:rPr altLang="en-US" sz="1200" lang="en-GB"/>
              <a:pPr algn="r" lvl="0"/>
            </a:fld>
            <a:endParaRPr altLang="en-US" sz="1200" lang="en-GB"/>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71" name=""/>
        <p:cNvGrpSpPr/>
        <p:nvPr/>
      </p:nvGrpSpPr>
      <p:grpSpPr>
        <a:xfrm rot="0">
          <a:off x="0" y="0"/>
          <a:ext cx="0" cy="0"/>
          <a:chOff x="0" y="0"/>
          <a:chExt cx="0" cy="0"/>
        </a:xfrm>
      </p:grpSpPr>
      <p:sp>
        <p:nvSpPr>
          <p:cNvPr id="1048699" name=""/>
          <p:cNvSpPr/>
          <p:nvPr>
            <p:ph type="hdr" sz="quarter" idx="0"/>
          </p:nvPr>
        </p:nvSpPr>
        <p:spPr>
          <a:xfrm rot="0">
            <a:off x="0" y="0"/>
            <a:ext cx="3962400" cy="342900"/>
          </a:xfrm>
          <a:prstGeom prst="rect"/>
          <a:noFill/>
          <a:ln>
            <a:noFill/>
          </a:ln>
        </p:spPr>
        <p:txBody>
          <a:bodyPr anchor="t" bIns="45720" lIns="91440" rIns="91440" tIns="45720" vert="horz"/>
          <a:p>
            <a:pPr lvl="0"/>
            <a:endParaRPr altLang="en-US" sz="1200" lang="en-GB"/>
          </a:p>
        </p:txBody>
      </p:sp>
      <p:sp>
        <p:nvSpPr>
          <p:cNvPr id="1048700" name=""/>
          <p:cNvSpPr/>
          <p:nvPr>
            <p:ph type="dt" sz="full" idx="1"/>
          </p:nvPr>
        </p:nvSpPr>
        <p:spPr>
          <a:xfrm rot="0">
            <a:off x="5180012" y="0"/>
            <a:ext cx="3962400" cy="342900"/>
          </a:xfrm>
          <a:prstGeom prst="rect"/>
          <a:noFill/>
          <a:ln>
            <a:noFill/>
          </a:ln>
        </p:spPr>
        <p:txBody>
          <a:bodyPr anchor="t" bIns="45720" lIns="91440" rIns="91440" tIns="45720" vert="horz"/>
          <a:p>
            <a:pPr algn="r" lvl="0"/>
            <a:r>
              <a:rPr altLang="en-US" sz="1200" lang="en-GB"/>
              <a:t/>
            </a:r>
            <a:endParaRPr altLang="en-US" sz="1200" lang="en-GB"/>
          </a:p>
        </p:txBody>
      </p:sp>
      <p:sp>
        <p:nvSpPr>
          <p:cNvPr id="1048701" name=""/>
          <p:cNvSpPr/>
          <p:nvPr>
            <p:ph type="sldImg" sz="full" idx="2"/>
          </p:nvPr>
        </p:nvSpPr>
        <p:spPr>
          <a:xfrm rot="0">
            <a:off x="2857500" y="514350"/>
            <a:ext cx="3429000" cy="2571750"/>
          </a:xfrm>
          <a:prstGeom prst="rect"/>
          <a:solidFill>
            <a:srgbClr val="FFFFFF"/>
          </a:solidFill>
          <a:ln w="9525" cap="flat" cmpd="sng">
            <a:solidFill>
              <a:srgbClr val="000000">
                <a:alpha val="100000"/>
              </a:srgbClr>
            </a:solidFill>
            <a:prstDash val="solid"/>
            <a:round/>
          </a:ln>
        </p:spPr>
        <p:txBody>
          <a:bodyPr anchor="ctr" bIns="45720" lIns="91440" rIns="91440" tIns="45720" vert="horz"/>
          <a:p/>
        </p:txBody>
      </p:sp>
      <p:sp>
        <p:nvSpPr>
          <p:cNvPr id="1048702" name=""/>
          <p:cNvSpPr/>
          <p:nvPr>
            <p:ph type="body" sz="quarter" idx="3"/>
          </p:nvPr>
        </p:nvSpPr>
        <p:spPr>
          <a:xfrm rot="0">
            <a:off x="914400" y="3257550"/>
            <a:ext cx="7315200" cy="3086100"/>
          </a:xfrm>
          <a:prstGeom prst="rect"/>
          <a:noFill/>
          <a:ln>
            <a:noFill/>
          </a:ln>
        </p:spPr>
        <p:txBody>
          <a:bodyPr anchor="t" bIns="45720" lIns="91440" rIns="91440" tIns="45720" vert="horz"/>
          <a:p>
            <a:pPr lvl="0"/>
            <a:r>
              <a:rPr altLang="en-US" lang="en-GB"/>
              <a:t>Click to edit Master text styles</a:t>
            </a:r>
          </a:p>
          <a:p>
            <a:pPr lvl="1"/>
            <a:r>
              <a:rPr altLang="en-US" lang="en-GB"/>
              <a:t>Second level</a:t>
            </a:r>
          </a:p>
          <a:p>
            <a:pPr lvl="2"/>
            <a:r>
              <a:rPr altLang="en-US" lang="en-GB"/>
              <a:t>Third level</a:t>
            </a:r>
          </a:p>
          <a:p>
            <a:pPr lvl="3"/>
            <a:r>
              <a:rPr altLang="en-US" lang="en-GB"/>
              <a:t>Fourth level</a:t>
            </a:r>
          </a:p>
          <a:p>
            <a:pPr lvl="4"/>
            <a:r>
              <a:rPr altLang="en-US" lang="en-GB"/>
              <a:t>Fifth level</a:t>
            </a:r>
          </a:p>
        </p:txBody>
      </p:sp>
      <p:sp>
        <p:nvSpPr>
          <p:cNvPr id="1048703" name=""/>
          <p:cNvSpPr/>
          <p:nvPr>
            <p:ph type="ftr" sz="quarter" idx="4"/>
          </p:nvPr>
        </p:nvSpPr>
        <p:spPr>
          <a:xfrm rot="0">
            <a:off x="0" y="6513512"/>
            <a:ext cx="3962400" cy="342900"/>
          </a:xfrm>
          <a:prstGeom prst="rect"/>
          <a:noFill/>
          <a:ln>
            <a:noFill/>
          </a:ln>
        </p:spPr>
        <p:txBody>
          <a:bodyPr anchor="b" bIns="45720" lIns="91440" rIns="91440" tIns="45720" vert="horz"/>
          <a:p>
            <a:pPr lvl="0"/>
            <a:endParaRPr altLang="en-US" sz="1200" lang="en-GB"/>
          </a:p>
        </p:txBody>
      </p:sp>
      <p:sp>
        <p:nvSpPr>
          <p:cNvPr id="1048704" name=""/>
          <p:cNvSpPr/>
          <p:nvPr>
            <p:ph type="sldNum" sz="quarter" idx="5"/>
          </p:nvPr>
        </p:nvSpPr>
        <p:spPr>
          <a:xfrm rot="0">
            <a:off x="5180012" y="6513512"/>
            <a:ext cx="3962400" cy="342900"/>
          </a:xfrm>
          <a:prstGeom prst="rect"/>
          <a:noFill/>
          <a:ln>
            <a:noFill/>
          </a:ln>
        </p:spPr>
        <p:txBody>
          <a:bodyPr anchor="b" bIns="45720" lIns="91440" rIns="91440" tIns="45720" vert="horz"/>
          <a:p>
            <a:pPr algn="r" lvl="0"/>
            <a:fld id="{566ABCEB-ACFC-4714-9973-3DA970169C29}" type="slidenum">
              <a:rPr altLang="en-US" sz="1200" lang="en-GB"/>
              <a:pPr algn="r" lvl="0"/>
            </a:fld>
            <a:endParaRPr altLang="en-US" sz="1200" lang="en-GB"/>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44" name=""/>
        <p:cNvGrpSpPr/>
        <p:nvPr/>
      </p:nvGrpSpPr>
      <p:grpSpPr>
        <a:xfrm rot="0">
          <a:off x="0" y="0"/>
          <a:ext cx="0" cy="0"/>
          <a:chOff x="0" y="0"/>
          <a:chExt cx="0" cy="0"/>
        </a:xfrm>
      </p:grpSpPr>
      <p:sp>
        <p:nvSpPr>
          <p:cNvPr id="1048609"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10"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
        <p:nvSpPr>
          <p:cNvPr id="1048611"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grpSp>
        <p:nvGrpSpPr>
          <p:cNvPr id="45" name=""/>
          <p:cNvGrpSpPr/>
          <p:nvPr/>
        </p:nvGrpSpPr>
        <p:grpSpPr>
          <a:xfrm rot="0">
            <a:off x="0" y="596900"/>
            <a:ext cx="9144000" cy="117475"/>
            <a:chOff x="0" y="376"/>
            <a:chExt cx="5760" cy="74"/>
          </a:xfrm>
        </p:grpSpPr>
        <p:sp>
          <p:nvSpPr>
            <p:cNvPr id="1048612" name=""/>
            <p:cNvSpPr/>
            <p:nvPr/>
          </p:nvSpPr>
          <p:spPr>
            <a:xfrm rot="0" flipV="1">
              <a:off x="0" y="391"/>
              <a:ext cx="5760" cy="45"/>
            </a:xfrm>
            <a:prstGeom prst="rect"/>
            <a:solidFill>
              <a:srgbClr val="0033CC"/>
            </a:solidFill>
            <a:ln>
              <a:noFill/>
            </a:ln>
          </p:spPr>
        </p:sp>
        <p:sp>
          <p:nvSpPr>
            <p:cNvPr id="1048613" name=""/>
            <p:cNvSpPr/>
            <p:nvPr/>
          </p:nvSpPr>
          <p:spPr>
            <a:xfrm rot="0">
              <a:off x="0" y="376"/>
              <a:ext cx="5760" cy="74"/>
            </a:xfrm>
            <a:prstGeom prst="rect"/>
            <a:noFill/>
            <a:ln w="9525" cap="flat" cmpd="sng">
              <a:solidFill>
                <a:schemeClr val="dk1">
                  <a:alpha val="100000"/>
                </a:schemeClr>
              </a:solidFill>
              <a:prstDash val="solid"/>
              <a:round/>
            </a:ln>
          </p:spPr>
        </p:sp>
      </p:grpSp>
      <p:grpSp>
        <p:nvGrpSpPr>
          <p:cNvPr id="46" name=""/>
          <p:cNvGrpSpPr/>
          <p:nvPr/>
        </p:nvGrpSpPr>
        <p:grpSpPr>
          <a:xfrm rot="0">
            <a:off x="0" y="6057900"/>
            <a:ext cx="9144000" cy="117475"/>
            <a:chOff x="0" y="376"/>
            <a:chExt cx="5760" cy="74"/>
          </a:xfrm>
        </p:grpSpPr>
        <p:sp>
          <p:nvSpPr>
            <p:cNvPr id="1048614" name=""/>
            <p:cNvSpPr/>
            <p:nvPr/>
          </p:nvSpPr>
          <p:spPr>
            <a:xfrm rot="0" flipV="1">
              <a:off x="0" y="391"/>
              <a:ext cx="5760" cy="45"/>
            </a:xfrm>
            <a:prstGeom prst="rect"/>
            <a:solidFill>
              <a:srgbClr val="0033CC"/>
            </a:solidFill>
            <a:ln>
              <a:noFill/>
            </a:ln>
          </p:spPr>
        </p:sp>
        <p:sp>
          <p:nvSpPr>
            <p:cNvPr id="1048615" name=""/>
            <p:cNvSpPr/>
            <p:nvPr/>
          </p:nvSpPr>
          <p:spPr>
            <a:xfrm rot="0">
              <a:off x="0" y="376"/>
              <a:ext cx="5760" cy="74"/>
            </a:xfrm>
            <a:prstGeom prst="rect"/>
            <a:noFill/>
            <a:ln w="9525" cap="flat" cmpd="sng">
              <a:solidFill>
                <a:schemeClr val="dk1">
                  <a:alpha val="100000"/>
                </a:schemeClr>
              </a:solidFill>
              <a:prstDash val="solid"/>
              <a:rou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666" name="Title 1"/>
          <p:cNvSpPr>
            <a:spLocks noGrp="1"/>
          </p:cNvSpPr>
          <p:nvPr>
            <p:ph type="title"/>
          </p:nvPr>
        </p:nvSpPr>
        <p:spPr/>
        <p:txBody>
          <a:bodyPr/>
          <a:p>
            <a:r>
              <a:rPr altLang="zh-CN" lang="en-US" smtClean="0"/>
              <a:t>Click to edit Master title style</a:t>
            </a:r>
            <a:endParaRPr altLang="en-US" lang="zh-CN"/>
          </a:p>
        </p:txBody>
      </p:sp>
      <p:sp>
        <p:nvSpPr>
          <p:cNvPr id="104866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68"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69"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70"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55"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656"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7"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58"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59"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3" name="Title 1"/>
          <p:cNvSpPr>
            <a:spLocks noGrp="1"/>
          </p:cNvSpPr>
          <p:nvPr>
            <p:ph type="title"/>
          </p:nvPr>
        </p:nvSpPr>
        <p:spPr/>
        <p:txBody>
          <a:bodyPr/>
          <a:p>
            <a:r>
              <a:rPr altLang="zh-CN" lang="en-US" smtClean="0"/>
              <a:t>Click to edit Master title style</a:t>
            </a:r>
            <a:endParaRPr altLang="en-US" lang="zh-CN"/>
          </a:p>
        </p:txBody>
      </p:sp>
      <p:sp>
        <p:nvSpPr>
          <p:cNvPr id="104858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5"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586"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587"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sp>
        <p:nvSpPr>
          <p:cNvPr id="1048671"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672"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73"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74"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75"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676" name="Title 1"/>
          <p:cNvSpPr>
            <a:spLocks noGrp="1"/>
          </p:cNvSpPr>
          <p:nvPr>
            <p:ph type="title"/>
          </p:nvPr>
        </p:nvSpPr>
        <p:spPr/>
        <p:txBody>
          <a:bodyPr/>
          <a:p>
            <a:r>
              <a:rPr altLang="zh-CN" lang="en-US" smtClean="0"/>
              <a:t>Click to edit Master title style</a:t>
            </a:r>
            <a:endParaRPr altLang="en-US" lang="zh-CN"/>
          </a:p>
        </p:txBody>
      </p:sp>
      <p:sp>
        <p:nvSpPr>
          <p:cNvPr id="1048677"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8"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9"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80"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81"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8" name=""/>
        <p:cNvGrpSpPr/>
        <p:nvPr/>
      </p:nvGrpSpPr>
      <p:grpSpPr>
        <a:xfrm>
          <a:off x="0" y="0"/>
          <a:ext cx="0" cy="0"/>
          <a:chOff x="0" y="0"/>
          <a:chExt cx="0" cy="0"/>
        </a:xfrm>
      </p:grpSpPr>
      <p:sp>
        <p:nvSpPr>
          <p:cNvPr id="1048682"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683"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4"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6"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7"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88"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89"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sp>
        <p:nvSpPr>
          <p:cNvPr id="1048651" name="Title 1"/>
          <p:cNvSpPr>
            <a:spLocks noGrp="1"/>
          </p:cNvSpPr>
          <p:nvPr>
            <p:ph type="title"/>
          </p:nvPr>
        </p:nvSpPr>
        <p:spPr/>
        <p:txBody>
          <a:bodyPr/>
          <a:p>
            <a:r>
              <a:rPr altLang="zh-CN" lang="en-US" smtClean="0"/>
              <a:t>Click to edit Master title style</a:t>
            </a:r>
            <a:endParaRPr altLang="en-US" lang="zh-CN"/>
          </a:p>
        </p:txBody>
      </p:sp>
      <p:sp>
        <p:nvSpPr>
          <p:cNvPr id="1048652"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53"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54"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9" name=""/>
        <p:cNvGrpSpPr/>
        <p:nvPr/>
      </p:nvGrpSpPr>
      <p:grpSpPr>
        <a:xfrm>
          <a:off x="0" y="0"/>
          <a:ext cx="0" cy="0"/>
          <a:chOff x="0" y="0"/>
          <a:chExt cx="0" cy="0"/>
        </a:xfrm>
      </p:grpSpPr>
      <p:sp>
        <p:nvSpPr>
          <p:cNvPr id="1048690"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91"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92"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3"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694"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5"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6"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97"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98"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sp>
        <p:nvSpPr>
          <p:cNvPr id="1048660"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661"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2"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63"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664"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sp>
        <p:nvSpPr>
          <p:cNvPr id="1048665"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3" name=""/>
        <p:cNvGrpSpPr/>
        <p:nvPr/>
      </p:nvGrpSpPr>
      <p:grpSpPr>
        <a:xfrm rot="0">
          <a:off x="0" y="0"/>
          <a:ext cx="0" cy="0"/>
          <a:chOff x="0" y="0"/>
          <a:chExt cx="0" cy="0"/>
        </a:xfrm>
      </p:grpSpPr>
      <p:sp>
        <p:nvSpPr>
          <p:cNvPr id="1048576" name=""/>
          <p:cNvSpPr/>
          <p:nvPr>
            <p:ph type="title" sz="full" idx="0"/>
          </p:nvPr>
        </p:nvSpPr>
        <p:spPr>
          <a:xfrm rot="0">
            <a:off x="457200" y="274637"/>
            <a:ext cx="8229600" cy="885825"/>
          </a:xfrm>
          <a:prstGeom prst="rect"/>
          <a:noFill/>
          <a:ln>
            <a:noFill/>
          </a:ln>
        </p:spPr>
        <p:txBody>
          <a:bodyPr anchor="ctr" bIns="45720" lIns="91440" rIns="91440" tIns="45720" vert="horz"/>
          <a:p>
            <a:pPr lvl="0"/>
            <a:r>
              <a:rPr altLang="en-US" lang="en-GB"/>
              <a:t>Click to edit Master title style</a:t>
            </a:r>
          </a:p>
        </p:txBody>
      </p:sp>
      <p:sp>
        <p:nvSpPr>
          <p:cNvPr id="1048577" name=""/>
          <p:cNvSpPr/>
          <p:nvPr>
            <p:ph type="body" sz="full" idx="1"/>
          </p:nvPr>
        </p:nvSpPr>
        <p:spPr>
          <a:xfrm rot="0">
            <a:off x="457200" y="1412875"/>
            <a:ext cx="8229600" cy="4787900"/>
          </a:xfrm>
          <a:prstGeom prst="rect"/>
          <a:noFill/>
          <a:ln>
            <a:noFill/>
          </a:ln>
        </p:spPr>
        <p:txBody>
          <a:bodyPr anchor="t" bIns="45720" lIns="91440" rIns="91440" tIns="45720" vert="horz"/>
          <a:p>
            <a:pPr lvl="0"/>
            <a:r>
              <a:rPr altLang="en-US" lang="en-GB"/>
              <a:t>Click to edit Master text styles</a:t>
            </a:r>
          </a:p>
          <a:p>
            <a:pPr lvl="1"/>
            <a:r>
              <a:rPr altLang="en-US" lang="en-GB"/>
              <a:t>Second level</a:t>
            </a:r>
          </a:p>
          <a:p>
            <a:pPr lvl="2"/>
            <a:r>
              <a:rPr altLang="en-US" lang="en-GB"/>
              <a:t>Third level</a:t>
            </a:r>
          </a:p>
          <a:p>
            <a:pPr lvl="3"/>
            <a:r>
              <a:rPr altLang="en-US" lang="en-GB"/>
              <a:t>Fourth level</a:t>
            </a:r>
          </a:p>
          <a:p>
            <a:pPr lvl="4"/>
            <a:r>
              <a:rPr altLang="en-US" lang="en-GB"/>
              <a:t>Fifth level</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lvl="0"/>
            <a:fld id="{566ABCEB-ACFC-4714-9973-3DA970169C29}" type="datetime1">
              <a:rPr altLang="en-US" sz="1400" lang="en-GB"/>
              <a:pPr lvl="0"/>
            </a:fld>
            <a:endParaRPr altLang="en-US" sz="1400" lang="en-GB"/>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sz="1400" lang="en-GB"/>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fld>
            <a:endParaRPr altLang="en-US" sz="1400" lang="en-GB"/>
          </a:p>
        </p:txBody>
      </p:sp>
      <p:grpSp>
        <p:nvGrpSpPr>
          <p:cNvPr id="24" name=""/>
          <p:cNvGrpSpPr/>
          <p:nvPr/>
        </p:nvGrpSpPr>
        <p:grpSpPr>
          <a:xfrm rot="0">
            <a:off x="468312" y="1233487"/>
            <a:ext cx="8207375" cy="71437"/>
            <a:chOff x="295" y="822"/>
            <a:chExt cx="5170" cy="45"/>
          </a:xfrm>
        </p:grpSpPr>
        <p:sp>
          <p:nvSpPr>
            <p:cNvPr id="1048581" name=""/>
            <p:cNvSpPr/>
            <p:nvPr/>
          </p:nvSpPr>
          <p:spPr>
            <a:xfrm rot="0">
              <a:off x="295" y="845"/>
              <a:ext cx="5170" cy="22"/>
            </a:xfrm>
            <a:prstGeom prst="rect"/>
            <a:solidFill>
              <a:srgbClr val="0033CC"/>
            </a:solidFill>
            <a:ln>
              <a:noFill/>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lvl="0"/>
              <a:endParaRPr altLang="en-US" lang="en-US">
                <a:solidFill>
                  <a:srgbClr val="0033CC"/>
                </a:solidFill>
              </a:endParaRPr>
            </a:p>
          </p:txBody>
        </p:sp>
        <p:sp>
          <p:nvSpPr>
            <p:cNvPr id="1048582" name=""/>
            <p:cNvSpPr/>
            <p:nvPr/>
          </p:nvSpPr>
          <p:spPr>
            <a:xfrm rot="0">
              <a:off x="295" y="822"/>
              <a:ext cx="5170" cy="0"/>
            </a:xfrm>
            <a:prstGeom prst="line"/>
            <a:noFill/>
            <a:ln w="9525" cap="flat" cmpd="sng">
              <a:solidFill>
                <a:schemeClr val="dk1">
                  <a:alpha val="100000"/>
                </a:schemeClr>
              </a:solidFill>
              <a:prstDash val="solid"/>
              <a:round/>
            </a:ln>
          </p:spPr>
        </p:sp>
      </p:grpSp>
    </p:spTree>
  </p:cSld>
  <p:clrMap accent1="accent1" accent2="accent2" accent3="accent3" accent4="accent4" accent5="accent5" accent6="accent6" bg1="lt1" bg2="dk2" tx1="dk1" tx2="lt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1" sldNum="1"/>
  <p:txStyles>
    <p:title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p:titleStyle>
    <p:body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p:bodyStyle>
    <p:other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16"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a:t>
            </a:fld>
            <a:endParaRPr altLang="en-US" sz="1400" lang="en-GB"/>
          </a:p>
        </p:txBody>
      </p:sp>
      <p:sp>
        <p:nvSpPr>
          <p:cNvPr id="1048617" name=""/>
          <p:cNvSpPr/>
          <p:nvPr>
            <p:ph type="ctrTitle" sz="full" idx="0"/>
          </p:nvPr>
        </p:nvSpPr>
        <p:spPr>
          <a:xfrm rot="0">
            <a:off x="647700" y="1808162"/>
            <a:ext cx="7772400" cy="1470025"/>
          </a:xfrm>
          <a:prstGeom prst="rect"/>
          <a:ln>
            <a:noFill/>
          </a:ln>
        </p:spPr>
        <p:txBody>
          <a:bodyPr anchor="t" bIns="45720" lIns="91440" rIns="91440" tIns="45720" vert="horz"/>
          <a:lstStyle>
            <a:lvl1pPr algn="ctr">
              <a:defRPr sz="3200"/>
            </a:lvl1pPr>
          </a:lstStyle>
          <a:p>
            <a:r>
              <a:rPr altLang="en-US" lang="en-US"/>
              <a:t>Wireless Networks</a:t>
            </a:r>
          </a:p>
        </p:txBody>
      </p:sp>
      <p:sp>
        <p:nvSpPr>
          <p:cNvPr id="1048618" name=""/>
          <p:cNvSpPr/>
          <p:nvPr>
            <p:ph type="subTitle" sz="full" idx="1"/>
          </p:nvPr>
        </p:nvSpPr>
        <p:spPr>
          <a:xfrm rot="0">
            <a:off x="900112" y="3644900"/>
            <a:ext cx="7561262" cy="1752600"/>
          </a:xfrm>
          <a:prstGeom prst="rect"/>
          <a:ln>
            <a:noFill/>
          </a:ln>
        </p:spPr>
        <p:txBody>
          <a:bodyPr anchor="t" bIns="45720" lIns="91440" rIns="91440" tIns="45720" vert="horz"/>
          <a:lstStyle>
            <a:lvl1pPr algn="ctr" marL="0">
              <a:buNone/>
              <a:defRPr sz="2800">
                <a:solidFill>
                  <a:srgbClr val="0033CC"/>
                </a:solidFill>
              </a:defRPr>
            </a:lvl1pPr>
            <a:lvl2pPr algn="ctr" marL="457200">
              <a:buNone/>
            </a:lvl2pPr>
            <a:lvl3pPr algn="ctr" marL="914400">
              <a:buFontTx/>
              <a:buNone/>
            </a:lvl3pPr>
            <a:lvl4pPr algn="ctr" marL="1371600">
              <a:buFontTx/>
              <a:buNone/>
            </a:lvl4pPr>
            <a:lvl5pPr algn="ctr" marL="1828800">
              <a:buFontTx/>
              <a:buNone/>
            </a:lvl5pPr>
          </a:lstStyle>
          <a:p>
            <a:pPr lvl="0"/>
            <a:r>
              <a:rPr altLang="en-US" lang="en-US"/>
              <a:t>Lecture 16</a:t>
            </a:r>
          </a:p>
          <a:p>
            <a:pPr lvl="0"/>
            <a:r>
              <a:rPr altLang="en-US" lang="en-US"/>
              <a:t>GSM: Global System for Mobile Communication</a:t>
            </a:r>
          </a:p>
          <a:p>
            <a:pPr lvl="0"/>
            <a:endParaRPr altLang="en-US" lang="zh-CN"/>
          </a:p>
          <a:p>
            <a:pPr lvl="0"/>
            <a:endParaRPr altLang="en-US" lang="en-GB">
              <a:solidFill>
                <a:schemeClr val="dk1"/>
              </a:solidFill>
            </a:endParaRPr>
          </a:p>
        </p:txBody>
      </p:sp>
      <p:grpSp>
        <p:nvGrpSpPr>
          <p:cNvPr id="48" name=""/>
          <p:cNvGrpSpPr/>
          <p:nvPr/>
        </p:nvGrpSpPr>
        <p:grpSpPr>
          <a:xfrm rot="0">
            <a:off x="0" y="596900"/>
            <a:ext cx="9144000" cy="117475"/>
            <a:chOff x="0" y="376"/>
            <a:chExt cx="5760" cy="74"/>
          </a:xfrm>
        </p:grpSpPr>
        <p:sp>
          <p:nvSpPr>
            <p:cNvPr id="1048619" name=""/>
            <p:cNvSpPr/>
            <p:nvPr/>
          </p:nvSpPr>
          <p:spPr>
            <a:xfrm rot="0" flipV="1">
              <a:off x="0" y="391"/>
              <a:ext cx="5760" cy="45"/>
            </a:xfrm>
            <a:prstGeom prst="rect"/>
            <a:solidFill>
              <a:srgbClr val="0033CC"/>
            </a:solidFill>
            <a:ln>
              <a:noFill/>
            </a:ln>
          </p:spPr>
        </p:sp>
        <p:sp>
          <p:nvSpPr>
            <p:cNvPr id="1048620" name=""/>
            <p:cNvSpPr/>
            <p:nvPr/>
          </p:nvSpPr>
          <p:spPr>
            <a:xfrm rot="0">
              <a:off x="0" y="376"/>
              <a:ext cx="5760" cy="74"/>
            </a:xfrm>
            <a:prstGeom prst="rect"/>
            <a:noFill/>
            <a:ln w="9525" cap="flat" cmpd="sng">
              <a:solidFill>
                <a:schemeClr val="dk1">
                  <a:alpha val="100000"/>
                </a:schemeClr>
              </a:solidFill>
              <a:prstDash val="solid"/>
              <a:round/>
            </a:ln>
          </p:spPr>
        </p:sp>
      </p:grpSp>
      <p:grpSp>
        <p:nvGrpSpPr>
          <p:cNvPr id="49" name=""/>
          <p:cNvGrpSpPr/>
          <p:nvPr/>
        </p:nvGrpSpPr>
        <p:grpSpPr>
          <a:xfrm rot="0">
            <a:off x="0" y="6057900"/>
            <a:ext cx="9144000" cy="117475"/>
            <a:chOff x="0" y="376"/>
            <a:chExt cx="5760" cy="74"/>
          </a:xfrm>
        </p:grpSpPr>
        <p:sp>
          <p:nvSpPr>
            <p:cNvPr id="1048621" name=""/>
            <p:cNvSpPr/>
            <p:nvPr/>
          </p:nvSpPr>
          <p:spPr>
            <a:xfrm rot="0" flipV="1">
              <a:off x="0" y="391"/>
              <a:ext cx="5760" cy="45"/>
            </a:xfrm>
            <a:prstGeom prst="rect"/>
            <a:solidFill>
              <a:srgbClr val="0033CC"/>
            </a:solidFill>
            <a:ln>
              <a:noFill/>
            </a:ln>
          </p:spPr>
        </p:sp>
        <p:sp>
          <p:nvSpPr>
            <p:cNvPr id="1048622" name=""/>
            <p:cNvSpPr/>
            <p:nvPr/>
          </p:nvSpPr>
          <p:spPr>
            <a:xfrm rot="0">
              <a:off x="0" y="376"/>
              <a:ext cx="5760" cy="74"/>
            </a:xfrm>
            <a:prstGeom prst="rect"/>
            <a:noFill/>
            <a:ln w="9525" cap="flat" cmpd="sng">
              <a:solidFill>
                <a:schemeClr val="dk1">
                  <a:alpha val="100000"/>
                </a:schemeClr>
              </a:solidFill>
              <a:prstDash val="solid"/>
              <a:round/>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00"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10</a:t>
            </a:fld>
            <a:endParaRPr altLang="en-US" sz="1400" lang="en-GB"/>
          </a:p>
        </p:txBody>
      </p:sp>
      <p:sp>
        <p:nvSpPr>
          <p:cNvPr id="1048601"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endParaRPr altLang="en-US" lang="en-US"/>
          </a:p>
        </p:txBody>
      </p:sp>
      <p:sp>
        <p:nvSpPr>
          <p:cNvPr id="1048602"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lnSpc>
                <a:spcPct val="80000"/>
              </a:lnSpc>
            </a:pPr>
            <a:r>
              <a:rPr b="1" sz="2400" lang="en-US"/>
              <a:t>Message Centre (MXE)</a:t>
            </a:r>
          </a:p>
          <a:p>
            <a:pPr lvl="1">
              <a:lnSpc>
                <a:spcPct val="80000"/>
              </a:lnSpc>
            </a:pPr>
            <a:r>
              <a:rPr sz="2000" lang="en-US"/>
              <a:t>Provides integrated voice, fax, and data messaging. </a:t>
            </a:r>
          </a:p>
          <a:p>
            <a:pPr lvl="1">
              <a:lnSpc>
                <a:spcPct val="80000"/>
              </a:lnSpc>
            </a:pPr>
            <a:r>
              <a:rPr sz="2000" lang="en-US"/>
              <a:t>Specifically, the MXE handles short message service, cell broadcast, voice mail, fax mail, email, and notification.</a:t>
            </a:r>
          </a:p>
          <a:p>
            <a:pPr lvl="0">
              <a:lnSpc>
                <a:spcPct val="80000"/>
              </a:lnSpc>
            </a:pPr>
            <a:r>
              <a:rPr b="1" sz="2400" lang="en-US"/>
              <a:t>Gateway Mobile Services Switching Centre (GMSC)</a:t>
            </a:r>
          </a:p>
          <a:p>
            <a:pPr lvl="1">
              <a:lnSpc>
                <a:spcPct val="80000"/>
              </a:lnSpc>
            </a:pPr>
            <a:r>
              <a:rPr sz="2000" lang="en-US"/>
              <a:t>a node used to interconnect two networks. </a:t>
            </a:r>
          </a:p>
          <a:p>
            <a:pPr lvl="1">
              <a:lnSpc>
                <a:spcPct val="80000"/>
              </a:lnSpc>
            </a:pPr>
            <a:r>
              <a:rPr sz="2000" lang="en-US"/>
              <a:t>The gateway is often implemented in an MSC. The MSC is then referred to as the GMSC.</a:t>
            </a:r>
          </a:p>
          <a:p>
            <a:pPr lvl="0">
              <a:lnSpc>
                <a:spcPct val="80000"/>
              </a:lnSpc>
            </a:pPr>
            <a:r>
              <a:rPr b="1" sz="2400" lang="en-US"/>
              <a:t>GSM inter-working unit (GIWU)</a:t>
            </a:r>
          </a:p>
          <a:p>
            <a:pPr lvl="1">
              <a:lnSpc>
                <a:spcPct val="80000"/>
              </a:lnSpc>
            </a:pPr>
            <a:r>
              <a:rPr sz="2000" lang="en-US"/>
              <a:t>consists of both hardware and software that provides an interface to various networks for data communications. </a:t>
            </a:r>
          </a:p>
          <a:p>
            <a:pPr lvl="1">
              <a:lnSpc>
                <a:spcPct val="80000"/>
              </a:lnSpc>
            </a:pPr>
            <a:r>
              <a:rPr sz="2000" lang="en-US"/>
              <a:t>Through the GIWU, users can alternate between speech and data during the same call. </a:t>
            </a:r>
          </a:p>
          <a:p>
            <a:pPr lvl="1">
              <a:lnSpc>
                <a:spcPct val="80000"/>
              </a:lnSpc>
            </a:pPr>
            <a:r>
              <a:rPr sz="2000" lang="en-US"/>
              <a:t>The GIWU hardware equipment is physically located at the MSC/VLR.</a:t>
            </a:r>
          </a:p>
          <a:p>
            <a:pPr lvl="0">
              <a:lnSpc>
                <a:spcPct val="80000"/>
              </a:lnSpc>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594"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11</a:t>
            </a:fld>
            <a:endParaRPr altLang="en-US" sz="1400" lang="en-GB"/>
          </a:p>
        </p:txBody>
      </p:sp>
      <p:sp>
        <p:nvSpPr>
          <p:cNvPr id="1048595"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pPr lvl="0"/>
            <a:r>
              <a:rPr b="1" lang="en-US"/>
              <a:t>GSM Network Areas</a:t>
            </a:r>
          </a:p>
        </p:txBody>
      </p:sp>
      <p:sp>
        <p:nvSpPr>
          <p:cNvPr id="1048596" name=""/>
          <p:cNvSpPr/>
          <p:nvPr>
            <p:ph type="body" sz="full" idx="1"/>
          </p:nvPr>
        </p:nvSpPr>
        <p:spPr>
          <a:xfrm rot="0">
            <a:off x="457200" y="1412875"/>
            <a:ext cx="3754437"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lnSpc>
                <a:spcPct val="90000"/>
              </a:lnSpc>
            </a:pPr>
            <a:r>
              <a:rPr altLang="en-US" lang="en-US"/>
              <a:t>Cell</a:t>
            </a:r>
          </a:p>
          <a:p>
            <a:pPr lvl="1">
              <a:lnSpc>
                <a:spcPct val="90000"/>
              </a:lnSpc>
            </a:pPr>
            <a:r>
              <a:rPr altLang="en-US" lang="en-US"/>
              <a:t>Identified by cell global identity (CGI)</a:t>
            </a:r>
          </a:p>
          <a:p>
            <a:pPr lvl="0">
              <a:lnSpc>
                <a:spcPct val="90000"/>
              </a:lnSpc>
            </a:pPr>
            <a:r>
              <a:rPr altLang="en-US" lang="en-US"/>
              <a:t>Location Area (LA)</a:t>
            </a:r>
          </a:p>
          <a:p>
            <a:pPr lvl="1">
              <a:lnSpc>
                <a:spcPct val="90000"/>
              </a:lnSpc>
            </a:pPr>
            <a:r>
              <a:rPr altLang="en-US" lang="en-US"/>
              <a:t>Group of Cells, identified by LAI</a:t>
            </a:r>
          </a:p>
          <a:p>
            <a:pPr lvl="0">
              <a:lnSpc>
                <a:spcPct val="90000"/>
              </a:lnSpc>
            </a:pPr>
            <a:r>
              <a:rPr altLang="en-US" lang="en-US"/>
              <a:t>MSC</a:t>
            </a:r>
          </a:p>
          <a:p>
            <a:pPr lvl="0">
              <a:lnSpc>
                <a:spcPct val="90000"/>
              </a:lnSpc>
            </a:pPr>
            <a:r>
              <a:rPr altLang="en-US" lang="en-US"/>
              <a:t>Public Land Mobile Network</a:t>
            </a:r>
          </a:p>
          <a:p>
            <a:pPr lvl="1">
              <a:lnSpc>
                <a:spcPct val="90000"/>
              </a:lnSpc>
            </a:pPr>
            <a:r>
              <a:rPr altLang="en-US" lang="en-US"/>
              <a:t>Service area of one operator</a:t>
            </a:r>
          </a:p>
          <a:p>
            <a:pPr lvl="0">
              <a:lnSpc>
                <a:spcPct val="90000"/>
              </a:lnSpc>
            </a:pPr>
            <a:endParaRPr altLang="en-US" lang="en-GB"/>
          </a:p>
        </p:txBody>
      </p:sp>
      <p:pic>
        <p:nvPicPr>
          <p:cNvPr id="2097152" name=""/>
          <p:cNvPicPr>
            <a:picLocks/>
          </p:cNvPicPr>
          <p:nvPr/>
        </p:nvPicPr>
        <p:blipFill>
          <a:blip xmlns:r="http://schemas.openxmlformats.org/officeDocument/2006/relationships" r:embed="rId1"/>
          <a:srcRect l="0" t="0" r="0" b="0"/>
          <a:stretch>
            <a:fillRect/>
          </a:stretch>
        </p:blipFill>
        <p:spPr>
          <a:xfrm rot="0">
            <a:off x="4125912" y="2097087"/>
            <a:ext cx="5018087" cy="3836987"/>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591"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12</a:t>
            </a:fld>
            <a:endParaRPr altLang="en-US" sz="1400" lang="en-GB"/>
          </a:p>
        </p:txBody>
      </p:sp>
      <p:sp>
        <p:nvSpPr>
          <p:cNvPr id="1048592"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pPr lvl="0"/>
            <a:r>
              <a:rPr b="1" lang="en-US"/>
              <a:t>GSM Subscriber Services</a:t>
            </a:r>
          </a:p>
        </p:txBody>
      </p:sp>
      <p:sp>
        <p:nvSpPr>
          <p:cNvPr id="1048593"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r>
              <a:rPr altLang="en-US" sz="2400" lang="en-GB"/>
              <a:t>There are two basic types of services offered through GSM: </a:t>
            </a:r>
          </a:p>
          <a:p>
            <a:pPr lvl="1"/>
            <a:r>
              <a:rPr altLang="en-US" sz="2000" lang="en-GB"/>
              <a:t>telephony (also referred to as tele</a:t>
            </a:r>
            <a:r>
              <a:rPr altLang="en-US" sz="2000" lang="en-GB"/>
              <a:t>-services) </a:t>
            </a:r>
          </a:p>
          <a:p>
            <a:pPr lvl="1"/>
            <a:r>
              <a:rPr altLang="en-US" sz="2000" lang="en-GB"/>
              <a:t>data (also referred to as bearer services).</a:t>
            </a:r>
          </a:p>
          <a:p>
            <a:pPr lvl="0"/>
            <a:r>
              <a:rPr altLang="en-US" sz="2400" lang="en-GB"/>
              <a:t>Telephony services are mainly voice services that provide subscribers with the complete capability (including necessary terminal equipment) to communicate with other subscribers. </a:t>
            </a:r>
          </a:p>
          <a:p>
            <a:pPr lvl="0"/>
            <a:r>
              <a:rPr altLang="en-US" sz="2400" lang="en-GB"/>
              <a:t>Data services provide the capacity necessary to transmit appropriate data signals between two access points creating an interface to the network.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597"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13</a:t>
            </a:fld>
            <a:endParaRPr altLang="en-US" sz="1400" lang="en-GB"/>
          </a:p>
        </p:txBody>
      </p:sp>
      <p:sp>
        <p:nvSpPr>
          <p:cNvPr id="1048598"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endParaRPr altLang="en-US" lang="en-US"/>
          </a:p>
        </p:txBody>
      </p:sp>
      <p:sp>
        <p:nvSpPr>
          <p:cNvPr id="1048599"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lnSpc>
                <a:spcPct val="90000"/>
              </a:lnSpc>
            </a:pPr>
            <a:r>
              <a:rPr lang="en-US"/>
              <a:t>In addition to normal telephony and emergency calling, the following subscriber services are supported by GSM:</a:t>
            </a:r>
          </a:p>
          <a:p>
            <a:pPr lvl="1">
              <a:lnSpc>
                <a:spcPct val="90000"/>
              </a:lnSpc>
            </a:pPr>
            <a:r>
              <a:rPr b="1" lang="en-US"/>
              <a:t>Dual-tone multi-frequency (DTMF)</a:t>
            </a:r>
          </a:p>
          <a:p>
            <a:pPr lvl="2">
              <a:lnSpc>
                <a:spcPct val="90000"/>
              </a:lnSpc>
            </a:pPr>
            <a:r>
              <a:rPr lang="en-US"/>
              <a:t>DTMF is a tone signalling scheme often used for various control purposes via the telephone network, such as remote control of an answering machine.</a:t>
            </a:r>
          </a:p>
          <a:p>
            <a:pPr lvl="1">
              <a:lnSpc>
                <a:spcPct val="90000"/>
              </a:lnSpc>
            </a:pPr>
            <a:r>
              <a:rPr b="1" lang="en-US"/>
              <a:t>Facsimile group III</a:t>
            </a:r>
          </a:p>
          <a:p>
            <a:pPr lvl="2">
              <a:lnSpc>
                <a:spcPct val="90000"/>
              </a:lnSpc>
            </a:pPr>
            <a:r>
              <a:rPr lang="en-US"/>
              <a:t>GSM supports CCITT Group 3 facsimile. </a:t>
            </a:r>
          </a:p>
          <a:p>
            <a:pPr lvl="2">
              <a:lnSpc>
                <a:spcPct val="90000"/>
              </a:lnSpc>
            </a:pPr>
            <a:r>
              <a:rPr lang="en-US"/>
              <a:t>As standard fax machines are designed to be connected to a telephone using analog signals, a special fax converter connected to the exchange is used in the GSM system. This enables a GSM–connected fax to communicate with any analog fax in the network.</a:t>
            </a:r>
          </a:p>
          <a:p>
            <a:pPr lvl="1">
              <a:lnSpc>
                <a:spcPct val="90000"/>
              </a:lnSpc>
            </a:pPr>
          </a:p>
          <a:p>
            <a:pPr lvl="1">
              <a:lnSpc>
                <a:spcPct val="90000"/>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03"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14</a:t>
            </a:fld>
            <a:endParaRPr altLang="en-US" sz="1400" lang="en-GB"/>
          </a:p>
        </p:txBody>
      </p:sp>
      <p:sp>
        <p:nvSpPr>
          <p:cNvPr id="1048604"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endParaRPr altLang="en-US" lang="en-US"/>
          </a:p>
        </p:txBody>
      </p:sp>
      <p:sp>
        <p:nvSpPr>
          <p:cNvPr id="1048605"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1">
              <a:lnSpc>
                <a:spcPct val="90000"/>
              </a:lnSpc>
            </a:pPr>
            <a:r>
              <a:rPr b="1" lang="en-US"/>
              <a:t>Short message services</a:t>
            </a:r>
          </a:p>
          <a:p>
            <a:pPr lvl="2">
              <a:lnSpc>
                <a:spcPct val="90000"/>
              </a:lnSpc>
            </a:pPr>
            <a:r>
              <a:rPr lang="en-US"/>
              <a:t>A message consisting of a maximum of 160 alphanumeric characters can be sent to or from a mobile station.</a:t>
            </a:r>
          </a:p>
          <a:p>
            <a:pPr lvl="2">
              <a:lnSpc>
                <a:spcPct val="90000"/>
              </a:lnSpc>
            </a:pPr>
            <a:r>
              <a:rPr lang="en-US"/>
              <a:t>If the subscriber's mobile unit is powered off or has left the coverage area, the message is stored and offered back to the subscriber when the mobile is powered on or has re-entered the coverage area of the network. </a:t>
            </a:r>
          </a:p>
          <a:p>
            <a:pPr lvl="1">
              <a:lnSpc>
                <a:spcPct val="90000"/>
              </a:lnSpc>
            </a:pPr>
            <a:r>
              <a:rPr b="1" lang="en-US"/>
              <a:t>Cell broadcast</a:t>
            </a:r>
          </a:p>
          <a:p>
            <a:pPr lvl="2">
              <a:lnSpc>
                <a:spcPct val="90000"/>
              </a:lnSpc>
            </a:pPr>
            <a:r>
              <a:rPr lang="en-US"/>
              <a:t>A variation of the short message service is the cell broadcast facility.</a:t>
            </a:r>
          </a:p>
          <a:p>
            <a:pPr lvl="2">
              <a:lnSpc>
                <a:spcPct val="90000"/>
              </a:lnSpc>
            </a:pPr>
            <a:r>
              <a:rPr lang="en-US"/>
              <a:t>A message of a maximum of 93 characters can be broadcast to all mobile subscribers in a certain geographic area. </a:t>
            </a:r>
          </a:p>
          <a:p>
            <a:pPr lvl="2">
              <a:lnSpc>
                <a:spcPct val="90000"/>
              </a:lnSpc>
            </a:pPr>
            <a:r>
              <a:rPr lang="en-US"/>
              <a:t>Typical applications include traffic congestion warnings and reports on accidents.</a:t>
            </a:r>
          </a:p>
          <a:p>
            <a:pPr lvl="1">
              <a:lnSpc>
                <a:spcPct val="90000"/>
              </a:lnSpc>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39"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15</a:t>
            </a:fld>
            <a:endParaRPr altLang="en-US" sz="1400" lang="en-GB"/>
          </a:p>
        </p:txBody>
      </p:sp>
      <p:sp>
        <p:nvSpPr>
          <p:cNvPr id="1048640"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lnSpc>
                <a:spcPct val="90000"/>
              </a:lnSpc>
            </a:pPr>
            <a:r>
              <a:rPr b="1" lang="en-US"/>
              <a:t>Voice mail</a:t>
            </a:r>
          </a:p>
          <a:p>
            <a:pPr lvl="1">
              <a:lnSpc>
                <a:spcPct val="90000"/>
              </a:lnSpc>
            </a:pPr>
            <a:r>
              <a:rPr lang="en-US"/>
              <a:t>This service is actually an answering machine within the network, which is controlled by the subscriber. </a:t>
            </a:r>
          </a:p>
          <a:p>
            <a:pPr lvl="1">
              <a:lnSpc>
                <a:spcPct val="90000"/>
              </a:lnSpc>
            </a:pPr>
            <a:r>
              <a:rPr lang="en-US"/>
              <a:t>Calls can be forwarded to the subscriber's voice-mail box and the subscriber checks for messages via a personal security code.</a:t>
            </a:r>
          </a:p>
          <a:p>
            <a:pPr lvl="0">
              <a:lnSpc>
                <a:spcPct val="90000"/>
              </a:lnSpc>
            </a:pPr>
            <a:r>
              <a:rPr b="1" lang="en-US"/>
              <a:t>Fax mail</a:t>
            </a:r>
          </a:p>
          <a:p>
            <a:pPr lvl="1">
              <a:lnSpc>
                <a:spcPct val="90000"/>
              </a:lnSpc>
            </a:pPr>
            <a:r>
              <a:rPr lang="en-US"/>
              <a:t>With this service, the subscriber can receive fax messages at any fax machine. The messages are stored in a service centre from which they can be retrieved by the subscriber via a personal security code to the desired fax number.</a:t>
            </a:r>
          </a:p>
          <a:p>
            <a:pPr lvl="0">
              <a:lnSpc>
                <a:spcPct val="90000"/>
              </a:lnSpc>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41"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16</a:t>
            </a:fld>
            <a:endParaRPr altLang="en-US" sz="1400" lang="en-GB"/>
          </a:p>
        </p:txBody>
      </p:sp>
      <p:sp>
        <p:nvSpPr>
          <p:cNvPr id="1048642"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pPr lvl="0"/>
            <a:r>
              <a:rPr b="1" lang="en-US"/>
              <a:t>GSM Mobility</a:t>
            </a:r>
          </a:p>
        </p:txBody>
      </p:sp>
      <p:sp>
        <p:nvSpPr>
          <p:cNvPr id="1048643"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r>
              <a:rPr lang="en-US"/>
              <a:t>Roaming with GSM is made possible through the separation of </a:t>
            </a:r>
            <a:r>
              <a:rPr i="1" lang="en-US"/>
              <a:t>switching capability </a:t>
            </a:r>
            <a:r>
              <a:rPr lang="en-US"/>
              <a:t>and </a:t>
            </a:r>
            <a:r>
              <a:rPr i="1" lang="en-US"/>
              <a:t>subscription data</a:t>
            </a:r>
            <a:r>
              <a:rPr lang="en-US"/>
              <a:t>. </a:t>
            </a:r>
          </a:p>
          <a:p>
            <a:pPr lvl="0"/>
            <a:r>
              <a:rPr lang="en-US"/>
              <a:t>A GSM subscriber has her subscription data permanently registered in the HLR in his/her HPLMN. </a:t>
            </a:r>
          </a:p>
          <a:p>
            <a:pPr lvl="0"/>
            <a:r>
              <a:rPr lang="en-US"/>
              <a:t>The GSM operator is responsible for provisioning this data in the HLR. The MSC and GMSC in a PLMN, on the other hand, are not specific for one subscriber group.</a:t>
            </a:r>
          </a:p>
          <a:p>
            <a:pPr lvl="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44"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17</a:t>
            </a:fld>
            <a:endParaRPr altLang="en-US" sz="1400" lang="en-GB"/>
          </a:p>
        </p:txBody>
      </p:sp>
      <p:pic>
        <p:nvPicPr>
          <p:cNvPr id="2097156" name=""/>
          <p:cNvPicPr>
            <a:picLocks/>
          </p:cNvPicPr>
          <p:nvPr/>
        </p:nvPicPr>
        <p:blipFill>
          <a:blip xmlns:r="http://schemas.openxmlformats.org/officeDocument/2006/relationships" r:embed="rId1"/>
          <a:srcRect l="0" t="0" r="0" b="0"/>
          <a:stretch>
            <a:fillRect/>
          </a:stretch>
        </p:blipFill>
        <p:spPr>
          <a:xfrm rot="0">
            <a:off x="1331912" y="3213100"/>
            <a:ext cx="6254750" cy="2933700"/>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45"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18</a:t>
            </a:fld>
            <a:endParaRPr altLang="en-US" sz="1400" lang="en-GB"/>
          </a:p>
        </p:txBody>
      </p:sp>
      <p:sp>
        <p:nvSpPr>
          <p:cNvPr id="1048646"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r>
              <a:rPr altLang="en-US" lang="en-US"/>
              <a:t>Mobile Station</a:t>
            </a:r>
          </a:p>
        </p:txBody>
      </p:sp>
      <p:sp>
        <p:nvSpPr>
          <p:cNvPr id="1048647" name=""/>
          <p:cNvSpPr/>
          <p:nvPr>
            <p:ph type="body" sz="full" idx="1"/>
          </p:nvPr>
        </p:nvSpPr>
        <p:spPr>
          <a:xfrm rot="0">
            <a:off x="457200" y="1412875"/>
            <a:ext cx="8255000" cy="34925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r>
              <a:rPr sz="2400" i="1" lang="en-US"/>
              <a:t>Mobile Equipment (ME) </a:t>
            </a:r>
          </a:p>
          <a:p>
            <a:pPr lvl="0"/>
            <a:r>
              <a:rPr sz="2400" i="1" lang="en-US"/>
              <a:t>Subscriber Identification Module (SIM) </a:t>
            </a:r>
          </a:p>
          <a:p>
            <a:pPr lvl="1"/>
            <a:r>
              <a:rPr sz="2000" lang="en-US"/>
              <a:t>this is the chip embedded in the SIM card that identifies a subscriber of a GSM network; </a:t>
            </a:r>
          </a:p>
          <a:p>
            <a:pPr lvl="1"/>
            <a:r>
              <a:rPr sz="2000" lang="en-US"/>
              <a:t>When the SIM card is inserted in the ME, the subscriber may register with a GSM network. </a:t>
            </a:r>
          </a:p>
          <a:p>
            <a:pPr lvl="1"/>
            <a:r>
              <a:rPr sz="2000" lang="en-US"/>
              <a:t>The ME is now effectively personalized for this GSM subscriber; </a:t>
            </a:r>
          </a:p>
          <a:p>
            <a:pPr lvl="1"/>
            <a:r>
              <a:rPr sz="2000" lang="en-US"/>
              <a:t>The SIM card contains information such as IMSI, advice of charge parameters, operator-specific emergency number, etc.</a:t>
            </a:r>
          </a:p>
          <a:p>
            <a:pPr lvl="0"/>
            <a:endParaRPr sz="2400"/>
          </a:p>
        </p:txBody>
      </p:sp>
      <p:pic>
        <p:nvPicPr>
          <p:cNvPr id="2097157" name=""/>
          <p:cNvPicPr>
            <a:picLocks/>
          </p:cNvPicPr>
          <p:nvPr/>
        </p:nvPicPr>
        <p:blipFill>
          <a:blip xmlns:r="http://schemas.openxmlformats.org/officeDocument/2006/relationships" r:embed="rId1"/>
          <a:srcRect l="0" t="0" r="0" b="0"/>
          <a:stretch>
            <a:fillRect/>
          </a:stretch>
        </p:blipFill>
        <p:spPr>
          <a:xfrm rot="0">
            <a:off x="2555875" y="4868862"/>
            <a:ext cx="3843337" cy="1989137"/>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48"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19</a:t>
            </a:fld>
            <a:endParaRPr altLang="en-US" sz="1400" lang="en-GB"/>
          </a:p>
        </p:txBody>
      </p:sp>
      <p:sp>
        <p:nvSpPr>
          <p:cNvPr id="1048649"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pPr lvl="0"/>
            <a:r>
              <a:rPr b="1" lang="en-US"/>
              <a:t>Identifiers in the GSM Network</a:t>
            </a:r>
          </a:p>
        </p:txBody>
      </p:sp>
      <p:sp>
        <p:nvSpPr>
          <p:cNvPr id="1048650"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r>
              <a:rPr sz="2400" lang="en-US"/>
              <a:t>GSM uses several identifiers for </a:t>
            </a:r>
          </a:p>
          <a:p>
            <a:pPr lvl="1"/>
            <a:r>
              <a:rPr sz="2000" lang="en-US"/>
              <a:t>the routing of calls, </a:t>
            </a:r>
          </a:p>
          <a:p>
            <a:pPr lvl="1"/>
            <a:r>
              <a:rPr sz="2000" lang="en-US"/>
              <a:t>identifying subscribers (e.g. for charging),</a:t>
            </a:r>
          </a:p>
          <a:p>
            <a:pPr lvl="1"/>
            <a:r>
              <a:rPr sz="2000" lang="en-US"/>
              <a:t>locating the HLR, identifying equipment, etc.</a:t>
            </a:r>
          </a:p>
          <a:p>
            <a:pPr lvl="0"/>
            <a:r>
              <a:rPr sz="2400" i="1" lang="en-US"/>
              <a:t>International Mobile Subscriber Identity (IMSI)</a:t>
            </a:r>
          </a:p>
          <a:p>
            <a:pPr lvl="1"/>
            <a:r>
              <a:rPr sz="2000" lang="en-US"/>
              <a:t>It is embedded on the SIM card and is used to identify a subscriber. </a:t>
            </a:r>
          </a:p>
          <a:p>
            <a:pPr lvl="1"/>
            <a:r>
              <a:rPr sz="2000" lang="en-US"/>
              <a:t>The IMSI is also contained in the subscription data in the HLR.</a:t>
            </a:r>
          </a:p>
          <a:p>
            <a:pPr lvl="1"/>
            <a:r>
              <a:rPr sz="2000" i="1" lang="en-US"/>
              <a:t>roaming charging – </a:t>
            </a:r>
            <a:r>
              <a:rPr sz="2000" lang="en-US"/>
              <a:t>a VPLMN uses the IMSI to send billing records to the HPLMN of a subscriber.</a:t>
            </a:r>
          </a:p>
          <a:p>
            <a:pPr lvl="1"/>
            <a:endParaRPr sz="2000" lang="en-US"/>
          </a:p>
          <a:p>
            <a:pPr lvl="1"/>
            <a:endParaRPr sz="2000" lang="en-US"/>
          </a:p>
        </p:txBody>
      </p:sp>
      <p:pic>
        <p:nvPicPr>
          <p:cNvPr id="2097158" name=""/>
          <p:cNvPicPr>
            <a:picLocks/>
          </p:cNvPicPr>
          <p:nvPr/>
        </p:nvPicPr>
        <p:blipFill>
          <a:blip xmlns:r="http://schemas.openxmlformats.org/officeDocument/2006/relationships" r:embed="rId1"/>
          <a:srcRect l="0" t="0" r="0" b="0"/>
          <a:stretch>
            <a:fillRect/>
          </a:stretch>
        </p:blipFill>
        <p:spPr>
          <a:xfrm rot="0">
            <a:off x="1439862" y="5300662"/>
            <a:ext cx="6183312" cy="1304925"/>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23"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2</a:t>
            </a:fld>
            <a:endParaRPr altLang="en-US" sz="1400" lang="en-GB"/>
          </a:p>
        </p:txBody>
      </p:sp>
      <p:sp>
        <p:nvSpPr>
          <p:cNvPr id="1048624"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r>
              <a:rPr altLang="en-US" lang="en-US"/>
              <a:t>Outlines</a:t>
            </a:r>
          </a:p>
        </p:txBody>
      </p:sp>
      <p:sp>
        <p:nvSpPr>
          <p:cNvPr id="1048625"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r>
              <a:rPr altLang="en-US" lang="en-US"/>
              <a:t>Review of Last Lecture</a:t>
            </a:r>
          </a:p>
          <a:p>
            <a:r>
              <a:rPr altLang="en-US" lang="en-US"/>
              <a:t>GSM Introduction</a:t>
            </a:r>
          </a:p>
          <a:p>
            <a:r>
              <a:rPr altLang="en-US" lang="en-US"/>
              <a:t>GSM System Architecture</a:t>
            </a:r>
          </a:p>
          <a:p>
            <a:r>
              <a:rPr altLang="en-US" lang="en-US"/>
              <a:t>GSM Network Areas</a:t>
            </a:r>
          </a:p>
          <a:p>
            <a:r>
              <a:rPr altLang="en-US" lang="en-US"/>
              <a:t>Specifications</a:t>
            </a:r>
          </a:p>
          <a:p>
            <a:r>
              <a:rPr altLang="en-US" lang="en-US"/>
              <a:t>Subscriber Services</a:t>
            </a:r>
          </a:p>
          <a:p>
            <a:r>
              <a:rPr altLang="en-US" lang="en-US"/>
              <a:t>Mobility</a:t>
            </a:r>
          </a:p>
          <a:p>
            <a:r>
              <a:rPr altLang="en-US" lang="en-US"/>
              <a:t>Identifiers in GSM Network</a:t>
            </a:r>
          </a:p>
          <a:p>
            <a:endParaRPr altLang="en-US" lang="en-US"/>
          </a:p>
          <a:p>
            <a:endParaRPr altLang="en-US"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26"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3</a:t>
            </a:fld>
            <a:endParaRPr altLang="en-US" sz="1400" lang="en-GB"/>
          </a:p>
        </p:txBody>
      </p:sp>
      <p:sp>
        <p:nvSpPr>
          <p:cNvPr id="1048627"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r>
              <a:rPr altLang="en-US" lang="en-US"/>
              <a:t>GSM Introduction</a:t>
            </a:r>
          </a:p>
        </p:txBody>
      </p:sp>
      <p:sp>
        <p:nvSpPr>
          <p:cNvPr id="1048628"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lnSpc>
                <a:spcPct val="90000"/>
              </a:lnSpc>
            </a:pPr>
            <a:r>
              <a:rPr altLang="en-US" sz="2400" lang="en-US"/>
              <a:t>Analog systems: </a:t>
            </a:r>
          </a:p>
          <a:p>
            <a:pPr lvl="1">
              <a:lnSpc>
                <a:spcPct val="90000"/>
              </a:lnSpc>
            </a:pPr>
            <a:r>
              <a:rPr altLang="en-US" sz="2000" lang="en-US"/>
              <a:t>inability to handle the growing capacity needs in a cost-efficient manner</a:t>
            </a:r>
          </a:p>
          <a:p>
            <a:pPr lvl="0">
              <a:lnSpc>
                <a:spcPct val="90000"/>
              </a:lnSpc>
            </a:pPr>
            <a:r>
              <a:rPr altLang="en-US" sz="2400" lang="en-US"/>
              <a:t>Various systems have been developed without the benefit of standardized specifications.</a:t>
            </a:r>
          </a:p>
          <a:p>
            <a:pPr lvl="0">
              <a:lnSpc>
                <a:spcPct val="90000"/>
              </a:lnSpc>
            </a:pPr>
            <a:r>
              <a:rPr altLang="en-US" sz="2400" lang="en-US"/>
              <a:t>Digital Systems: </a:t>
            </a:r>
          </a:p>
          <a:p>
            <a:pPr lvl="1">
              <a:lnSpc>
                <a:spcPct val="90000"/>
              </a:lnSpc>
            </a:pPr>
            <a:r>
              <a:rPr altLang="en-US" sz="2000" lang="en-US"/>
              <a:t>Ease of signaling, lower levels of interference, integration of transmission and switching, and increased ability to meet capacity demands.</a:t>
            </a:r>
          </a:p>
          <a:p>
            <a:pPr lvl="1">
              <a:lnSpc>
                <a:spcPct val="90000"/>
              </a:lnSpc>
            </a:pPr>
            <a:r>
              <a:rPr altLang="en-US" sz="2000" lang="en-US"/>
              <a:t>It addresses the specification issue particularly</a:t>
            </a:r>
          </a:p>
          <a:p>
            <a:pPr lvl="1">
              <a:lnSpc>
                <a:spcPct val="90000"/>
              </a:lnSpc>
            </a:pPr>
            <a:r>
              <a:rPr altLang="en-US" sz="2000" lang="en-US"/>
              <a:t>GSM provides recommendations, not requirements. </a:t>
            </a:r>
          </a:p>
          <a:p>
            <a:pPr lvl="1">
              <a:lnSpc>
                <a:spcPct val="90000"/>
              </a:lnSpc>
            </a:pPr>
            <a:r>
              <a:rPr altLang="en-US" sz="2000" lang="en-US"/>
              <a:t>The GSM specifications define the functions and interface requirements in detail but do not address the hardware to limit the designers as little as possible</a:t>
            </a:r>
          </a:p>
          <a:p>
            <a:pPr lvl="0">
              <a:lnSpc>
                <a:spcPct val="90000"/>
              </a:lnSpc>
            </a:pPr>
            <a:endParaRPr altLang="en-US"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29"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4</a:t>
            </a:fld>
            <a:endParaRPr altLang="en-US" sz="1400" lang="en-GB"/>
          </a:p>
        </p:txBody>
      </p:sp>
      <p:pic>
        <p:nvPicPr>
          <p:cNvPr id="2097153" name=""/>
          <p:cNvPicPr>
            <a:picLocks/>
          </p:cNvPicPr>
          <p:nvPr>
            <p:ph sz="full" idx="1"/>
          </p:nvPr>
        </p:nvPicPr>
        <p:blipFill>
          <a:blip xmlns:r="http://schemas.openxmlformats.org/officeDocument/2006/relationships" r:embed="rId1"/>
          <a:srcRect l="0" t="0" r="0" b="0"/>
          <a:stretch>
            <a:fillRect/>
          </a:stretch>
        </p:blipFill>
        <p:spPr>
          <a:xfrm rot="0">
            <a:off x="1439862" y="1808162"/>
            <a:ext cx="6188075" cy="3130550"/>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30"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5</a:t>
            </a:fld>
            <a:endParaRPr altLang="en-US" sz="1400" lang="en-GB"/>
          </a:p>
        </p:txBody>
      </p:sp>
      <p:sp>
        <p:nvSpPr>
          <p:cNvPr id="1048631"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r>
              <a:rPr sz="2400" lang="en-US"/>
              <a:t>The GSM network is divided into three major systems: </a:t>
            </a:r>
          </a:p>
          <a:p>
            <a:pPr lvl="1"/>
            <a:r>
              <a:rPr sz="2000" lang="en-US"/>
              <a:t>switching system (SS)</a:t>
            </a:r>
          </a:p>
          <a:p>
            <a:pPr lvl="2"/>
            <a:r>
              <a:rPr sz="1800" lang="en-US"/>
              <a:t>is responsible for performing call processing and subscriber-related functions.</a:t>
            </a:r>
          </a:p>
          <a:p>
            <a:pPr lvl="1"/>
            <a:r>
              <a:rPr sz="2000" lang="en-US"/>
              <a:t>base station system (BSS), </a:t>
            </a:r>
          </a:p>
          <a:p>
            <a:pPr lvl="2"/>
            <a:r>
              <a:rPr sz="1800" lang="en-US"/>
              <a:t>All radio-related functions are performed in the BSS, which consists of base station controllers (BSCs) and the base transceiver stations (BTSs).</a:t>
            </a:r>
          </a:p>
          <a:p>
            <a:pPr lvl="1"/>
            <a:r>
              <a:rPr sz="2000" lang="en-US"/>
              <a:t>operation and support system (OSS).</a:t>
            </a:r>
          </a:p>
          <a:p>
            <a:pPr lvl="2"/>
            <a:r>
              <a:rPr sz="1800" lang="en-US"/>
              <a:t>the functional entity from which the network operator monitors and controls the system. </a:t>
            </a:r>
          </a:p>
          <a:p>
            <a:pPr lvl="2"/>
            <a:r>
              <a:rPr sz="1800" lang="en-US"/>
              <a:t>To offer the customer cost-effective support for centralized, regional, and local operational and maintenance activities that are required for a GSM network.</a:t>
            </a:r>
          </a:p>
          <a:p>
            <a:pPr lvl="2"/>
            <a:endParaRPr sz="1800" lang="en-US"/>
          </a:p>
          <a:p>
            <a:pPr lvl="0"/>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32"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6</a:t>
            </a:fld>
            <a:endParaRPr altLang="en-US" sz="1400" lang="en-GB"/>
          </a:p>
        </p:txBody>
      </p:sp>
      <p:pic>
        <p:nvPicPr>
          <p:cNvPr id="2097154" name=""/>
          <p:cNvPicPr>
            <a:picLocks/>
          </p:cNvPicPr>
          <p:nvPr/>
        </p:nvPicPr>
        <p:blipFill>
          <a:blip xmlns:r="http://schemas.openxmlformats.org/officeDocument/2006/relationships" r:embed="rId1"/>
          <a:srcRect l="0" t="0" r="0" b="0"/>
          <a:stretch>
            <a:fillRect/>
          </a:stretch>
        </p:blipFill>
        <p:spPr>
          <a:xfrm rot="0">
            <a:off x="2506662" y="1511300"/>
            <a:ext cx="4130675" cy="4392612"/>
          </a:xfrm>
          <a:prstGeom prst="rect"/>
          <a:noFill/>
          <a:ln>
            <a:noFill/>
          </a:ln>
        </p:spPr>
      </p:pic>
      <p:pic>
        <p:nvPicPr>
          <p:cNvPr id="2097155" name=""/>
          <p:cNvPicPr>
            <a:picLocks/>
          </p:cNvPicPr>
          <p:nvPr/>
        </p:nvPicPr>
        <p:blipFill>
          <a:blip xmlns:r="http://schemas.openxmlformats.org/officeDocument/2006/relationships" r:embed="rId2"/>
          <a:srcRect l="0" t="0" r="0" b="0"/>
          <a:stretch>
            <a:fillRect/>
          </a:stretch>
        </p:blipFill>
        <p:spPr>
          <a:xfrm rot="0">
            <a:off x="3024187" y="6200775"/>
            <a:ext cx="2474912" cy="414337"/>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33"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7</a:t>
            </a:fld>
            <a:endParaRPr altLang="en-US" sz="1400" lang="en-GB"/>
          </a:p>
        </p:txBody>
      </p:sp>
      <p:sp>
        <p:nvSpPr>
          <p:cNvPr id="1048634"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endParaRPr altLang="en-US" lang="en-US"/>
          </a:p>
        </p:txBody>
      </p:sp>
      <p:sp>
        <p:nvSpPr>
          <p:cNvPr id="1048635"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lnSpc>
                <a:spcPct val="80000"/>
              </a:lnSpc>
            </a:pPr>
            <a:r>
              <a:rPr altLang="en-US" b="1" sz="2000" lang="en-GB"/>
              <a:t>Mobile Switching Centre MSC </a:t>
            </a:r>
          </a:p>
          <a:p>
            <a:pPr lvl="1">
              <a:lnSpc>
                <a:spcPct val="80000"/>
              </a:lnSpc>
            </a:pPr>
            <a:r>
              <a:rPr altLang="en-US" sz="1800" lang="en-GB"/>
              <a:t>the core switching entity in the network.</a:t>
            </a:r>
          </a:p>
          <a:p>
            <a:pPr lvl="1">
              <a:lnSpc>
                <a:spcPct val="80000"/>
              </a:lnSpc>
            </a:pPr>
            <a:r>
              <a:rPr altLang="en-US" sz="1800" lang="en-GB"/>
              <a:t>Is connected to the radio access network (RAN); </a:t>
            </a:r>
          </a:p>
          <a:p>
            <a:pPr lvl="1">
              <a:lnSpc>
                <a:spcPct val="80000"/>
              </a:lnSpc>
            </a:pPr>
            <a:r>
              <a:rPr altLang="en-US" sz="1800" lang="en-GB"/>
              <a:t>the RAN is formed by the BSCs and BTSs within the Public Land Mobile Network (PLMN). </a:t>
            </a:r>
          </a:p>
          <a:p>
            <a:pPr lvl="1">
              <a:lnSpc>
                <a:spcPct val="80000"/>
              </a:lnSpc>
            </a:pPr>
            <a:r>
              <a:rPr altLang="en-US" sz="1800" lang="en-GB"/>
              <a:t>all calls to and from the user are controlled by the MSC. </a:t>
            </a:r>
          </a:p>
          <a:p>
            <a:pPr lvl="1">
              <a:lnSpc>
                <a:spcPct val="80000"/>
              </a:lnSpc>
            </a:pPr>
            <a:r>
              <a:rPr altLang="en-US" sz="1800" lang="en-GB"/>
              <a:t>A GSM network has one or more MSCs, geographically distributed.</a:t>
            </a:r>
          </a:p>
          <a:p>
            <a:pPr lvl="0">
              <a:lnSpc>
                <a:spcPct val="80000"/>
              </a:lnSpc>
            </a:pPr>
            <a:r>
              <a:rPr altLang="en-US" b="1" sz="2000" lang="en-US"/>
              <a:t>Base Station Controller (</a:t>
            </a:r>
            <a:r>
              <a:rPr altLang="en-US" b="1" sz="2000" lang="en-GB"/>
              <a:t>BSC) </a:t>
            </a:r>
          </a:p>
          <a:p>
            <a:pPr lvl="1">
              <a:lnSpc>
                <a:spcPct val="80000"/>
              </a:lnSpc>
            </a:pPr>
            <a:r>
              <a:rPr altLang="en-US" sz="1800" lang="en-GB"/>
              <a:t>provides all the control functions and physical links between the MSC and BTS. </a:t>
            </a:r>
          </a:p>
          <a:p>
            <a:pPr lvl="1">
              <a:lnSpc>
                <a:spcPct val="80000"/>
              </a:lnSpc>
            </a:pPr>
            <a:r>
              <a:rPr altLang="en-US" sz="1800" lang="en-GB"/>
              <a:t>It is a high-capacity switch that provides functions such as handover, cell configuration data, and control of radio frequency (RF) power levels in base transceiver stations. </a:t>
            </a:r>
          </a:p>
          <a:p>
            <a:pPr lvl="1">
              <a:lnSpc>
                <a:spcPct val="80000"/>
              </a:lnSpc>
            </a:pPr>
            <a:r>
              <a:rPr altLang="en-US" sz="1800" lang="en-GB"/>
              <a:t>A number of BSCs are served by an MSC.</a:t>
            </a:r>
          </a:p>
          <a:p>
            <a:pPr lvl="0">
              <a:lnSpc>
                <a:spcPct val="80000"/>
              </a:lnSpc>
            </a:pPr>
            <a:r>
              <a:rPr altLang="en-US" b="1" sz="2000" lang="en-GB"/>
              <a:t>Base Transceiver Station (BTS)</a:t>
            </a:r>
          </a:p>
          <a:p>
            <a:pPr lvl="1">
              <a:lnSpc>
                <a:spcPct val="80000"/>
              </a:lnSpc>
            </a:pPr>
            <a:r>
              <a:rPr altLang="en-US" sz="1800" lang="en-GB"/>
              <a:t>handles the radio interface to the mobile station. </a:t>
            </a:r>
          </a:p>
          <a:p>
            <a:pPr lvl="1">
              <a:lnSpc>
                <a:spcPct val="80000"/>
              </a:lnSpc>
            </a:pPr>
            <a:r>
              <a:rPr altLang="en-US" sz="1800" lang="en-GB"/>
              <a:t>The BTS is the radio equipment (transceivers and antennas) needed to service each cell in the network. </a:t>
            </a:r>
          </a:p>
          <a:p>
            <a:pPr lvl="1">
              <a:lnSpc>
                <a:spcPct val="80000"/>
              </a:lnSpc>
            </a:pPr>
            <a:r>
              <a:rPr altLang="en-US" sz="1800" lang="en-GB"/>
              <a:t>A group of BTSs are controlled by a BSC.</a:t>
            </a:r>
          </a:p>
          <a:p>
            <a:pPr lvl="0">
              <a:lnSpc>
                <a:spcPct val="80000"/>
              </a:lnSpc>
            </a:pPr>
            <a:endParaRPr altLang="en-US" sz="20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36"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8</a:t>
            </a:fld>
            <a:endParaRPr altLang="en-US" sz="1400" lang="en-GB"/>
          </a:p>
        </p:txBody>
      </p:sp>
      <p:sp>
        <p:nvSpPr>
          <p:cNvPr id="1048637"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endParaRPr altLang="en-US" lang="en-US"/>
          </a:p>
        </p:txBody>
      </p:sp>
      <p:sp>
        <p:nvSpPr>
          <p:cNvPr id="1048638"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r>
              <a:rPr b="1" sz="2400" lang="en-US"/>
              <a:t>Home Location Register (HLR)</a:t>
            </a:r>
          </a:p>
          <a:p>
            <a:pPr lvl="1"/>
            <a:r>
              <a:rPr sz="2000" lang="en-US"/>
              <a:t>A database used for storage and management of subscriptions. </a:t>
            </a:r>
          </a:p>
          <a:p>
            <a:pPr lvl="1"/>
            <a:r>
              <a:rPr sz="2000" lang="en-US"/>
              <a:t>data about subscribers, including a subscriber's service profile, location information, and activity status.</a:t>
            </a:r>
          </a:p>
          <a:p>
            <a:pPr lvl="1"/>
            <a:r>
              <a:rPr sz="2000" lang="en-US"/>
              <a:t> When an individual buys a subscription, he or she is registered in the HLR of that operator.</a:t>
            </a:r>
          </a:p>
          <a:p>
            <a:pPr lvl="0"/>
            <a:r>
              <a:rPr b="1" sz="2400" lang="en-US"/>
              <a:t>Visitor Location Register (VLR)</a:t>
            </a:r>
          </a:p>
          <a:p>
            <a:pPr lvl="1"/>
            <a:r>
              <a:rPr sz="2000" lang="en-US"/>
              <a:t>A database that contains temporary information about subscribers that is needed by the MSC in order to service visiting subscribers. </a:t>
            </a:r>
          </a:p>
          <a:p>
            <a:pPr lvl="1"/>
            <a:r>
              <a:rPr sz="2000" lang="en-US"/>
              <a:t>The VLR is always integrated with the MSC.</a:t>
            </a:r>
          </a:p>
          <a:p>
            <a:pPr lvl="1"/>
            <a:r>
              <a:rPr sz="2000" lang="en-US"/>
              <a:t>For roaming user, VLR connected to that MSC will request data about the mobile station from the HLR through MSC.</a:t>
            </a:r>
          </a:p>
          <a:p>
            <a:pPr lvl="1"/>
            <a:endParaRPr sz="2000" lang="en-US"/>
          </a:p>
          <a:p>
            <a:pPr lvl="0"/>
            <a:endParaRPr sz="2400"/>
          </a:p>
          <a:p>
            <a:pPr lvl="0"/>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06"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lvl="0"/>
            <a:fld id="{566ABCEB-ACFC-4714-9973-3DA970169C29}" type="slidenum">
              <a:rPr altLang="en-US" sz="1400" lang="en-GB"/>
              <a:pPr algn="r" lvl="0"/>
              <a:t>9</a:t>
            </a:fld>
            <a:endParaRPr altLang="en-US" sz="1400" lang="en-GB"/>
          </a:p>
        </p:txBody>
      </p:sp>
      <p:sp>
        <p:nvSpPr>
          <p:cNvPr id="1048607" name=""/>
          <p:cNvSpPr/>
          <p:nvPr>
            <p:ph type="title" sz="full" idx="0"/>
          </p:nvPr>
        </p:nvSpPr>
        <p:spPr>
          <a:xfrm rot="0">
            <a:off x="457200" y="274637"/>
            <a:ext cx="8229600" cy="885825"/>
          </a:xfrm>
          <a:prstGeom prst="rect"/>
          <a:noFill/>
          <a:ln>
            <a:noFill/>
          </a:ln>
        </p:spPr>
        <p:txBody>
          <a:bodyPr anchor="t" bIns="45720" lIns="91440" rIns="91440" tIns="45720" vert="horz"/>
          <a:lstStyle>
            <a:lvl1pPr algn="ctr" eaLnBrk="1" fontAlgn="base" hangingPunct="1"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Arial" pitchFamily="34" charset="0"/>
              </a:defRPr>
            </a:lvl1pPr>
          </a:lstStyle>
          <a:p>
            <a:endParaRPr altLang="en-US" lang="en-US"/>
          </a:p>
        </p:txBody>
      </p:sp>
      <p:sp>
        <p:nvSpPr>
          <p:cNvPr id="1048608" name=""/>
          <p:cNvSpPr/>
          <p:nvPr>
            <p:ph type="body" sz="full" idx="1"/>
          </p:nvPr>
        </p:nvSpPr>
        <p:spPr>
          <a:xfrm rot="0">
            <a:off x="457200" y="1412875"/>
            <a:ext cx="8229600" cy="4787900"/>
          </a:xfrm>
          <a:prstGeom prst="rect"/>
          <a:noFill/>
          <a:ln>
            <a:noFill/>
          </a:ln>
        </p:spPr>
        <p:txBody>
          <a:bodyPr anchor="t" bIns="45720" lIns="91440" rIns="91440" tIns="45720" vert="horz"/>
          <a:lstStyle>
            <a:lvl1pPr algn="l" eaLnBrk="1" fontAlgn="base" hangingPunct="1"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Arial" pitchFamily="34" charset="0"/>
              </a:defRPr>
            </a:lvl1pPr>
            <a:lvl2pPr algn="l" eaLnBrk="1" fontAlgn="base" hangingPunct="1" indent="-457200" latinLnBrk="0" marL="914400" rtl="0">
              <a:lnSpc>
                <a:spcPct val="100000"/>
              </a:lnSpc>
              <a:spcBef>
                <a:spcPct val="20000"/>
              </a:spcBef>
              <a:spcAft>
                <a:spcPct val="0"/>
              </a:spcAft>
              <a:buClr>
                <a:schemeClr val="dk1"/>
              </a:buClr>
              <a:buSzPct val="100000"/>
              <a:buFont typeface="Arial" pitchFamily="34" charset="0"/>
              <a:buChar char="►"/>
              <a:defRPr baseline="0" b="0" sz="2400" i="0" u="none">
                <a:solidFill>
                  <a:schemeClr val="dk1"/>
                </a:solidFill>
                <a:latin typeface="Futura Hv" pitchFamily="34" charset="0"/>
                <a:ea typeface="Arial" pitchFamily="34" charset="0"/>
                <a:sym typeface="Arial" pitchFamily="34" charset="0"/>
              </a:defRPr>
            </a:lvl2pPr>
            <a:lvl3pPr algn="l" eaLnBrk="1" fontAlgn="base" hangingPunct="1"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Arial" pitchFamily="34" charset="0"/>
              </a:defRPr>
            </a:lvl3pPr>
            <a:lvl4pPr algn="l" eaLnBrk="1" fontAlgn="base" hangingPunct="1" indent="-342900" latinLnBrk="0" marL="17145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4pPr>
            <a:lvl5pPr algn="l" eaLnBrk="1" fontAlgn="base" hangingPunct="1" indent="-342900" latinLnBrk="0" marL="2171700" rtl="0">
              <a:lnSpc>
                <a:spcPct val="100000"/>
              </a:lnSpc>
              <a:spcBef>
                <a:spcPct val="20000"/>
              </a:spcBef>
              <a:spcAft>
                <a:spcPct val="0"/>
              </a:spcAft>
              <a:buSzPct val="100000"/>
              <a:buFontTx/>
              <a:buChar char="»"/>
              <a:defRPr baseline="0" b="0" sz="1800" i="0" u="none">
                <a:solidFill>
                  <a:schemeClr val="dk1"/>
                </a:solidFill>
                <a:latin typeface="Futura Hv" pitchFamily="34" charset="0"/>
                <a:ea typeface="Arial" pitchFamily="34" charset="0"/>
                <a:sym typeface="Arial" pitchFamily="34" charset="0"/>
              </a:defRPr>
            </a:lvl5pPr>
          </a:lstStyle>
          <a:p>
            <a:pPr lvl="0">
              <a:lnSpc>
                <a:spcPct val="90000"/>
              </a:lnSpc>
            </a:pPr>
            <a:r>
              <a:rPr b="1" lang="en-US"/>
              <a:t>Authentication Centre (AUC)</a:t>
            </a:r>
          </a:p>
          <a:p>
            <a:pPr lvl="1">
              <a:lnSpc>
                <a:spcPct val="90000"/>
              </a:lnSpc>
            </a:pPr>
            <a:r>
              <a:rPr lang="en-US"/>
              <a:t>Provides authentication and encryption parameters that verify the user's identity and ensure the confidentiality of each call. </a:t>
            </a:r>
          </a:p>
          <a:p>
            <a:pPr lvl="1">
              <a:lnSpc>
                <a:spcPct val="90000"/>
              </a:lnSpc>
            </a:pPr>
            <a:r>
              <a:rPr lang="en-US"/>
              <a:t>The AUC protects network operators from different types of fraud found in today's cellular world.</a:t>
            </a:r>
          </a:p>
          <a:p>
            <a:pPr lvl="0">
              <a:lnSpc>
                <a:spcPct val="90000"/>
              </a:lnSpc>
            </a:pPr>
            <a:r>
              <a:rPr b="1" lang="en-US"/>
              <a:t>Equipment Identity Register (EIR)</a:t>
            </a:r>
          </a:p>
          <a:p>
            <a:pPr lvl="1">
              <a:lnSpc>
                <a:spcPct val="90000"/>
              </a:lnSpc>
            </a:pPr>
            <a:r>
              <a:rPr lang="en-US"/>
              <a:t>A database that contains information about the identity of mobile equipment that prevents calls from stolen, unauthorized, or defective mobile stations.</a:t>
            </a:r>
          </a:p>
          <a:p>
            <a:pPr lvl="1">
              <a:lnSpc>
                <a:spcPct val="90000"/>
              </a:lnSpc>
            </a:pPr>
            <a:r>
              <a:rPr lang="en-US"/>
              <a:t>The AUC and EIR are implemented as stand-alone nodes or as a combined AUC/EIR node.</a:t>
            </a:r>
          </a:p>
          <a:p>
            <a:pPr lvl="0">
              <a:lnSpc>
                <a:spcPct val="90000"/>
              </a:lnSpc>
            </a:p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Wireless Networks</dc:title>
  <dc:creator> Ghalib</dc:creator>
  <cp:lastModifiedBy>Adnan Ch</cp:lastModifiedBy>
  <dcterms:created xsi:type="dcterms:W3CDTF">2007-09-09T23:47:02Z</dcterms:created>
  <dcterms:modified xsi:type="dcterms:W3CDTF">2023-03-31T05:59:37Z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fce00c12a5c9428b89ef429ef302cedc</vt:lpwstr>
  </property>
</Properties>
</file>