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type="screen4x3" cy="6858000" cx="9144000"/>
  <p:notesSz cx="6858000" cy="9144000"/>
  <p:defaultTex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149" autoAdjust="0"/>
    <p:restoredTop sz="90709" autoAdjust="0"/>
  </p:normalViewPr>
  <p:slideViewPr>
    <p:cSldViewPr showGuides="0" snapToGrid="1" snapToObjects="0">
      <p:cViewPr varScale="1">
        <p:scale>
          <a:sx n="59" d="100"/>
          <a:sy n="59" d="100"/>
        </p:scale>
        <p:origin x="-1938" y="-96"/>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92" name=""/>
        <p:cNvGrpSpPr/>
        <p:nvPr/>
      </p:nvGrpSpPr>
      <p:grpSpPr>
        <a:xfrm rot="0">
          <a:off x="0" y="0"/>
          <a:ext cx="0" cy="0"/>
          <a:chOff x="0" y="0"/>
          <a:chExt cx="0" cy="0"/>
        </a:xfrm>
      </p:grpSpPr>
      <p:sp>
        <p:nvSpPr>
          <p:cNvPr id="1048744"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vl="0"/>
            <a:endParaRPr altLang="en-US" sz="1200" lang="en-US">
              <a:latin typeface="Arial" pitchFamily="34" charset="0"/>
            </a:endParaRPr>
          </a:p>
        </p:txBody>
      </p:sp>
      <p:sp>
        <p:nvSpPr>
          <p:cNvPr id="1048745" name="Rectangle 3"/>
          <p:cNvSpPr/>
          <p:nvPr>
            <p:ph type="dt" sz="quarter" idx="1"/>
          </p:nvPr>
        </p:nvSpPr>
        <p:spPr>
          <a:xfrm rot="0">
            <a:off x="3884612" y="0"/>
            <a:ext cx="2971800" cy="457200"/>
          </a:xfrm>
          <a:prstGeom prst="rect"/>
          <a:noFill/>
          <a:ln>
            <a:noFill/>
          </a:ln>
        </p:spPr>
        <p:txBody>
          <a:bodyPr anchor="t" bIns="45720" lIns="91440" rIns="91440" tIns="45720" vert="horz"/>
          <a:p>
            <a:pPr algn="r" eaLnBrk="1" hangingPunct="1" lvl="0"/>
            <a:endParaRPr altLang="en-US" sz="1200" lang="en-US">
              <a:latin typeface="Arial" pitchFamily="34" charset="0"/>
            </a:endParaRPr>
          </a:p>
        </p:txBody>
      </p:sp>
      <p:sp>
        <p:nvSpPr>
          <p:cNvPr id="1048746" name="Rectangle 4"/>
          <p:cNvSpPr/>
          <p:nvPr>
            <p:ph type="ftr" sz="quarter" idx="2"/>
          </p:nvPr>
        </p:nvSpPr>
        <p:spPr>
          <a:xfrm rot="0">
            <a:off x="0" y="8685212"/>
            <a:ext cx="2971800" cy="457200"/>
          </a:xfrm>
          <a:prstGeom prst="rect"/>
          <a:noFill/>
          <a:ln>
            <a:noFill/>
          </a:ln>
        </p:spPr>
        <p:txBody>
          <a:bodyPr anchor="b" bIns="45720" lIns="91440" rIns="91440" tIns="45720" vert="horz"/>
          <a:p>
            <a:pPr eaLnBrk="1" hangingPunct="1" lvl="0"/>
            <a:endParaRPr altLang="en-US" sz="1200" lang="en-US">
              <a:latin typeface="Arial" pitchFamily="34" charset="0"/>
            </a:endParaRPr>
          </a:p>
        </p:txBody>
      </p:sp>
      <p:sp>
        <p:nvSpPr>
          <p:cNvPr id="1048747" name="Rectangle 5"/>
          <p:cNvSpPr/>
          <p:nvPr>
            <p:ph type="sldNum" sz="quarter" idx="3"/>
          </p:nvPr>
        </p:nvSpPr>
        <p:spPr>
          <a:xfrm rot="0">
            <a:off x="3884612" y="8685212"/>
            <a:ext cx="2971800" cy="457200"/>
          </a:xfrm>
          <a:prstGeom prst="rect"/>
          <a:noFill/>
          <a:ln>
            <a:noFill/>
          </a:ln>
        </p:spPr>
        <p:txBody>
          <a:bodyPr anchor="b" bIns="45720" lIns="91440" rIns="91440" tIns="45720" vert="horz"/>
          <a:p>
            <a:pPr algn="r" eaLnBrk="1" hangingPunct="1" lvl="0"/>
            <a:fld id="{566ABCEB-ACFC-4714-9973-3DA970169C29}" type="slidenum">
              <a:rPr altLang="en-US" sz="1200" lang="en-US">
                <a:latin typeface="Arial" pitchFamily="34" charset="0"/>
              </a:rPr>
              <a:pPr algn="r" eaLnBrk="1" hangingPunct="1" lvl="0"/>
            </a:fld>
            <a:endParaRPr altLang="en-US" sz="1200" lang="en-US">
              <a:latin typeface="Arial" pitchFamily="34" charset="0"/>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91" name=""/>
        <p:cNvGrpSpPr/>
        <p:nvPr/>
      </p:nvGrpSpPr>
      <p:grpSpPr>
        <a:xfrm rot="0">
          <a:off x="0" y="0"/>
          <a:ext cx="0" cy="0"/>
          <a:chOff x="0" y="0"/>
          <a:chExt cx="0" cy="0"/>
        </a:xfrm>
      </p:grpSpPr>
      <p:sp>
        <p:nvSpPr>
          <p:cNvPr id="1048738" name="Rectangle 2"/>
          <p:cNvSpPr/>
          <p:nvPr>
            <p:ph type="hdr" sz="quarter" idx="0"/>
          </p:nvPr>
        </p:nvSpPr>
        <p:spPr>
          <a:xfrm rot="0">
            <a:off x="0" y="0"/>
            <a:ext cx="2971800" cy="457200"/>
          </a:xfrm>
          <a:prstGeom prst="rect"/>
          <a:noFill/>
          <a:ln>
            <a:noFill/>
          </a:ln>
        </p:spPr>
        <p:txBody>
          <a:bodyPr anchor="t" bIns="45720" lIns="91440" rIns="91440" tIns="45720" vert="horz"/>
          <a:p>
            <a:pPr eaLnBrk="1" hangingPunct="1" lvl="0"/>
            <a:endParaRPr altLang="en-US" sz="1200" lang="en-US">
              <a:latin typeface="Arial" pitchFamily="34" charset="0"/>
            </a:endParaRPr>
          </a:p>
        </p:txBody>
      </p:sp>
      <p:sp>
        <p:nvSpPr>
          <p:cNvPr id="1048739" name="Rectangle 3"/>
          <p:cNvSpPr/>
          <p:nvPr>
            <p:ph type="dt" sz="full" idx="1"/>
          </p:nvPr>
        </p:nvSpPr>
        <p:spPr>
          <a:xfrm rot="0">
            <a:off x="3884612" y="0"/>
            <a:ext cx="2971800" cy="457200"/>
          </a:xfrm>
          <a:prstGeom prst="rect"/>
          <a:noFill/>
          <a:ln>
            <a:noFill/>
          </a:ln>
        </p:spPr>
        <p:txBody>
          <a:bodyPr anchor="t" bIns="45720" lIns="91440" rIns="91440" tIns="45720" vert="horz"/>
          <a:p>
            <a:pPr algn="r" eaLnBrk="1" hangingPunct="1" lvl="0"/>
            <a:endParaRPr altLang="en-US" sz="1200" lang="en-US">
              <a:latin typeface="Arial" pitchFamily="34" charset="0"/>
            </a:endParaRPr>
          </a:p>
        </p:txBody>
      </p:sp>
      <p:sp>
        <p:nvSpPr>
          <p:cNvPr id="1048740"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741"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742" name="Rectangle 6"/>
          <p:cNvSpPr/>
          <p:nvPr>
            <p:ph type="ftr" sz="quarter" idx="4"/>
          </p:nvPr>
        </p:nvSpPr>
        <p:spPr>
          <a:xfrm rot="0">
            <a:off x="0" y="8685212"/>
            <a:ext cx="2971800" cy="457200"/>
          </a:xfrm>
          <a:prstGeom prst="rect"/>
          <a:noFill/>
          <a:ln>
            <a:noFill/>
          </a:ln>
        </p:spPr>
        <p:txBody>
          <a:bodyPr anchor="b" bIns="45720" lIns="91440" rIns="91440" tIns="45720" vert="horz"/>
          <a:p>
            <a:pPr eaLnBrk="1" hangingPunct="1" lvl="0"/>
            <a:endParaRPr altLang="en-US" sz="1200" lang="en-US">
              <a:latin typeface="Arial" pitchFamily="34" charset="0"/>
            </a:endParaRPr>
          </a:p>
        </p:txBody>
      </p:sp>
      <p:sp>
        <p:nvSpPr>
          <p:cNvPr id="1048743" name="Rectangle 7"/>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vl="0"/>
            <a:fld id="{566ABCEB-ACFC-4714-9973-3DA970169C29}" type="slidenum">
              <a:rPr altLang="en-US" sz="1200" lang="en-US">
                <a:latin typeface="Arial" pitchFamily="34" charset="0"/>
              </a:rPr>
              <a:pPr algn="r" eaLnBrk="1" hangingPunct="1" lvl="0"/>
            </a:fld>
            <a:endParaRPr altLang="en-US" sz="1200" lang="en-US">
              <a:latin typeface="Arial" pitchFamily="34" charset="0"/>
            </a:endParaRPr>
          </a:p>
        </p:txBody>
      </p:sp>
    </p:spTree>
  </p:cSld>
  <p:clrMap accent1="dk1" accent2="dk1" accent3="dk1" accent4="dk1" accent5="dk1" accent6="dk1" bg1="dk1" bg2="dk1" tx1="dk1" tx2="dk1" hlink="dk1" folHlink="dk1"/>
  <p:notesStyle>
    <a:lvl1pPr algn="l" eaLnBrk="0" fontAlgn="base" hangingPunct="0" indent="0" latinLnBrk="0"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Futura Hv" pitchFamily="34" charset="0"/>
      </a:defRPr>
    </a:lvl1pPr>
    <a:lvl2pPr algn="l" eaLnBrk="0" fontAlgn="base" hangingPunct="0" indent="0" latinLnBrk="0"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Futura Hv" pitchFamily="34" charset="0"/>
      </a:defRPr>
    </a:lvl2pPr>
    <a:lvl3pPr algn="l" eaLnBrk="0" fontAlgn="base" hangingPunct="0" indent="0" latinLnBrk="0"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Futura Hv" pitchFamily="34" charset="0"/>
      </a:defRPr>
    </a:lvl3pPr>
    <a:lvl4pPr algn="l" eaLnBrk="0" fontAlgn="base" hangingPunct="0" indent="0" latinLnBrk="0"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Futura Hv" pitchFamily="34" charset="0"/>
      </a:defRPr>
    </a:lvl4pPr>
    <a:lvl5pPr algn="l" eaLnBrk="0" fontAlgn="base" hangingPunct="0" indent="0" latinLnBrk="0"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Futura Hv"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hyperlink" Target="http://wireless.per.nl/reference/chaptr04/multi/fdma.htm" TargetMode="External"/><Relationship Id="rId2" Type="http://schemas.openxmlformats.org/officeDocument/2006/relationships/hyperlink" Target="http://wireless.per.nl/reference/chaptr04/multi/tdma.htm" TargetMode="External"/><Relationship Id="rId3" Type="http://schemas.openxmlformats.org/officeDocument/2006/relationships/hyperlink" Target="http://wireless.per.nl/reference/chaptr04/cellplan/reuse.htm" TargetMode="External"/><Relationship Id="rId4" Type="http://schemas.openxmlformats.org/officeDocument/2006/relationships/slide" Target="../slides/slide8.xml"/><Relationship Id="rId5"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hyperlink" Target="http://wireless.per.nl/reference/chaptr05/cdma/powerc.htm" TargetMode="External"/><Relationship Id="rId2" Type="http://schemas.openxmlformats.org/officeDocument/2006/relationships/slide" Target="../slides/slide9.xml"/><Relationship Id="rId3"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rot="0">
          <a:off x="0" y="0"/>
          <a:ext cx="0" cy="0"/>
          <a:chOff x="0" y="0"/>
          <a:chExt cx="0" cy="0"/>
        </a:xfrm>
      </p:grpSpPr>
      <p:sp>
        <p:nvSpPr>
          <p:cNvPr id="1048627" name="Rectangle 7"/>
          <p:cNvSpPr txBox="1"/>
          <p:nvPr/>
        </p:nvSpPr>
        <p:spPr>
          <a:xfrm rot="0">
            <a:off x="3884612" y="8685212"/>
            <a:ext cx="2971800" cy="457200"/>
          </a:xfrm>
          <a:prstGeom prst="rect"/>
          <a:noFill/>
          <a:ln>
            <a:noFill/>
          </a:ln>
        </p:spPr>
        <p:txBody>
          <a:bodyPr anchor="b" bIns="45720" lIns="91440" rIns="91440" tIns="45720" vert="horz"/>
          <a:p>
            <a:pPr algn="r" eaLnBrk="1" hangingPunct="1" lvl="0"/>
            <a:fld id="{566ABCEB-ACFC-4714-9973-3DA970169C29}" type="slidenum">
              <a:rPr altLang="en-US" sz="1200" lang="en-US">
                <a:latin typeface="Arial" pitchFamily="34" charset="0"/>
              </a:rPr>
              <a:pPr algn="r" eaLnBrk="1" hangingPunct="1" lvl="0"/>
            </a:fld>
            <a:endParaRPr altLang="en-US" sz="1200" lang="en-US">
              <a:latin typeface="Arial" pitchFamily="34" charset="0"/>
            </a:endParaRPr>
          </a:p>
        </p:txBody>
      </p:sp>
      <p:sp>
        <p:nvSpPr>
          <p:cNvPr id="1048628"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29" name="Rectangle 3"/>
          <p:cNvSpPr/>
          <p:nvPr>
            <p:ph type="body" sz="full" idx="1"/>
          </p:nvPr>
        </p:nvSpPr>
        <p:spPr>
          <a:xfrm rot="0">
            <a:off x="685800" y="4343400"/>
            <a:ext cx="5486400" cy="4114800"/>
          </a:xfrm>
          <a:prstGeom prst="rect"/>
        </p:spPr>
        <p:txBody>
          <a:bodyPr anchor="t" bIns="45720" lIns="91440" rIns="91440" tIns="45720" vert="horz"/>
          <a:p>
            <a:pPr eaLnBrk="1" hangingPunct="1" lvl="0"/>
            <a:r>
              <a:rPr altLang="en-US" lang="en-US"/>
              <a:t>Privacy:</a:t>
            </a:r>
          </a:p>
          <a:p>
            <a:pPr eaLnBrk="1" hangingPunct="1" lvl="0"/>
            <a:r>
              <a:rPr altLang="en-US" lang="en-GB"/>
              <a:t>An important requirement of spreading signals is that they be "noise-like", or pseudorandom. Despreading the signal requires knowledge of the user's code, and for a binary code with spreading factor </a:t>
            </a:r>
            <a:r>
              <a:rPr altLang="en-US" i="1" lang="en-GB"/>
              <a:t>N</a:t>
            </a:r>
            <a:r>
              <a:rPr altLang="en-US" lang="en-GB"/>
              <a:t> there exist </a:t>
            </a:r>
            <a:r>
              <a:rPr altLang="en-US" i="1" lang="en-GB"/>
              <a:t>2N</a:t>
            </a:r>
            <a:r>
              <a:rPr altLang="en-US" lang="en-US"/>
              <a:t> possible random sequences. </a:t>
            </a:r>
          </a:p>
          <a:p>
            <a:pPr eaLnBrk="1" hangingPunct="1" lvl="0"/>
            <a:r>
              <a:rPr altLang="en-US" lang="en-US"/>
              <a:t>Graceful Degradation:</a:t>
            </a:r>
          </a:p>
          <a:p>
            <a:pPr eaLnBrk="1" hangingPunct="1" lvl="0"/>
            <a:r>
              <a:rPr altLang="en-US" lang="en-GB"/>
              <a:t>In </a:t>
            </a:r>
            <a:r>
              <a:rPr altLang="en-US" lang="en-GB">
                <a:hlinkClick r:id="rId1"/>
              </a:rPr>
              <a:t>FDMA</a:t>
            </a:r>
            <a:r>
              <a:rPr altLang="en-US" lang="en-GB"/>
              <a:t> and </a:t>
            </a:r>
            <a:r>
              <a:rPr altLang="en-US" lang="en-GB">
                <a:hlinkClick r:id="rId2"/>
              </a:rPr>
              <a:t>TDMA</a:t>
            </a:r>
            <a:r>
              <a:rPr altLang="en-US" lang="en-GB"/>
              <a:t>, </a:t>
            </a:r>
            <a:r>
              <a:rPr altLang="en-US" i="1" lang="en-GB"/>
              <a:t>N</a:t>
            </a:r>
            <a:r>
              <a:rPr altLang="en-US" lang="en-GB"/>
              <a:t> channels can be used virtually without interference from other users in the same cell but potential users </a:t>
            </a:r>
            <a:r>
              <a:rPr altLang="en-US" i="1" lang="en-GB"/>
              <a:t>N+1, N+2, ...,</a:t>
            </a:r>
            <a:r>
              <a:rPr altLang="en-US" lang="en-GB"/>
              <a:t> are blocked until a channel is released. The capacity of FDMA and TDMA is therefore fixed at </a:t>
            </a:r>
            <a:r>
              <a:rPr altLang="en-US" i="1" lang="en-GB"/>
              <a:t>N</a:t>
            </a:r>
            <a:r>
              <a:rPr altLang="en-US" lang="en-GB">
                <a:hlinkClick r:id="rId3"/>
              </a:rPr>
              <a:t> users and the link quality is determined by the frequency reuse</a:t>
            </a:r>
            <a:r>
              <a:rPr altLang="en-US" lang="en-GB"/>
              <a:t> pattern.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rot="0">
          <a:off x="0" y="0"/>
          <a:ext cx="0" cy="0"/>
          <a:chOff x="0" y="0"/>
          <a:chExt cx="0" cy="0"/>
        </a:xfrm>
      </p:grpSpPr>
      <p:sp>
        <p:nvSpPr>
          <p:cNvPr id="1048633" name="Rectangle 7"/>
          <p:cNvSpPr txBox="1"/>
          <p:nvPr/>
        </p:nvSpPr>
        <p:spPr>
          <a:xfrm rot="0">
            <a:off x="3884612" y="8685212"/>
            <a:ext cx="2971800" cy="457200"/>
          </a:xfrm>
          <a:prstGeom prst="rect"/>
          <a:noFill/>
          <a:ln>
            <a:noFill/>
          </a:ln>
        </p:spPr>
        <p:txBody>
          <a:bodyPr anchor="b" bIns="45720" lIns="91440" rIns="91440" tIns="45720" vert="horz"/>
          <a:p>
            <a:pPr algn="r" eaLnBrk="1" hangingPunct="1" lvl="0"/>
            <a:fld id="{566ABCEB-ACFC-4714-9973-3DA970169C29}" type="slidenum">
              <a:rPr altLang="en-US" sz="1200" lang="en-US">
                <a:latin typeface="Arial" pitchFamily="34" charset="0"/>
              </a:rPr>
              <a:pPr algn="r" eaLnBrk="1" hangingPunct="1" lvl="0"/>
            </a:fld>
            <a:endParaRPr altLang="en-US" sz="1200" lang="en-US">
              <a:latin typeface="Arial" pitchFamily="34" charset="0"/>
            </a:endParaRPr>
          </a:p>
        </p:txBody>
      </p:sp>
      <p:sp>
        <p:nvSpPr>
          <p:cNvPr id="1048634" name="Rectangle 2"/>
          <p:cNvSpPr/>
          <p:nvPr>
            <p:ph type="sldImg" sz="full" idx="0"/>
          </p:nvPr>
        </p:nvSpPr>
        <p:spPr>
          <a:xfrm rot="0">
            <a:off x="1143000" y="685800"/>
            <a:ext cx="4572000" cy="3429000"/>
          </a:xfrm>
          <a:prstGeom prst="rect"/>
        </p:spPr>
        <p:txBody>
          <a:bodyPr anchor="ctr" bIns="45720" lIns="91440" rIns="91440" tIns="45720" vert="horz"/>
          <a:p/>
        </p:txBody>
      </p:sp>
      <p:sp>
        <p:nvSpPr>
          <p:cNvPr id="1048635" name="Rectangle 3"/>
          <p:cNvSpPr/>
          <p:nvPr>
            <p:ph type="body" sz="full" idx="1"/>
          </p:nvPr>
        </p:nvSpPr>
        <p:spPr>
          <a:xfrm rot="0">
            <a:off x="685800" y="4343400"/>
            <a:ext cx="5486400" cy="4114800"/>
          </a:xfrm>
          <a:prstGeom prst="rect"/>
        </p:spPr>
        <p:txBody>
          <a:bodyPr anchor="t" bIns="45720" lIns="91440" rIns="91440" tIns="45720" vert="horz"/>
          <a:p>
            <a:pPr eaLnBrk="1" hangingPunct="1" lvl="0"/>
            <a:r>
              <a:rPr altLang="en-US" lang="en-US"/>
              <a:t>Self-Jamming:</a:t>
            </a:r>
          </a:p>
          <a:p>
            <a:pPr eaLnBrk="1" hangingPunct="1" lvl="0"/>
            <a:r>
              <a:rPr altLang="en-US" lang="en-GB"/>
              <a:t>Self-interference arises from the presence of delayed replicas of signal due to multipath. The delays cause the spreading sequences of the different users to lose their orthogonality, as by design they are orthogonal only at zero phase offset. Hence in despreading a given user's waveform, nonzero contributions to that user's signal arise from the transmissions of the other users in the network. This is distinct from both TDMA and FDMA, wherein for reasonable time or frequency guardbands, respectively, orthogonality of the received signals can be preserved. </a:t>
            </a:r>
          </a:p>
          <a:p>
            <a:pPr eaLnBrk="1" hangingPunct="1" lvl="0"/>
            <a:r>
              <a:rPr altLang="en-US" lang="en-US"/>
              <a:t>Near-far Problem:</a:t>
            </a:r>
          </a:p>
          <a:p>
            <a:pPr eaLnBrk="1" hangingPunct="1" lvl="0"/>
            <a:r>
              <a:rPr altLang="en-US" lang="en-GB"/>
              <a:t>The near-far problem arises from the fact that signals closer to the receiver of interest are received with smaller attenuation than are signals located further away. Therefore the strong signal from the nearby transmitter will mask the weak signal from the remote transmitter. In TDMA and FDMA, this is not a problem since mutual interference can be filtered. In CDMA, however, the near-far effect combined with imperfect orthogonality between codes (e.g. due to different time sifts), leads to substantial interference. Accurate and fast </a:t>
            </a:r>
            <a:r>
              <a:rPr altLang="en-US" lang="en-GB">
                <a:hlinkClick r:id="rId1"/>
              </a:rPr>
              <a:t>power control</a:t>
            </a:r>
            <a:r>
              <a:rPr altLang="en-US" lang="en-GB"/>
              <a:t> appears essential to ensure reliable operation of multi-user DS-CDMA systems.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27" name=""/>
        <p:cNvGrpSpPr/>
        <p:nvPr/>
      </p:nvGrpSpPr>
      <p:grpSpPr>
        <a:xfrm rot="0">
          <a:off x="0" y="0"/>
          <a:ext cx="0" cy="0"/>
          <a:chOff x="0" y="0"/>
          <a:chExt cx="0" cy="0"/>
        </a:xfrm>
      </p:grpSpPr>
      <p:grpSp>
        <p:nvGrpSpPr>
          <p:cNvPr id="28" name=""/>
          <p:cNvGrpSpPr/>
          <p:nvPr/>
        </p:nvGrpSpPr>
        <p:grpSpPr>
          <a:xfrm rot="0">
            <a:off x="0" y="596900"/>
            <a:ext cx="9144000" cy="117475"/>
            <a:chOff x="0" y="376"/>
            <a:chExt cx="5760" cy="74"/>
          </a:xfrm>
        </p:grpSpPr>
        <p:sp>
          <p:nvSpPr>
            <p:cNvPr id="1048583" name="Rectangle 13"/>
            <p:cNvSpPr/>
            <p:nvPr/>
          </p:nvSpPr>
          <p:spPr>
            <a:xfrm rot="0" flipV="1">
              <a:off x="0" y="391"/>
              <a:ext cx="5760" cy="45"/>
            </a:xfrm>
            <a:prstGeom prst="rect"/>
            <a:solidFill>
              <a:srgbClr val="0033CC"/>
            </a:solid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sp>
          <p:nvSpPr>
            <p:cNvPr id="1048584" name="Rectangle 14"/>
            <p:cNvSpPr/>
            <p:nvPr/>
          </p:nvSpPr>
          <p:spPr>
            <a:xfrm rot="0">
              <a:off x="0" y="376"/>
              <a:ext cx="5760" cy="74"/>
            </a:xfrm>
            <a:prstGeom prst="rect"/>
            <a:no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grpSp>
      <p:grpSp>
        <p:nvGrpSpPr>
          <p:cNvPr id="29" name=""/>
          <p:cNvGrpSpPr/>
          <p:nvPr/>
        </p:nvGrpSpPr>
        <p:grpSpPr>
          <a:xfrm rot="0">
            <a:off x="0" y="6057900"/>
            <a:ext cx="9144000" cy="117475"/>
            <a:chOff x="0" y="376"/>
            <a:chExt cx="5760" cy="74"/>
          </a:xfrm>
        </p:grpSpPr>
        <p:sp>
          <p:nvSpPr>
            <p:cNvPr id="1048585" name="Rectangle 16"/>
            <p:cNvSpPr/>
            <p:nvPr/>
          </p:nvSpPr>
          <p:spPr>
            <a:xfrm rot="0" flipV="1">
              <a:off x="0" y="391"/>
              <a:ext cx="5760" cy="45"/>
            </a:xfrm>
            <a:prstGeom prst="rect"/>
            <a:solidFill>
              <a:srgbClr val="0033CC"/>
            </a:solid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sp>
          <p:nvSpPr>
            <p:cNvPr id="1048586" name="Rectangle 17"/>
            <p:cNvSpPr/>
            <p:nvPr/>
          </p:nvSpPr>
          <p:spPr>
            <a:xfrm rot="0">
              <a:off x="0" y="376"/>
              <a:ext cx="5760" cy="74"/>
            </a:xfrm>
            <a:prstGeom prst="rect"/>
            <a:noFill/>
            <a:ln w="9525" cap="flat" cmpd="sng">
              <a:solidFill>
                <a:schemeClr val="dk1">
                  <a:alpha val="100000"/>
                </a:schemeClr>
              </a:solidFill>
              <a:prstDash val="solid"/>
              <a:round/>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grpSp>
      <p:sp>
        <p:nvSpPr>
          <p:cNvPr id="1048587"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588"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
        <p:nvSpPr>
          <p:cNvPr id="1048589"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5" name=""/>
        <p:cNvGrpSpPr/>
        <p:nvPr/>
      </p:nvGrpSpPr>
      <p:grpSpPr>
        <a:xfrm>
          <a:off x="0" y="0"/>
          <a:ext cx="0" cy="0"/>
          <a:chOff x="0" y="0"/>
          <a:chExt cx="0" cy="0"/>
        </a:xfrm>
      </p:grpSpPr>
      <p:sp>
        <p:nvSpPr>
          <p:cNvPr id="1048705" name="Title 1"/>
          <p:cNvSpPr>
            <a:spLocks noGrp="1"/>
          </p:cNvSpPr>
          <p:nvPr>
            <p:ph type="title"/>
          </p:nvPr>
        </p:nvSpPr>
        <p:spPr/>
        <p:txBody>
          <a:bodyPr/>
          <a:p>
            <a:r>
              <a:rPr lang="en-US" smtClean="0"/>
              <a:t>Click to edit Master title style</a:t>
            </a:r>
            <a:endParaRPr lang="en-US"/>
          </a:p>
        </p:txBody>
      </p:sp>
      <p:sp>
        <p:nvSpPr>
          <p:cNvPr id="104870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7"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08"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0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sp>
        <p:nvSpPr>
          <p:cNvPr id="1048694" name="Vertical Title 1"/>
          <p:cNvSpPr>
            <a:spLocks noGrp="1"/>
          </p:cNvSpPr>
          <p:nvPr>
            <p:ph type="title" orient="vert"/>
          </p:nvPr>
        </p:nvSpPr>
        <p:spPr>
          <a:xfrm>
            <a:off x="6629400" y="274638"/>
            <a:ext cx="2057400" cy="5926137"/>
          </a:xfrm>
        </p:spPr>
        <p:txBody>
          <a:bodyPr vert="eaVert"/>
          <a:p>
            <a:r>
              <a:rPr lang="en-US" smtClean="0"/>
              <a:t>Click to edit Master title style</a:t>
            </a:r>
            <a:endParaRPr lang="en-US"/>
          </a:p>
        </p:txBody>
      </p:sp>
      <p:sp>
        <p:nvSpPr>
          <p:cNvPr id="1048695" name="Vertical Text Placeholder 2"/>
          <p:cNvSpPr>
            <a:spLocks noGrp="1"/>
          </p:cNvSpPr>
          <p:nvPr>
            <p:ph type="body" orient="vert" idx="1"/>
          </p:nvPr>
        </p:nvSpPr>
        <p:spPr>
          <a:xfrm>
            <a:off x="457200" y="274638"/>
            <a:ext cx="6019800" cy="5926137"/>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6"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697"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698"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49" name=""/>
        <p:cNvGrpSpPr/>
        <p:nvPr/>
      </p:nvGrpSpPr>
      <p:grpSpPr>
        <a:xfrm>
          <a:off x="0" y="0"/>
          <a:ext cx="0" cy="0"/>
          <a:chOff x="0" y="0"/>
          <a:chExt cx="0" cy="0"/>
        </a:xfrm>
      </p:grpSpPr>
      <p:sp>
        <p:nvSpPr>
          <p:cNvPr id="1048611" name="Title 1"/>
          <p:cNvSpPr>
            <a:spLocks noGrp="1"/>
          </p:cNvSpPr>
          <p:nvPr>
            <p:ph type="title"/>
          </p:nvPr>
        </p:nvSpPr>
        <p:spPr>
          <a:xfrm>
            <a:off x="457200" y="274638"/>
            <a:ext cx="8229600" cy="885825"/>
          </a:xfrm>
        </p:spPr>
        <p:txBody>
          <a:bodyPr/>
          <a:p>
            <a:r>
              <a:rPr lang="en-US" smtClean="0"/>
              <a:t>Click to edit Master title style</a:t>
            </a:r>
            <a:endParaRPr lang="en-US"/>
          </a:p>
        </p:txBody>
      </p:sp>
      <p:sp>
        <p:nvSpPr>
          <p:cNvPr id="1048612" name="Table Placeholder 2"/>
          <p:cNvSpPr>
            <a:spLocks noGrp="1"/>
          </p:cNvSpPr>
          <p:nvPr>
            <p:ph type="tbl" idx="1"/>
          </p:nvPr>
        </p:nvSpPr>
        <p:spPr>
          <a:xfrm>
            <a:off x="457200" y="1412875"/>
            <a:ext cx="8229600" cy="4787900"/>
          </a:xfrm>
        </p:spPr>
        <p:txBody>
          <a:bodyPr anchor="t" anchorCtr="0" bIns="45720" compatLnSpc="1" lIns="91440" numCol="1" rIns="91440" tIns="45720" vert="horz" wrap="square">
            <a:prstTxWarp prst="textNoShape"/>
          </a:bodyPr>
          <a:p>
            <a:pPr algn="l" defTabSz="914400" eaLnBrk="1" fontAlgn="base" hangingPunct="1" indent="-533400" latinLnBrk="0" lvl="0" marL="533400" marR="0" rtl="0">
              <a:lnSpc>
                <a:spcPct val="100000"/>
              </a:lnSpc>
              <a:spcBef>
                <a:spcPct val="20000"/>
              </a:spcBef>
              <a:spcAft>
                <a:spcPct val="0"/>
              </a:spcAft>
              <a:buClrTx/>
              <a:buSzTx/>
              <a:buFont typeface="Wingdings" pitchFamily="2" charset="2"/>
              <a:buChar char="Ü"/>
            </a:pPr>
            <a:endParaRPr baseline="0" b="0" cap="none" sz="2800" i="0" kern="0" kumimoji="0" lang="en-US" noProof="0" normalizeH="0" spc="0" strike="noStrike" u="none" smtClean="0">
              <a:ln>
                <a:noFill/>
              </a:ln>
              <a:solidFill>
                <a:srgbClr val="0033CC"/>
              </a:solidFill>
              <a:effectLst/>
              <a:uLnTx/>
              <a:uFillTx/>
              <a:latin typeface="+mn-lt"/>
              <a:ea typeface="+mn-ea"/>
              <a:cs typeface="+mn-cs"/>
            </a:endParaRPr>
          </a:p>
        </p:txBody>
      </p:sp>
      <p:sp>
        <p:nvSpPr>
          <p:cNvPr id="1048613"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614"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615"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597" name="Title 1"/>
          <p:cNvSpPr>
            <a:spLocks noGrp="1"/>
          </p:cNvSpPr>
          <p:nvPr>
            <p:ph type="title"/>
          </p:nvPr>
        </p:nvSpPr>
        <p:spPr/>
        <p:txBody>
          <a:bodyPr/>
          <a:p>
            <a:r>
              <a:rPr lang="en-US" smtClean="0"/>
              <a:t>Click to edit Master title style</a:t>
            </a:r>
            <a:endParaRPr lang="en-US"/>
          </a:p>
        </p:txBody>
      </p:sp>
      <p:sp>
        <p:nvSpPr>
          <p:cNvPr id="1048598"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9"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60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601"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6" name=""/>
        <p:cNvGrpSpPr/>
        <p:nvPr/>
      </p:nvGrpSpPr>
      <p:grpSpPr>
        <a:xfrm>
          <a:off x="0" y="0"/>
          <a:ext cx="0" cy="0"/>
          <a:chOff x="0" y="0"/>
          <a:chExt cx="0" cy="0"/>
        </a:xfrm>
      </p:grpSpPr>
      <p:sp>
        <p:nvSpPr>
          <p:cNvPr id="1048710"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11"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712"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13"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14"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715" name="Title 1"/>
          <p:cNvSpPr>
            <a:spLocks noGrp="1"/>
          </p:cNvSpPr>
          <p:nvPr>
            <p:ph type="title"/>
          </p:nvPr>
        </p:nvSpPr>
        <p:spPr/>
        <p:txBody>
          <a:bodyPr/>
          <a:p>
            <a:r>
              <a:rPr lang="en-US" smtClean="0"/>
              <a:t>Click to edit Master title style</a:t>
            </a:r>
            <a:endParaRPr lang="en-US"/>
          </a:p>
        </p:txBody>
      </p:sp>
      <p:sp>
        <p:nvSpPr>
          <p:cNvPr id="1048716" name="Content Placeholder 2"/>
          <p:cNvSpPr>
            <a:spLocks noGrp="1"/>
          </p:cNvSpPr>
          <p:nvPr>
            <p:ph sz="half" idx="1"/>
          </p:nvPr>
        </p:nvSpPr>
        <p:spPr>
          <a:xfrm>
            <a:off x="457200" y="1412875"/>
            <a:ext cx="4038600"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7" name="Content Placeholder 3"/>
          <p:cNvSpPr>
            <a:spLocks noGrp="1"/>
          </p:cNvSpPr>
          <p:nvPr>
            <p:ph sz="half" idx="2"/>
          </p:nvPr>
        </p:nvSpPr>
        <p:spPr>
          <a:xfrm>
            <a:off x="4648200" y="1412875"/>
            <a:ext cx="4038600" cy="4787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19"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20"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8" name=""/>
        <p:cNvGrpSpPr/>
        <p:nvPr/>
      </p:nvGrpSpPr>
      <p:grpSpPr>
        <a:xfrm>
          <a:off x="0" y="0"/>
          <a:ext cx="0" cy="0"/>
          <a:chOff x="0" y="0"/>
          <a:chExt cx="0" cy="0"/>
        </a:xfrm>
      </p:grpSpPr>
      <p:sp>
        <p:nvSpPr>
          <p:cNvPr id="1048721"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72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2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6"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27"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28"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2"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692"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693"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9" name=""/>
        <p:cNvGrpSpPr/>
        <p:nvPr/>
      </p:nvGrpSpPr>
      <p:grpSpPr>
        <a:xfrm>
          <a:off x="0" y="0"/>
          <a:ext cx="0" cy="0"/>
          <a:chOff x="0" y="0"/>
          <a:chExt cx="0" cy="0"/>
        </a:xfrm>
      </p:grpSpPr>
      <p:sp>
        <p:nvSpPr>
          <p:cNvPr id="1048729"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3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31"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 name=""/>
        <p:cNvGrpSpPr/>
        <p:nvPr/>
      </p:nvGrpSpPr>
      <p:grpSpPr>
        <a:xfrm>
          <a:off x="0" y="0"/>
          <a:ext cx="0" cy="0"/>
          <a:chOff x="0" y="0"/>
          <a:chExt cx="0" cy="0"/>
        </a:xfrm>
      </p:grpSpPr>
      <p:sp>
        <p:nvSpPr>
          <p:cNvPr id="104873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3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5"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36"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37"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4" name=""/>
        <p:cNvGrpSpPr/>
        <p:nvPr/>
      </p:nvGrpSpPr>
      <p:grpSpPr>
        <a:xfrm>
          <a:off x="0" y="0"/>
          <a:ext cx="0" cy="0"/>
          <a:chOff x="0" y="0"/>
          <a:chExt cx="0" cy="0"/>
        </a:xfrm>
      </p:grpSpPr>
      <p:sp>
        <p:nvSpPr>
          <p:cNvPr id="1048699"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00"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 typeface="Wingdings" pitchFamily="2" charset="2"/>
              <a:buNone/>
            </a:pPr>
            <a:endParaRPr baseline="0" b="0" cap="none" sz="3200" i="0" kern="0" kumimoji="0" lang="en-US" noProof="0" normalizeH="0" spc="0" strike="noStrike" u="none" smtClean="0">
              <a:ln>
                <a:noFill/>
              </a:ln>
              <a:solidFill>
                <a:srgbClr val="0033CC"/>
              </a:solidFill>
              <a:effectLst/>
              <a:uLnTx/>
              <a:uFillTx/>
              <a:latin typeface="+mn-lt"/>
              <a:ea typeface="+mn-ea"/>
              <a:cs typeface="+mn-cs"/>
            </a:endParaRPr>
          </a:p>
        </p:txBody>
      </p:sp>
      <p:sp>
        <p:nvSpPr>
          <p:cNvPr id="104870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2"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703"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sp>
        <p:nvSpPr>
          <p:cNvPr id="1048704"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 name=""/>
        <p:cNvGrpSpPr/>
        <p:nvPr/>
      </p:nvGrpSpPr>
      <p:grpSpPr>
        <a:xfrm rot="0">
          <a:off x="0" y="0"/>
          <a:ext cx="0" cy="0"/>
          <a:chOff x="0" y="0"/>
          <a:chExt cx="0" cy="0"/>
        </a:xfrm>
      </p:grpSpPr>
      <p:sp>
        <p:nvSpPr>
          <p:cNvPr id="1048576" name="Rectangle 2"/>
          <p:cNvSpPr/>
          <p:nvPr>
            <p:ph type="title" sz="full" idx="0"/>
          </p:nvPr>
        </p:nvSpPr>
        <p:spPr>
          <a:xfrm rot="0">
            <a:off x="457200" y="274637"/>
            <a:ext cx="8229600" cy="885825"/>
          </a:xfrm>
          <a:prstGeom prst="rect"/>
          <a:noFill/>
          <a:ln>
            <a:noFill/>
          </a:ln>
        </p:spPr>
        <p:txBody>
          <a:bodyPr anchor="ctr" bIns="45720" lIns="91440" rIns="91440" tIns="45720" vert="horz"/>
          <a:p>
            <a:pPr lvl="0"/>
            <a:r>
              <a:rPr altLang="en-US" lang="en-GB"/>
              <a:t>Click to edit Master title style</a:t>
            </a:r>
          </a:p>
        </p:txBody>
      </p:sp>
      <p:sp>
        <p:nvSpPr>
          <p:cNvPr id="1048577" name="Rectangle 3"/>
          <p:cNvSpPr/>
          <p:nvPr>
            <p:ph type="body" sz="full" idx="1"/>
          </p:nvPr>
        </p:nvSpPr>
        <p:spPr>
          <a:xfrm rot="0">
            <a:off x="457200" y="1412875"/>
            <a:ext cx="8229600" cy="4787900"/>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578" name="Rectangle 4"/>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sz="1400" lang="en-US">
              <a:latin typeface="Arial" pitchFamily="34" charset="0"/>
            </a:endParaRPr>
          </a:p>
        </p:txBody>
      </p:sp>
      <p:sp>
        <p:nvSpPr>
          <p:cNvPr id="1048579" name="Rectangle 5"/>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sz="1400" lang="en-US">
              <a:latin typeface="Arial" pitchFamily="34" charset="0"/>
            </a:endParaRPr>
          </a:p>
        </p:txBody>
      </p:sp>
      <p:sp>
        <p:nvSpPr>
          <p:cNvPr id="1048580" name="Rectangle 6"/>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fld>
            <a:endParaRPr altLang="en-US" sz="1400" lang="en-US">
              <a:latin typeface="Arial" pitchFamily="34" charset="0"/>
            </a:endParaRPr>
          </a:p>
        </p:txBody>
      </p:sp>
      <p:grpSp>
        <p:nvGrpSpPr>
          <p:cNvPr id="14" name=""/>
          <p:cNvGrpSpPr/>
          <p:nvPr/>
        </p:nvGrpSpPr>
        <p:grpSpPr>
          <a:xfrm rot="0">
            <a:off x="468312" y="1233487"/>
            <a:ext cx="8207375" cy="71437"/>
            <a:chOff x="295" y="822"/>
            <a:chExt cx="5170" cy="45"/>
          </a:xfrm>
        </p:grpSpPr>
        <p:sp>
          <p:nvSpPr>
            <p:cNvPr id="1048581" name="Rectangle 8"/>
            <p:cNvSpPr/>
            <p:nvPr/>
          </p:nvSpPr>
          <p:spPr>
            <a:xfrm rot="0">
              <a:off x="295" y="845"/>
              <a:ext cx="5170" cy="22"/>
            </a:xfrm>
            <a:prstGeom prst="rect"/>
            <a:solidFill>
              <a:srgbClr val="0033CC"/>
            </a:solid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endParaRPr altLang="en-US" lang="en-US">
                <a:solidFill>
                  <a:srgbClr val="0033CC"/>
                </a:solidFill>
                <a:latin typeface="Arial" pitchFamily="34" charset="0"/>
              </a:endParaRPr>
            </a:p>
          </p:txBody>
        </p:sp>
        <p:sp>
          <p:nvSpPr>
            <p:cNvPr id="1048582" name="Line 9"/>
            <p:cNvSpPr/>
            <p:nvPr/>
          </p:nvSpPr>
          <p:spPr>
            <a:xfrm rot="0">
              <a:off x="295" y="822"/>
              <a:ext cx="5170" cy="0"/>
            </a:xfrm>
            <a:prstGeom prst="line"/>
            <a:noFill/>
            <a:ln w="9525" cap="flat" cmpd="sng">
              <a:solidFill>
                <a:schemeClr val="dk1">
                  <a:alpha val="100000"/>
                </a:schemeClr>
              </a:solidFill>
              <a:prstDash val="solid"/>
              <a:round/>
            </a:ln>
          </p:spPr>
        </p:sp>
      </p:gr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1"/>
  <p:txStyles>
    <p:titleStyle>
      <a:lvl1pPr algn="ctr" fontAlgn="base" rtl="0">
        <a:spcBef>
          <a:spcPct val="0"/>
        </a:spcBef>
        <a:spcAft>
          <a:spcPct val="0"/>
        </a:spcAft>
        <a:defRPr sz="3200">
          <a:solidFill>
            <a:schemeClr val="tx2"/>
          </a:solidFill>
          <a:latin typeface="+mj-lt"/>
          <a:ea typeface="+mj-ea"/>
          <a:cs typeface="+mj-cs"/>
        </a:defRPr>
      </a:lvl1pPr>
      <a:lvl2pPr algn="ctr" fontAlgn="base" rtl="0">
        <a:spcBef>
          <a:spcPct val="0"/>
        </a:spcBef>
        <a:spcAft>
          <a:spcPct val="0"/>
        </a:spcAft>
        <a:defRPr sz="3200">
          <a:solidFill>
            <a:schemeClr val="tx2"/>
          </a:solidFill>
          <a:latin typeface="Futura Hv" pitchFamily="34" charset="0"/>
          <a:cs typeface="Arial" pitchFamily="34" charset="0"/>
        </a:defRPr>
      </a:lvl2pPr>
      <a:lvl3pPr algn="ctr" fontAlgn="base" rtl="0">
        <a:spcBef>
          <a:spcPct val="0"/>
        </a:spcBef>
        <a:spcAft>
          <a:spcPct val="0"/>
        </a:spcAft>
        <a:defRPr sz="3200">
          <a:solidFill>
            <a:schemeClr val="tx2"/>
          </a:solidFill>
          <a:latin typeface="Futura Hv" pitchFamily="34" charset="0"/>
          <a:cs typeface="Arial" pitchFamily="34" charset="0"/>
        </a:defRPr>
      </a:lvl3pPr>
      <a:lvl4pPr algn="ctr" fontAlgn="base" rtl="0">
        <a:spcBef>
          <a:spcPct val="0"/>
        </a:spcBef>
        <a:spcAft>
          <a:spcPct val="0"/>
        </a:spcAft>
        <a:defRPr sz="3200">
          <a:solidFill>
            <a:schemeClr val="tx2"/>
          </a:solidFill>
          <a:latin typeface="Futura Hv" pitchFamily="34" charset="0"/>
          <a:cs typeface="Arial" pitchFamily="34" charset="0"/>
        </a:defRPr>
      </a:lvl4pPr>
      <a:lvl5pPr algn="ctr" fontAlgn="base" rtl="0">
        <a:spcBef>
          <a:spcPct val="0"/>
        </a:spcBef>
        <a:spcAft>
          <a:spcPct val="0"/>
        </a:spcAft>
        <a:defRPr sz="3200">
          <a:solidFill>
            <a:schemeClr val="tx2"/>
          </a:solidFill>
          <a:latin typeface="Futura Hv" pitchFamily="34" charset="0"/>
          <a:cs typeface="Arial" pitchFamily="34" charset="0"/>
        </a:defRPr>
      </a:lvl5pPr>
      <a:lvl6pPr algn="ctr" fontAlgn="base" marL="457200" rtl="0">
        <a:spcBef>
          <a:spcPct val="0"/>
        </a:spcBef>
        <a:spcAft>
          <a:spcPct val="0"/>
        </a:spcAft>
        <a:defRPr sz="3200">
          <a:solidFill>
            <a:schemeClr val="tx2"/>
          </a:solidFill>
          <a:latin typeface="Futura Hv" pitchFamily="34" charset="0"/>
          <a:cs typeface="Arial" pitchFamily="34" charset="0"/>
        </a:defRPr>
      </a:lvl6pPr>
      <a:lvl7pPr algn="ctr" fontAlgn="base" marL="914400" rtl="0">
        <a:spcBef>
          <a:spcPct val="0"/>
        </a:spcBef>
        <a:spcAft>
          <a:spcPct val="0"/>
        </a:spcAft>
        <a:defRPr sz="3200">
          <a:solidFill>
            <a:schemeClr val="tx2"/>
          </a:solidFill>
          <a:latin typeface="Futura Hv" pitchFamily="34" charset="0"/>
          <a:cs typeface="Arial" pitchFamily="34" charset="0"/>
        </a:defRPr>
      </a:lvl7pPr>
      <a:lvl8pPr algn="ctr" fontAlgn="base" marL="1371600" rtl="0">
        <a:spcBef>
          <a:spcPct val="0"/>
        </a:spcBef>
        <a:spcAft>
          <a:spcPct val="0"/>
        </a:spcAft>
        <a:defRPr sz="3200">
          <a:solidFill>
            <a:schemeClr val="tx2"/>
          </a:solidFill>
          <a:latin typeface="Futura Hv" pitchFamily="34" charset="0"/>
          <a:cs typeface="Arial" pitchFamily="34" charset="0"/>
        </a:defRPr>
      </a:lvl8pPr>
      <a:lvl9pPr algn="ctr" fontAlgn="base" marL="1828800" rtl="0">
        <a:spcBef>
          <a:spcPct val="0"/>
        </a:spcBef>
        <a:spcAft>
          <a:spcPct val="0"/>
        </a:spcAft>
        <a:defRPr sz="3200">
          <a:solidFill>
            <a:schemeClr val="tx2"/>
          </a:solidFill>
          <a:latin typeface="Futura Hv" pitchFamily="34" charset="0"/>
          <a:cs typeface="Arial" pitchFamily="34" charset="0"/>
        </a:defRPr>
      </a:lvl9pPr>
    </p:titleStyle>
    <p:bodyStyle>
      <a:lvl1pPr algn="l" fontAlgn="base" indent="-533400" marL="533400" rtl="0">
        <a:spcBef>
          <a:spcPct val="20000"/>
        </a:spcBef>
        <a:spcAft>
          <a:spcPct val="0"/>
        </a:spcAft>
        <a:buFont typeface="Wingdings" pitchFamily="2" charset="2"/>
        <a:buChar char="Ü"/>
        <a:defRPr sz="2800">
          <a:solidFill>
            <a:srgbClr val="0033CC"/>
          </a:solidFill>
          <a:latin typeface="+mn-lt"/>
          <a:ea typeface="+mn-ea"/>
          <a:cs typeface="+mn-cs"/>
        </a:defRPr>
      </a:lvl1pPr>
      <a:lvl2pPr algn="l" fontAlgn="base" indent="-457200" marL="914400" rtl="0">
        <a:spcBef>
          <a:spcPct val="20000"/>
        </a:spcBef>
        <a:spcAft>
          <a:spcPct val="0"/>
        </a:spcAft>
        <a:buFont typeface="Arial" pitchFamily="34" charset="0"/>
        <a:buChar char="►"/>
        <a:defRPr sz="2400">
          <a:solidFill>
            <a:schemeClr val="tx1"/>
          </a:solidFill>
          <a:latin typeface="+mn-lt"/>
          <a:cs typeface="+mn-cs"/>
        </a:defRPr>
      </a:lvl2pPr>
      <a:lvl3pPr algn="l" fontAlgn="base" indent="-381000" marL="1295400" rtl="0">
        <a:spcBef>
          <a:spcPct val="20000"/>
        </a:spcBef>
        <a:spcAft>
          <a:spcPct val="0"/>
        </a:spcAft>
        <a:buChar char="•"/>
        <a:defRPr sz="2000">
          <a:solidFill>
            <a:schemeClr val="tx1"/>
          </a:solidFill>
          <a:latin typeface="+mn-lt"/>
          <a:cs typeface="+mn-cs"/>
        </a:defRPr>
      </a:lvl3pPr>
      <a:lvl4pPr algn="l" fontAlgn="base" indent="-342900" marL="1714500" rtl="0">
        <a:spcBef>
          <a:spcPct val="20000"/>
        </a:spcBef>
        <a:spcAft>
          <a:spcPct val="0"/>
        </a:spcAft>
        <a:buChar char="–"/>
        <a:defRPr>
          <a:solidFill>
            <a:schemeClr val="tx1"/>
          </a:solidFill>
          <a:latin typeface="+mn-lt"/>
          <a:cs typeface="+mn-cs"/>
        </a:defRPr>
      </a:lvl4pPr>
      <a:lvl5pPr algn="l" fontAlgn="base" indent="-342900" marL="2171700" rtl="0">
        <a:spcBef>
          <a:spcPct val="20000"/>
        </a:spcBef>
        <a:spcAft>
          <a:spcPct val="0"/>
        </a:spcAft>
        <a:buChar char="»"/>
        <a:defRPr>
          <a:solidFill>
            <a:schemeClr val="tx1"/>
          </a:solidFill>
          <a:latin typeface="+mn-lt"/>
          <a:cs typeface="+mn-cs"/>
        </a:defRPr>
      </a:lvl5pPr>
      <a:lvl6pPr algn="l" fontAlgn="base" indent="-342900" marL="2628900" rtl="0">
        <a:spcBef>
          <a:spcPct val="20000"/>
        </a:spcBef>
        <a:spcAft>
          <a:spcPct val="0"/>
        </a:spcAft>
        <a:buChar char="»"/>
        <a:defRPr>
          <a:solidFill>
            <a:schemeClr val="tx1"/>
          </a:solidFill>
          <a:latin typeface="+mn-lt"/>
          <a:cs typeface="+mn-cs"/>
        </a:defRPr>
      </a:lvl6pPr>
      <a:lvl7pPr algn="l" fontAlgn="base" indent="-342900" marL="3086100" rtl="0">
        <a:spcBef>
          <a:spcPct val="20000"/>
        </a:spcBef>
        <a:spcAft>
          <a:spcPct val="0"/>
        </a:spcAft>
        <a:buChar char="»"/>
        <a:defRPr>
          <a:solidFill>
            <a:schemeClr val="tx1"/>
          </a:solidFill>
          <a:latin typeface="+mn-lt"/>
          <a:cs typeface="+mn-cs"/>
        </a:defRPr>
      </a:lvl7pPr>
      <a:lvl8pPr algn="l" fontAlgn="base" indent="-342900" marL="3543300" rtl="0">
        <a:spcBef>
          <a:spcPct val="20000"/>
        </a:spcBef>
        <a:spcAft>
          <a:spcPct val="0"/>
        </a:spcAft>
        <a:buChar char="»"/>
        <a:defRPr>
          <a:solidFill>
            <a:schemeClr val="tx1"/>
          </a:solidFill>
          <a:latin typeface="+mn-lt"/>
          <a:cs typeface="+mn-cs"/>
        </a:defRPr>
      </a:lvl8pPr>
      <a:lvl9pPr algn="l" fontAlgn="base" indent="-342900" marL="4000500" rtl="0">
        <a:spcBef>
          <a:spcPct val="20000"/>
        </a:spcBef>
        <a:spcAft>
          <a:spcPct val="0"/>
        </a:spcAft>
        <a:buChar char="»"/>
        <a:defRPr>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0" name=""/>
        <p:cNvGrpSpPr/>
        <p:nvPr/>
      </p:nvGrpSpPr>
      <p:grpSpPr>
        <a:xfrm rot="0">
          <a:off x="0" y="0"/>
          <a:ext cx="0" cy="0"/>
          <a:chOff x="0" y="0"/>
          <a:chExt cx="0" cy="0"/>
        </a:xfrm>
      </p:grpSpPr>
      <p:sp>
        <p:nvSpPr>
          <p:cNvPr id="1048590" name="Rectangle 6"/>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a:t>
            </a:fld>
            <a:endParaRPr altLang="en-US" sz="1400" lang="en-US">
              <a:latin typeface="Arial" pitchFamily="34" charset="0"/>
            </a:endParaRPr>
          </a:p>
        </p:txBody>
      </p:sp>
      <p:sp>
        <p:nvSpPr>
          <p:cNvPr id="1048591" name="Rectangle 2"/>
          <p:cNvSpPr/>
          <p:nvPr>
            <p:ph type="ctrTitle" sz="full" idx="4294967295"/>
          </p:nvPr>
        </p:nvSpPr>
        <p:spPr>
          <a:xfrm rot="0">
            <a:off x="647700" y="1808162"/>
            <a:ext cx="7772400" cy="1470025"/>
          </a:xfrm>
          <a:prstGeom prst="rect"/>
          <a:solidFill>
            <a:srgbClr val="FFFFFF">
              <a:alpha val="100000"/>
            </a:srgbClr>
          </a:solidFill>
          <a:ln>
            <a:noFill/>
          </a:ln>
        </p:spPr>
        <p:txBody>
          <a:bodyPr anchor="ctr" bIns="45720" lIns="91440" rIns="91440" tIns="45720" vert="horz"/>
          <a:lstStyle>
            <a:lvl1pPr algn="ctr">
              <a:defRPr sz="3200"/>
            </a:lvl1pPr>
          </a:lstStyle>
          <a:p>
            <a:pPr eaLnBrk="1" hangingPunct="1" lvl="0"/>
            <a:r>
              <a:rPr altLang="en-US" lang="en-US"/>
              <a:t>Wireless Networks</a:t>
            </a:r>
          </a:p>
        </p:txBody>
      </p:sp>
      <p:sp>
        <p:nvSpPr>
          <p:cNvPr id="1048592" name="Rectangle 3"/>
          <p:cNvSpPr/>
          <p:nvPr>
            <p:ph type="subTitle" sz="full" idx="4294967295"/>
          </p:nvPr>
        </p:nvSpPr>
        <p:spPr>
          <a:xfrm rot="0">
            <a:off x="900112" y="3644900"/>
            <a:ext cx="7561262" cy="1752600"/>
          </a:xfrm>
          <a:prstGeom prst="rect"/>
          <a:solidFill>
            <a:srgbClr val="FFFFFF">
              <a:alpha val="100000"/>
            </a:srgbClr>
          </a:solidFill>
          <a:ln>
            <a:noFill/>
          </a:ln>
        </p:spPr>
        <p:txBody>
          <a:bodyPr anchor="t" bIns="45720" lIns="91440" rIns="91440" tIns="45720" vert="horz"/>
          <a:lstStyle>
            <a:lvl1pPr algn="ctr" marL="0">
              <a:buNone/>
              <a:defRPr sz="2800">
                <a:solidFill>
                  <a:srgbClr val="0033CC"/>
                </a:solidFill>
              </a:defRPr>
            </a:lvl1pPr>
            <a:lvl2pPr algn="ctr" marL="457200">
              <a:buNone/>
            </a:lvl2pPr>
            <a:lvl3pPr algn="ctr" marL="914400">
              <a:buFontTx/>
              <a:buNone/>
            </a:lvl3pPr>
            <a:lvl4pPr algn="ctr" marL="1371600">
              <a:buFontTx/>
              <a:buNone/>
            </a:lvl4pPr>
            <a:lvl5pPr algn="ctr" marL="1828800">
              <a:buFontTx/>
              <a:buNone/>
            </a:lvl5pPr>
          </a:lstStyle>
          <a:p>
            <a:pPr eaLnBrk="1" hangingPunct="1" lvl="0">
              <a:buNone/>
            </a:pPr>
            <a:r>
              <a:rPr altLang="en-US" lang="en-US"/>
              <a:t>Lecture 19</a:t>
            </a:r>
          </a:p>
          <a:p>
            <a:pPr eaLnBrk="1" hangingPunct="1" lvl="0">
              <a:buNone/>
            </a:pPr>
            <a:r>
              <a:rPr altLang="en-US" lang="en-US"/>
              <a:t>cdmaOne/IS-95</a:t>
            </a:r>
          </a:p>
          <a:p>
            <a:pPr eaLnBrk="1" hangingPunct="1" lvl="0">
              <a:buNone/>
            </a:pPr>
          </a:p>
          <a:p>
            <a:pPr eaLnBrk="1" hangingPunct="1" lvl="0">
              <a:buNone/>
            </a:pPr>
            <a:endParaRPr altLang="en-US" lang="en-GB">
              <a:solidFill>
                <a:schemeClr val="dk1"/>
              </a:solidFill>
            </a:endParaRPr>
          </a:p>
        </p:txBody>
      </p:sp>
      <p:grpSp>
        <p:nvGrpSpPr>
          <p:cNvPr id="31" name=""/>
          <p:cNvGrpSpPr/>
          <p:nvPr/>
        </p:nvGrpSpPr>
        <p:grpSpPr>
          <a:xfrm rot="0">
            <a:off x="0" y="596900"/>
            <a:ext cx="9144000" cy="117475"/>
            <a:chOff x="0" y="376"/>
            <a:chExt cx="5760" cy="74"/>
          </a:xfrm>
        </p:grpSpPr>
        <p:sp>
          <p:nvSpPr>
            <p:cNvPr id="1048593" name="Rectangle 5"/>
            <p:cNvSpPr/>
            <p:nvPr/>
          </p:nvSpPr>
          <p:spPr>
            <a:xfrm rot="0" flipV="1">
              <a:off x="0" y="391"/>
              <a:ext cx="5760" cy="45"/>
            </a:xfrm>
            <a:prstGeom prst="rect"/>
            <a:solidFill>
              <a:srgbClr val="0033CC"/>
            </a:solidFill>
            <a:ln>
              <a:noFill/>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sp>
          <p:nvSpPr>
            <p:cNvPr id="1048594" name="Rectangle 6"/>
            <p:cNvSpPr/>
            <p:nvPr/>
          </p:nvSpPr>
          <p:spPr>
            <a:xfrm rot="0">
              <a:off x="0" y="376"/>
              <a:ext cx="5760" cy="74"/>
            </a:xfrm>
            <a:prstGeom prst="rect"/>
            <a:no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grpSp>
      <p:grpSp>
        <p:nvGrpSpPr>
          <p:cNvPr id="32" name=""/>
          <p:cNvGrpSpPr/>
          <p:nvPr/>
        </p:nvGrpSpPr>
        <p:grpSpPr>
          <a:xfrm rot="0">
            <a:off x="0" y="6057900"/>
            <a:ext cx="9144000" cy="117475"/>
            <a:chOff x="0" y="376"/>
            <a:chExt cx="5760" cy="74"/>
          </a:xfrm>
        </p:grpSpPr>
        <p:sp>
          <p:nvSpPr>
            <p:cNvPr id="1048595" name="Rectangle 8"/>
            <p:cNvSpPr/>
            <p:nvPr/>
          </p:nvSpPr>
          <p:spPr>
            <a:xfrm rot="0" flipV="1">
              <a:off x="0" y="391"/>
              <a:ext cx="5760" cy="45"/>
            </a:xfrm>
            <a:prstGeom prst="rect"/>
            <a:solidFill>
              <a:srgbClr val="0033CC"/>
            </a:solidFill>
            <a:ln>
              <a:noFill/>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sp>
          <p:nvSpPr>
            <p:cNvPr id="1048596" name="Rectangle 9"/>
            <p:cNvSpPr/>
            <p:nvPr/>
          </p:nvSpPr>
          <p:spPr>
            <a:xfrm rot="0">
              <a:off x="0" y="376"/>
              <a:ext cx="5760" cy="74"/>
            </a:xfrm>
            <a:prstGeom prst="rect"/>
            <a:no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36"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11</a:t>
            </a:fld>
            <a:endParaRPr altLang="en-US" sz="1400" lang="en-US">
              <a:latin typeface="Arial" pitchFamily="34" charset="0"/>
            </a:endParaRPr>
          </a:p>
        </p:txBody>
      </p:sp>
      <p:sp>
        <p:nvSpPr>
          <p:cNvPr id="1048637"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sz="2800" lang="en-GB"/>
              <a:t>Mobile Wireless CDMA Design</a:t>
            </a:r>
            <a:br>
              <a:rPr altLang="en-US" sz="2800" lang="en-GB"/>
            </a:br>
            <a:r>
              <a:rPr altLang="en-US" sz="2800" lang="en-GB"/>
              <a:t>Considerations</a:t>
            </a:r>
          </a:p>
        </p:txBody>
      </p:sp>
      <p:sp>
        <p:nvSpPr>
          <p:cNvPr id="1048638"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RAKE receiver </a:t>
            </a:r>
          </a:p>
          <a:p>
            <a:pPr eaLnBrk="1" hangingPunct="1" lvl="1"/>
            <a:r>
              <a:rPr altLang="en-US" lang="en-GB"/>
              <a:t>when multiple versions of a signal arrive more than one chip interval apart, RAKE receiver attempts to recover signals from multiple paths and combine them</a:t>
            </a:r>
          </a:p>
          <a:p>
            <a:pPr eaLnBrk="1" hangingPunct="1" lvl="1"/>
            <a:r>
              <a:rPr altLang="en-US" lang="en-GB"/>
              <a:t>This method achieves better performance than simply recovering dominant signal and treating remaining signals as noise</a:t>
            </a:r>
          </a:p>
          <a:p>
            <a:pPr eaLnBrk="1" hangingPunct="1" lvl="0"/>
            <a:endParaRPr altLang="en-US"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39"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12</a:t>
            </a:fld>
            <a:endParaRPr altLang="en-US" sz="1400" lang="en-US">
              <a:latin typeface="Arial" pitchFamily="34" charset="0"/>
            </a:endParaRPr>
          </a:p>
        </p:txBody>
      </p:sp>
      <p:sp>
        <p:nvSpPr>
          <p:cNvPr id="1048640"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endParaRPr altLang="en-US" lang="en-US"/>
          </a:p>
        </p:txBody>
      </p:sp>
      <p:sp>
        <p:nvSpPr>
          <p:cNvPr id="1048641"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pic>
        <p:nvPicPr>
          <p:cNvPr id="2097153" name="Picture 4"/>
          <p:cNvPicPr>
            <a:picLocks/>
          </p:cNvPicPr>
          <p:nvPr/>
        </p:nvPicPr>
        <p:blipFill>
          <a:blip xmlns:r="http://schemas.openxmlformats.org/officeDocument/2006/relationships" r:embed="rId1"/>
          <a:srcRect l="0" t="0" r="0" b="0"/>
          <a:stretch>
            <a:fillRect/>
          </a:stretch>
        </p:blipFill>
        <p:spPr>
          <a:xfrm rot="0">
            <a:off x="381000" y="0"/>
            <a:ext cx="8153400" cy="6840537"/>
          </a:xfrm>
          <a:prstGeom prst="rect"/>
          <a:noFill/>
          <a:ln>
            <a:noFill/>
          </a:ln>
        </p:spPr>
      </p:pic>
      <p:sp>
        <p:nvSpPr>
          <p:cNvPr id="1048642" name="Text Box 5"/>
          <p:cNvSpPr txBox="1"/>
          <p:nvPr/>
        </p:nvSpPr>
        <p:spPr>
          <a:xfrm rot="0">
            <a:off x="6480175" y="2889250"/>
            <a:ext cx="2268537" cy="1717041"/>
          </a:xfrm>
          <a:prstGeom prst="rect"/>
          <a:noFill/>
          <a:ln>
            <a:noFill/>
          </a:ln>
        </p:spPr>
        <p:txBody>
          <a:bodyPr anchor="t" bIns="45720" lIns="91440" rIns="91440" tIns="45720" vert="horz">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400" lang="en-US"/>
              <a:t>The demodulated chip stream is fed into multiple correlators, each delayed by a different amount. These signals are then combined using weighting factors estimated from the channel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43"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13</a:t>
            </a:fld>
            <a:endParaRPr altLang="en-US" sz="1400" lang="en-US">
              <a:latin typeface="Arial" pitchFamily="34" charset="0"/>
            </a:endParaRPr>
          </a:p>
        </p:txBody>
      </p:sp>
      <p:sp>
        <p:nvSpPr>
          <p:cNvPr id="1048644"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GB"/>
              <a:t>IS-95 CDMA Forward Channel</a:t>
            </a:r>
          </a:p>
        </p:txBody>
      </p:sp>
      <p:sp>
        <p:nvSpPr>
          <p:cNvPr id="1048645"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sz="2400" lang="en-GB"/>
              <a:t>The forward link uses the same frequency spectrum as AMPS (824-849 MHz)</a:t>
            </a:r>
          </a:p>
          <a:p>
            <a:pPr eaLnBrk="1" hangingPunct="1" lvl="0"/>
            <a:r>
              <a:rPr altLang="en-US" sz="2400" lang="en-GB"/>
              <a:t>4 types of logical channel: </a:t>
            </a:r>
          </a:p>
          <a:p>
            <a:pPr eaLnBrk="1" hangingPunct="1" lvl="1"/>
            <a:r>
              <a:rPr altLang="en-US" sz="2000" lang="en-GB"/>
              <a:t>A pilot, </a:t>
            </a:r>
          </a:p>
          <a:p>
            <a:pPr eaLnBrk="1" hangingPunct="1" lvl="1"/>
            <a:r>
              <a:rPr altLang="en-US" sz="2000" lang="en-GB"/>
              <a:t>A synchronization, </a:t>
            </a:r>
          </a:p>
          <a:p>
            <a:pPr eaLnBrk="1" hangingPunct="1" lvl="1"/>
            <a:r>
              <a:rPr altLang="en-US" sz="2000" lang="en-GB"/>
              <a:t>7 paging and </a:t>
            </a:r>
          </a:p>
          <a:p>
            <a:pPr eaLnBrk="1" hangingPunct="1" lvl="1"/>
            <a:r>
              <a:rPr altLang="en-US" sz="2000" lang="en-GB"/>
              <a:t>55 traffic channels</a:t>
            </a:r>
          </a:p>
          <a:p>
            <a:pPr eaLnBrk="1" hangingPunct="1" lvl="0"/>
            <a:r>
              <a:rPr altLang="en-US" sz="2400" lang="en-GB"/>
              <a:t>QPSK is the modulation scheme</a:t>
            </a:r>
          </a:p>
          <a:p>
            <a:pPr eaLnBrk="1" hangingPunct="1" lvl="0"/>
            <a:r>
              <a:rPr altLang="en-US" sz="2400" lang="en-GB"/>
              <a:t>Orthogonal Walsh codes are used (64 total)</a:t>
            </a:r>
          </a:p>
          <a:p>
            <a:pPr eaLnBrk="1" hangingPunct="1" lvl="0"/>
            <a:r>
              <a:rPr altLang="en-US" sz="2400" lang="en-GB"/>
              <a:t>After orthogonal codes, they are further spread by short PN spreading codes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46"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14</a:t>
            </a:fld>
            <a:endParaRPr altLang="en-US" sz="1400" lang="en-US">
              <a:latin typeface="Arial" pitchFamily="34" charset="0"/>
            </a:endParaRPr>
          </a:p>
        </p:txBody>
      </p:sp>
      <p:sp>
        <p:nvSpPr>
          <p:cNvPr id="1048647"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Forward Channels</a:t>
            </a:r>
          </a:p>
        </p:txBody>
      </p:sp>
      <p:grpSp>
        <p:nvGrpSpPr>
          <p:cNvPr id="64" name=""/>
          <p:cNvGrpSpPr/>
          <p:nvPr/>
        </p:nvGrpSpPr>
        <p:grpSpPr>
          <a:xfrm rot="0">
            <a:off x="2735262" y="1952625"/>
            <a:ext cx="3260725" cy="3659187"/>
            <a:chOff x="272" y="1457"/>
            <a:chExt cx="2054" cy="2305"/>
          </a:xfrm>
        </p:grpSpPr>
        <p:grpSp>
          <p:nvGrpSpPr>
            <p:cNvPr id="65" name=""/>
            <p:cNvGrpSpPr/>
            <p:nvPr/>
          </p:nvGrpSpPr>
          <p:grpSpPr>
            <a:xfrm rot="0">
              <a:off x="758" y="1457"/>
              <a:ext cx="1555" cy="189"/>
              <a:chOff x="758" y="1457"/>
              <a:chExt cx="1555" cy="189"/>
            </a:xfrm>
          </p:grpSpPr>
          <p:sp>
            <p:nvSpPr>
              <p:cNvPr id="1048648" name="Rectangle 4"/>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Pilot Channel</a:t>
                </a:r>
              </a:p>
            </p:txBody>
          </p:sp>
          <p:sp>
            <p:nvSpPr>
              <p:cNvPr id="1048649" name="Text Box 6"/>
              <p:cNvSpPr txBox="1"/>
              <p:nvPr/>
            </p:nvSpPr>
            <p:spPr>
              <a:xfrm rot="0">
                <a:off x="758" y="1473"/>
                <a:ext cx="172"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0</a:t>
                </a:r>
              </a:p>
            </p:txBody>
          </p:sp>
        </p:grpSp>
        <p:grpSp>
          <p:nvGrpSpPr>
            <p:cNvPr id="66" name=""/>
            <p:cNvGrpSpPr/>
            <p:nvPr/>
          </p:nvGrpSpPr>
          <p:grpSpPr>
            <a:xfrm rot="0">
              <a:off x="763" y="1638"/>
              <a:ext cx="1555" cy="189"/>
              <a:chOff x="758" y="1457"/>
              <a:chExt cx="1555" cy="189"/>
            </a:xfrm>
          </p:grpSpPr>
          <p:sp>
            <p:nvSpPr>
              <p:cNvPr id="1048650" name="Rectangle 9"/>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Paging Channel 1</a:t>
                </a:r>
              </a:p>
            </p:txBody>
          </p:sp>
          <p:sp>
            <p:nvSpPr>
              <p:cNvPr id="1048651" name="Text Box 10"/>
              <p:cNvSpPr txBox="1"/>
              <p:nvPr/>
            </p:nvSpPr>
            <p:spPr>
              <a:xfrm rot="0">
                <a:off x="758" y="1473"/>
                <a:ext cx="172"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1</a:t>
                </a:r>
              </a:p>
            </p:txBody>
          </p:sp>
        </p:grpSp>
        <p:grpSp>
          <p:nvGrpSpPr>
            <p:cNvPr id="67" name=""/>
            <p:cNvGrpSpPr/>
            <p:nvPr/>
          </p:nvGrpSpPr>
          <p:grpSpPr>
            <a:xfrm rot="0">
              <a:off x="756" y="3075"/>
              <a:ext cx="1555" cy="189"/>
              <a:chOff x="758" y="1457"/>
              <a:chExt cx="1555" cy="189"/>
            </a:xfrm>
          </p:grpSpPr>
          <p:sp>
            <p:nvSpPr>
              <p:cNvPr id="1048652" name="Rectangle 12"/>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Traffic Channel 25</a:t>
                </a:r>
              </a:p>
            </p:txBody>
          </p:sp>
          <p:sp>
            <p:nvSpPr>
              <p:cNvPr id="1048653" name="Text Box 13"/>
              <p:cNvSpPr txBox="1"/>
              <p:nvPr/>
            </p:nvSpPr>
            <p:spPr>
              <a:xfrm rot="0">
                <a:off x="758" y="1473"/>
                <a:ext cx="228"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33</a:t>
                </a:r>
              </a:p>
            </p:txBody>
          </p:sp>
        </p:grpSp>
        <p:grpSp>
          <p:nvGrpSpPr>
            <p:cNvPr id="68" name=""/>
            <p:cNvGrpSpPr/>
            <p:nvPr/>
          </p:nvGrpSpPr>
          <p:grpSpPr>
            <a:xfrm rot="0">
              <a:off x="771" y="3573"/>
              <a:ext cx="1555" cy="189"/>
              <a:chOff x="758" y="1457"/>
              <a:chExt cx="1555" cy="189"/>
            </a:xfrm>
          </p:grpSpPr>
          <p:sp>
            <p:nvSpPr>
              <p:cNvPr id="1048654" name="Rectangle 15"/>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Traffic Channel 55</a:t>
                </a:r>
              </a:p>
            </p:txBody>
          </p:sp>
          <p:sp>
            <p:nvSpPr>
              <p:cNvPr id="1048655" name="Text Box 16"/>
              <p:cNvSpPr txBox="1"/>
              <p:nvPr/>
            </p:nvSpPr>
            <p:spPr>
              <a:xfrm rot="0">
                <a:off x="758" y="1473"/>
                <a:ext cx="228"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63</a:t>
                </a:r>
              </a:p>
            </p:txBody>
          </p:sp>
        </p:grpSp>
        <p:grpSp>
          <p:nvGrpSpPr>
            <p:cNvPr id="69" name=""/>
            <p:cNvGrpSpPr/>
            <p:nvPr/>
          </p:nvGrpSpPr>
          <p:grpSpPr>
            <a:xfrm rot="0">
              <a:off x="756" y="2009"/>
              <a:ext cx="1555" cy="189"/>
              <a:chOff x="758" y="1457"/>
              <a:chExt cx="1555" cy="189"/>
            </a:xfrm>
          </p:grpSpPr>
          <p:sp>
            <p:nvSpPr>
              <p:cNvPr id="1048656" name="Rectangle 18"/>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Paging Channel 7</a:t>
                </a:r>
              </a:p>
            </p:txBody>
          </p:sp>
          <p:sp>
            <p:nvSpPr>
              <p:cNvPr id="1048657" name="Text Box 19"/>
              <p:cNvSpPr txBox="1"/>
              <p:nvPr/>
            </p:nvSpPr>
            <p:spPr>
              <a:xfrm rot="0">
                <a:off x="758" y="1473"/>
                <a:ext cx="172"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7</a:t>
                </a:r>
              </a:p>
            </p:txBody>
          </p:sp>
        </p:grpSp>
        <p:grpSp>
          <p:nvGrpSpPr>
            <p:cNvPr id="70" name=""/>
            <p:cNvGrpSpPr/>
            <p:nvPr/>
          </p:nvGrpSpPr>
          <p:grpSpPr>
            <a:xfrm rot="0">
              <a:off x="757" y="2190"/>
              <a:ext cx="1555" cy="189"/>
              <a:chOff x="758" y="1457"/>
              <a:chExt cx="1555" cy="189"/>
            </a:xfrm>
          </p:grpSpPr>
          <p:sp>
            <p:nvSpPr>
              <p:cNvPr id="1048658" name="Rectangle 21"/>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Traffic Channel 1</a:t>
                </a:r>
              </a:p>
            </p:txBody>
          </p:sp>
          <p:sp>
            <p:nvSpPr>
              <p:cNvPr id="1048659" name="Text Box 22"/>
              <p:cNvSpPr txBox="1"/>
              <p:nvPr/>
            </p:nvSpPr>
            <p:spPr>
              <a:xfrm rot="0">
                <a:off x="758" y="1473"/>
                <a:ext cx="172"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8</a:t>
                </a:r>
              </a:p>
            </p:txBody>
          </p:sp>
        </p:grpSp>
        <p:grpSp>
          <p:nvGrpSpPr>
            <p:cNvPr id="71" name=""/>
            <p:cNvGrpSpPr/>
            <p:nvPr/>
          </p:nvGrpSpPr>
          <p:grpSpPr>
            <a:xfrm rot="0">
              <a:off x="756" y="2371"/>
              <a:ext cx="1555" cy="189"/>
              <a:chOff x="758" y="1457"/>
              <a:chExt cx="1555" cy="189"/>
            </a:xfrm>
          </p:grpSpPr>
          <p:sp>
            <p:nvSpPr>
              <p:cNvPr id="1048660" name="Rectangle 24"/>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Traffic Channel 2</a:t>
                </a:r>
              </a:p>
            </p:txBody>
          </p:sp>
          <p:sp>
            <p:nvSpPr>
              <p:cNvPr id="1048661" name="Text Box 25"/>
              <p:cNvSpPr txBox="1"/>
              <p:nvPr/>
            </p:nvSpPr>
            <p:spPr>
              <a:xfrm rot="0">
                <a:off x="758" y="1473"/>
                <a:ext cx="172"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9</a:t>
                </a:r>
              </a:p>
            </p:txBody>
          </p:sp>
        </p:grpSp>
        <p:grpSp>
          <p:nvGrpSpPr>
            <p:cNvPr id="72" name=""/>
            <p:cNvGrpSpPr/>
            <p:nvPr/>
          </p:nvGrpSpPr>
          <p:grpSpPr>
            <a:xfrm rot="0">
              <a:off x="756" y="2712"/>
              <a:ext cx="1555" cy="189"/>
              <a:chOff x="758" y="1457"/>
              <a:chExt cx="1555" cy="189"/>
            </a:xfrm>
          </p:grpSpPr>
          <p:sp>
            <p:nvSpPr>
              <p:cNvPr id="1048662" name="Rectangle 27"/>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Traffic Channel 24</a:t>
                </a:r>
              </a:p>
            </p:txBody>
          </p:sp>
          <p:sp>
            <p:nvSpPr>
              <p:cNvPr id="1048663" name="Text Box 28"/>
              <p:cNvSpPr txBox="1"/>
              <p:nvPr/>
            </p:nvSpPr>
            <p:spPr>
              <a:xfrm rot="0">
                <a:off x="758" y="1473"/>
                <a:ext cx="228"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31</a:t>
                </a:r>
              </a:p>
            </p:txBody>
          </p:sp>
        </p:grpSp>
        <p:grpSp>
          <p:nvGrpSpPr>
            <p:cNvPr id="73" name=""/>
            <p:cNvGrpSpPr/>
            <p:nvPr/>
          </p:nvGrpSpPr>
          <p:grpSpPr>
            <a:xfrm rot="0">
              <a:off x="756" y="2892"/>
              <a:ext cx="1555" cy="189"/>
              <a:chOff x="758" y="1457"/>
              <a:chExt cx="1555" cy="189"/>
            </a:xfrm>
          </p:grpSpPr>
          <p:sp>
            <p:nvSpPr>
              <p:cNvPr id="1048664" name="Rectangle 30"/>
              <p:cNvSpPr/>
              <p:nvPr/>
            </p:nvSpPr>
            <p:spPr>
              <a:xfrm rot="0">
                <a:off x="930" y="1457"/>
                <a:ext cx="1383" cy="181"/>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ctr" eaLnBrk="1" hangingPunct="1" lvl="0"/>
                <a:r>
                  <a:rPr altLang="en-US" sz="1600" lang="en-US"/>
                  <a:t>Sync Channel</a:t>
                </a:r>
              </a:p>
            </p:txBody>
          </p:sp>
          <p:sp>
            <p:nvSpPr>
              <p:cNvPr id="1048665" name="Text Box 31"/>
              <p:cNvSpPr txBox="1"/>
              <p:nvPr/>
            </p:nvSpPr>
            <p:spPr>
              <a:xfrm rot="0">
                <a:off x="758" y="1473"/>
                <a:ext cx="228" cy="173"/>
              </a:xfrm>
              <a:prstGeom prst="rect"/>
              <a:noFill/>
              <a:ln>
                <a:noFill/>
              </a:ln>
            </p:spPr>
            <p:txBody>
              <a:bodyPr anchor="t" bIns="45720" lIns="91440" rIns="91440" tIns="45720" vert="horz"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sz="1200" lang="en-US"/>
                  <a:t>32</a:t>
                </a:r>
              </a:p>
            </p:txBody>
          </p:sp>
        </p:grpSp>
        <p:sp>
          <p:nvSpPr>
            <p:cNvPr id="1048666" name="AutoShape 33"/>
            <p:cNvSpPr/>
            <p:nvPr/>
          </p:nvSpPr>
          <p:spPr>
            <a:xfrm rot="0">
              <a:off x="567" y="1457"/>
              <a:ext cx="204" cy="2291"/>
            </a:xfrm>
            <a:prstGeom prst="leftBrace"/>
            <a:noFill/>
            <a:ln w="9525" cap="flat" cmpd="sng">
              <a:solidFill>
                <a:schemeClr val="dk1">
                  <a:alpha val="100000"/>
                </a:schemeClr>
              </a:solidFill>
              <a:prstDash val="solid"/>
              <a:round/>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endParaRPr altLang="en-US" lang="en-US"/>
            </a:p>
          </p:txBody>
        </p:sp>
        <p:sp>
          <p:nvSpPr>
            <p:cNvPr id="1048667" name="Text Box 34"/>
            <p:cNvSpPr txBox="1"/>
            <p:nvPr/>
          </p:nvSpPr>
          <p:spPr>
            <a:xfrm rot="10649939">
              <a:off x="272" y="2183"/>
              <a:ext cx="289" cy="871"/>
            </a:xfrm>
            <a:prstGeom prst="rect"/>
            <a:noFill/>
            <a:ln>
              <a:noFill/>
            </a:ln>
          </p:spPr>
          <p:txBody>
            <a:bodyPr anchor="t" bIns="45720" lIns="91440" rIns="91440" tIns="45720" vert="eaVert" wrap="none">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eaLnBrk="1" hangingPunct="1" lvl="0"/>
              <a:r>
                <a:rPr altLang="en-US" lang="en-US"/>
                <a:t>Walsh Codes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68"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15</a:t>
            </a:fld>
            <a:endParaRPr altLang="en-US" sz="1400" lang="en-US">
              <a:latin typeface="Arial" pitchFamily="34" charset="0"/>
            </a:endParaRPr>
          </a:p>
        </p:txBody>
      </p:sp>
      <p:sp>
        <p:nvSpPr>
          <p:cNvPr id="1048669"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GB"/>
              <a:t>The pilot channel</a:t>
            </a:r>
          </a:p>
        </p:txBody>
      </p:sp>
      <p:sp>
        <p:nvSpPr>
          <p:cNvPr id="1048670"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US"/>
              <a:t>Continuous signal on a single channel, allows MS to acquire timing info, </a:t>
            </a:r>
            <a:r>
              <a:rPr altLang="en-US" lang="en-GB"/>
              <a:t>provides a phase reference for demodulation process and means for signal strength comparison.</a:t>
            </a:r>
          </a:p>
          <a:p>
            <a:pPr eaLnBrk="1" hangingPunct="1" lvl="0"/>
            <a:r>
              <a:rPr altLang="en-US" lang="en-GB"/>
              <a:t>4-6 dB stronger than all other channels</a:t>
            </a:r>
          </a:p>
          <a:p>
            <a:pPr eaLnBrk="1" hangingPunct="1" lvl="0"/>
            <a:r>
              <a:rPr altLang="en-US" lang="en-GB"/>
              <a:t>Obtained using all zero Walsh code; i.e., contains no information except the RF carrier</a:t>
            </a:r>
          </a:p>
          <a:p>
            <a:pPr eaLnBrk="1" hangingPunct="1" lvl="0"/>
            <a:r>
              <a:rPr altLang="en-US" lang="en-GB"/>
              <a:t>No power control in the pilot channel</a:t>
            </a:r>
          </a:p>
          <a:p>
            <a:pPr eaLnBrk="1" hangingPunct="1" lvl="0"/>
            <a:endParaRPr altLang="en-US"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71"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16</a:t>
            </a:fld>
            <a:endParaRPr altLang="en-US" sz="1400" lang="en-US">
              <a:latin typeface="Arial" pitchFamily="34" charset="0"/>
            </a:endParaRPr>
          </a:p>
        </p:txBody>
      </p:sp>
      <p:sp>
        <p:nvSpPr>
          <p:cNvPr id="1048672"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Sync Channel</a:t>
            </a:r>
          </a:p>
        </p:txBody>
      </p:sp>
      <p:sp>
        <p:nvSpPr>
          <p:cNvPr id="1048673"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Used to acquire initial time synchronization</a:t>
            </a:r>
          </a:p>
          <a:p>
            <a:pPr eaLnBrk="1" hangingPunct="1" lvl="0"/>
            <a:r>
              <a:rPr altLang="en-US" lang="en-GB"/>
              <a:t>Synch message includes system ID (SID), network ID (NID), the offset of the PN short code, the state of the PN-long code, and the paging channel data rate (4.8/9.6 Kbps)</a:t>
            </a:r>
          </a:p>
          <a:p>
            <a:pPr eaLnBrk="1" hangingPunct="1" lvl="0"/>
            <a:r>
              <a:rPr altLang="en-US" lang="en-GB"/>
              <a:t>Uses W32 for spreading</a:t>
            </a:r>
          </a:p>
          <a:p>
            <a:pPr eaLnBrk="1" hangingPunct="1" lvl="0"/>
            <a:r>
              <a:rPr altLang="en-US" lang="en-GB"/>
              <a:t>Operates at 1200 bps</a:t>
            </a:r>
          </a:p>
          <a:p>
            <a:pPr eaLnBrk="1" hangingPunct="1" lvl="0"/>
            <a:endParaRPr altLang="en-US"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74"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17</a:t>
            </a:fld>
            <a:endParaRPr altLang="en-US" sz="1400" lang="en-US">
              <a:latin typeface="Arial" pitchFamily="34" charset="0"/>
            </a:endParaRPr>
          </a:p>
        </p:txBody>
      </p:sp>
      <p:sp>
        <p:nvSpPr>
          <p:cNvPr id="1048675"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Paging Channel</a:t>
            </a:r>
          </a:p>
        </p:txBody>
      </p:sp>
      <p:sp>
        <p:nvSpPr>
          <p:cNvPr id="1048676"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Uses W1-W7</a:t>
            </a:r>
          </a:p>
          <a:p>
            <a:pPr eaLnBrk="1" hangingPunct="1" lvl="0"/>
            <a:r>
              <a:rPr altLang="en-US" lang="en-GB"/>
              <a:t>There is no power control</a:t>
            </a:r>
          </a:p>
          <a:p>
            <a:pPr eaLnBrk="1" hangingPunct="1" lvl="0"/>
            <a:r>
              <a:rPr altLang="en-US" lang="en-GB"/>
              <a:t>Additionally scrambled by PN long code, which is generated by LFSR of length 42</a:t>
            </a:r>
          </a:p>
          <a:p>
            <a:pPr eaLnBrk="1" hangingPunct="1" lvl="0"/>
            <a:r>
              <a:rPr altLang="en-US" lang="en-GB"/>
              <a:t>The rate 4.8 Kbps or 9.6Kbps</a:t>
            </a:r>
          </a:p>
          <a:p>
            <a:pPr eaLnBrk="1" hangingPunct="1" lvl="0"/>
            <a:endParaRPr altLang="en-US"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77"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18</a:t>
            </a:fld>
            <a:endParaRPr altLang="en-US" sz="1400" lang="en-US">
              <a:latin typeface="Arial" pitchFamily="34" charset="0"/>
            </a:endParaRPr>
          </a:p>
        </p:txBody>
      </p:sp>
      <p:sp>
        <p:nvSpPr>
          <p:cNvPr id="1048678"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Traffic Channels</a:t>
            </a:r>
          </a:p>
        </p:txBody>
      </p:sp>
      <p:sp>
        <p:nvSpPr>
          <p:cNvPr id="1048679"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Carry user information</a:t>
            </a:r>
          </a:p>
          <a:p>
            <a:pPr eaLnBrk="1" hangingPunct="1" lvl="0"/>
            <a:r>
              <a:rPr altLang="en-US" lang="en-GB"/>
              <a:t>Two possible date rates</a:t>
            </a:r>
          </a:p>
          <a:p>
            <a:pPr eaLnBrk="1" hangingPunct="1" lvl="1"/>
            <a:r>
              <a:rPr altLang="en-US" lang="en-GB"/>
              <a:t>RS1={9.6, 4.8, 2.4, 1.2 Kbps}</a:t>
            </a:r>
          </a:p>
          <a:p>
            <a:pPr eaLnBrk="1" hangingPunct="1" lvl="1"/>
            <a:r>
              <a:rPr altLang="en-US" lang="en-GB"/>
              <a:t>RS2={14.4, 7.2, 3.6, 1.8 Kbps}</a:t>
            </a:r>
          </a:p>
          <a:p>
            <a:pPr eaLnBrk="1" hangingPunct="1" lvl="0"/>
            <a:r>
              <a:rPr altLang="en-US" lang="en-GB"/>
              <a:t>RS1 is mandatory for IS-95, but support for RS2 is optional</a:t>
            </a:r>
          </a:p>
          <a:p>
            <a:pPr eaLnBrk="1" hangingPunct="1" lvl="0"/>
            <a:r>
              <a:rPr altLang="en-US" lang="en-GB"/>
              <a:t>Also carry power control bits for the reverse channel</a:t>
            </a:r>
          </a:p>
          <a:p>
            <a:pPr eaLnBrk="1" hangingPunct="1" lvl="0"/>
            <a:endParaRPr altLang="en-US"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80"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19</a:t>
            </a:fld>
            <a:endParaRPr altLang="en-US" sz="1400" lang="en-US">
              <a:latin typeface="Arial" pitchFamily="34" charset="0"/>
            </a:endParaRPr>
          </a:p>
        </p:txBody>
      </p:sp>
      <p:sp>
        <p:nvSpPr>
          <p:cNvPr id="1048681"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Forward Link Transmission</a:t>
            </a:r>
          </a:p>
        </p:txBody>
      </p:sp>
      <p:sp>
        <p:nvSpPr>
          <p:cNvPr id="1048682"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lnSpc>
                <a:spcPct val="90000"/>
              </a:lnSpc>
            </a:pPr>
            <a:r>
              <a:rPr altLang="en-US" lang="en-US"/>
              <a:t>For voice traffic, the speech is encoded at a data rate of 8550 bps</a:t>
            </a:r>
          </a:p>
          <a:p>
            <a:pPr eaLnBrk="1" hangingPunct="1" lvl="0">
              <a:lnSpc>
                <a:spcPct val="90000"/>
              </a:lnSpc>
            </a:pPr>
            <a:r>
              <a:rPr altLang="en-US" lang="en-US"/>
              <a:t>After additional bits added for error detection, it becomes 9600 bps.</a:t>
            </a:r>
          </a:p>
          <a:p>
            <a:pPr eaLnBrk="1" hangingPunct="1" lvl="0">
              <a:lnSpc>
                <a:spcPct val="90000"/>
              </a:lnSpc>
            </a:pPr>
            <a:r>
              <a:rPr altLang="en-US" lang="en-US"/>
              <a:t>The full channel capacity is not used when user is not speaking,</a:t>
            </a:r>
          </a:p>
          <a:p>
            <a:pPr eaLnBrk="1" hangingPunct="1" lvl="1">
              <a:lnSpc>
                <a:spcPct val="90000"/>
              </a:lnSpc>
            </a:pPr>
            <a:r>
              <a:rPr altLang="en-US" lang="en-GB"/>
              <a:t>During quiet periods, data rate is upto 1200 bps</a:t>
            </a:r>
          </a:p>
          <a:p>
            <a:pPr eaLnBrk="1" hangingPunct="1" lvl="1">
              <a:lnSpc>
                <a:spcPct val="90000"/>
              </a:lnSpc>
            </a:pPr>
            <a:r>
              <a:rPr altLang="en-US" lang="en-GB"/>
              <a:t>2400 bps is used to transmit transients in the background noise</a:t>
            </a:r>
          </a:p>
          <a:p>
            <a:pPr eaLnBrk="1" hangingPunct="1" lvl="1">
              <a:lnSpc>
                <a:spcPct val="90000"/>
              </a:lnSpc>
            </a:pPr>
            <a:r>
              <a:rPr altLang="en-US" lang="en-GB"/>
              <a:t>4800 bps is used to mix digitized speech and signaling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83"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20</a:t>
            </a:fld>
            <a:endParaRPr altLang="en-US" sz="1400" lang="en-US">
              <a:latin typeface="Arial" pitchFamily="34" charset="0"/>
            </a:endParaRPr>
          </a:p>
        </p:txBody>
      </p:sp>
      <p:sp>
        <p:nvSpPr>
          <p:cNvPr id="1048684"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endParaRPr altLang="en-US" lang="en-US"/>
          </a:p>
        </p:txBody>
      </p:sp>
      <p:sp>
        <p:nvSpPr>
          <p:cNvPr id="1048685"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US"/>
              <a:t>Digitized speech is transmitted in 20 ms blocks with FEC rate ½ thus making effective data rate to a max of 19.2 kbps</a:t>
            </a:r>
          </a:p>
          <a:p>
            <a:pPr eaLnBrk="1" hangingPunct="1" lvl="0"/>
            <a:r>
              <a:rPr altLang="en-US" lang="en-US"/>
              <a:t>The resulting stream is XORed with Walsh code generating data at 1.2288 Mbps.</a:t>
            </a:r>
          </a:p>
          <a:p>
            <a:pPr eaLnBrk="1" hangingPunct="1" lvl="0"/>
            <a:endParaRPr altLang="en-US"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5"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3</a:t>
            </a:fld>
            <a:endParaRPr altLang="en-US" sz="1400" lang="en-US">
              <a:latin typeface="Arial" pitchFamily="34" charset="0"/>
            </a:endParaRPr>
          </a:p>
        </p:txBody>
      </p:sp>
      <p:sp>
        <p:nvSpPr>
          <p:cNvPr id="1048606"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IS-136</a:t>
            </a:r>
          </a:p>
        </p:txBody>
      </p:sp>
      <p:sp>
        <p:nvSpPr>
          <p:cNvPr id="1048607"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US"/>
              <a:t>Evolution of AMPS</a:t>
            </a:r>
          </a:p>
          <a:p>
            <a:pPr eaLnBrk="1" hangingPunct="1" lvl="0"/>
            <a:r>
              <a:rPr altLang="en-US" lang="en-US"/>
              <a:t>Based on TDMA</a:t>
            </a:r>
          </a:p>
          <a:p>
            <a:pPr eaLnBrk="1" hangingPunct="1" lvl="0"/>
            <a:r>
              <a:rPr altLang="en-US" lang="en-US"/>
              <a:t>Operates in 800 / 1900 MHz band </a:t>
            </a:r>
          </a:p>
          <a:p>
            <a:pPr eaLnBrk="1" hangingPunct="1" lvl="0"/>
            <a:r>
              <a:rPr altLang="en-US" lang="en-US"/>
              <a:t>TDMA frames of 6 time slots, 40 ms in length</a:t>
            </a:r>
          </a:p>
          <a:p>
            <a:pPr eaLnBrk="1" hangingPunct="1" lvl="0"/>
            <a:r>
              <a:rPr altLang="en-US" lang="en-US"/>
              <a:t>Half rate in 1 slot and double rate in 4 slots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86"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21</a:t>
            </a:fld>
            <a:endParaRPr altLang="en-US" sz="1400" lang="en-US">
              <a:latin typeface="Arial" pitchFamily="34" charset="0"/>
            </a:endParaRPr>
          </a:p>
        </p:txBody>
      </p:sp>
      <p:pic>
        <p:nvPicPr>
          <p:cNvPr id="2097154" name="Picture 4"/>
          <p:cNvPicPr>
            <a:picLocks/>
          </p:cNvPicPr>
          <p:nvPr/>
        </p:nvPicPr>
        <p:blipFill>
          <a:blip xmlns:r="http://schemas.openxmlformats.org/officeDocument/2006/relationships" r:embed="rId1"/>
          <a:srcRect l="0" t="0" r="0" b="0"/>
          <a:stretch>
            <a:fillRect/>
          </a:stretch>
        </p:blipFill>
        <p:spPr>
          <a:xfrm rot="0">
            <a:off x="792162" y="908050"/>
            <a:ext cx="7191375" cy="5283200"/>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87"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22</a:t>
            </a:fld>
            <a:endParaRPr altLang="en-US" sz="1400" lang="en-US">
              <a:latin typeface="Arial" pitchFamily="34" charset="0"/>
            </a:endParaRPr>
          </a:p>
        </p:txBody>
      </p:sp>
      <p:sp>
        <p:nvSpPr>
          <p:cNvPr id="1048688"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Summary</a:t>
            </a:r>
          </a:p>
        </p:txBody>
      </p:sp>
      <p:sp>
        <p:nvSpPr>
          <p:cNvPr id="1048689"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buNone/>
            </a:pPr>
            <a:r>
              <a:rPr altLang="en-US" lang="en-US"/>
              <a:t>IS-136</a:t>
            </a:r>
          </a:p>
          <a:p>
            <a:pPr eaLnBrk="1" hangingPunct="1" lvl="0"/>
            <a:r>
              <a:rPr altLang="en-US" lang="en-US"/>
              <a:t>CDMA/IS-95</a:t>
            </a:r>
          </a:p>
          <a:p>
            <a:pPr eaLnBrk="1" hangingPunct="1" lvl="0"/>
            <a:r>
              <a:rPr altLang="en-US" lang="en-US"/>
              <a:t>Advantages and drwabacks</a:t>
            </a:r>
          </a:p>
          <a:p>
            <a:pPr eaLnBrk="1" hangingPunct="1" lvl="0"/>
            <a:r>
              <a:rPr altLang="en-US" lang="en-US"/>
              <a:t>IS-95 Forward Channels</a:t>
            </a:r>
          </a:p>
          <a:p>
            <a:pPr eaLnBrk="1" hangingPunct="1" lvl="1"/>
            <a:r>
              <a:rPr altLang="en-US" lang="en-US"/>
              <a:t>Pilot Channel</a:t>
            </a:r>
          </a:p>
          <a:p>
            <a:pPr eaLnBrk="1" hangingPunct="1" lvl="1"/>
            <a:r>
              <a:rPr altLang="en-US" lang="en-US"/>
              <a:t>Sync Channel</a:t>
            </a:r>
          </a:p>
          <a:p>
            <a:pPr eaLnBrk="1" hangingPunct="1" lvl="1"/>
            <a:r>
              <a:rPr altLang="en-US" lang="en-US"/>
              <a:t>Paging</a:t>
            </a:r>
          </a:p>
          <a:p>
            <a:pPr eaLnBrk="1" hangingPunct="1" lvl="1"/>
            <a:r>
              <a:rPr altLang="en-US" lang="en-US"/>
              <a:t>Traffic</a:t>
            </a:r>
          </a:p>
          <a:p>
            <a:pPr eaLnBrk="1" hangingPunct="1" lvl="0"/>
            <a:r>
              <a:rPr altLang="en-US" lang="en-US"/>
              <a:t>Next Lecture</a:t>
            </a:r>
          </a:p>
          <a:p>
            <a:pPr eaLnBrk="1" hangingPunct="1" lvl="1"/>
            <a:endParaRPr altLang="en-US" lang="en-US"/>
          </a:p>
          <a:p>
            <a:pPr eaLnBrk="1" hangingPunct="1" lvl="0"/>
            <a:endParaRPr altLang="en-US" lang="en-GB"/>
          </a:p>
          <a:p>
            <a:pPr eaLnBrk="1" hangingPunct="1" lvl="0"/>
            <a:endParaRPr altLang="en-US"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8"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4</a:t>
            </a:fld>
            <a:endParaRPr altLang="en-US" sz="1400" lang="en-US">
              <a:latin typeface="Arial" pitchFamily="34" charset="0"/>
            </a:endParaRPr>
          </a:p>
        </p:txBody>
      </p:sp>
      <p:sp>
        <p:nvSpPr>
          <p:cNvPr id="1048609"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IS-136 Channels</a:t>
            </a:r>
          </a:p>
        </p:txBody>
      </p:sp>
      <p:sp>
        <p:nvSpPr>
          <p:cNvPr id="1048610"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US"/>
              <a:t>Digital Control Channel (DCCH)</a:t>
            </a:r>
          </a:p>
          <a:p>
            <a:pPr eaLnBrk="1" hangingPunct="1" lvl="1"/>
            <a:r>
              <a:rPr altLang="en-US" lang="en-US"/>
              <a:t>Occupies full rate channel (2 time slots)</a:t>
            </a:r>
          </a:p>
          <a:p>
            <a:pPr eaLnBrk="1" hangingPunct="1" lvl="1"/>
            <a:r>
              <a:rPr altLang="en-US" lang="en-US"/>
              <a:t>Divided into logical channels</a:t>
            </a:r>
          </a:p>
          <a:p>
            <a:pPr eaLnBrk="1" hangingPunct="1" lvl="2"/>
            <a:r>
              <a:rPr altLang="en-US" lang="en-GB"/>
              <a:t>SMS point-to-point, paging and access response channel (SPACH)</a:t>
            </a:r>
          </a:p>
          <a:p>
            <a:pPr eaLnBrk="1" hangingPunct="1" lvl="2"/>
            <a:r>
              <a:rPr altLang="en-US" lang="en-GB"/>
              <a:t>Broadcast control channel (BCCH)</a:t>
            </a:r>
          </a:p>
          <a:p>
            <a:pPr eaLnBrk="1" hangingPunct="1" lvl="2"/>
            <a:r>
              <a:rPr altLang="en-US" lang="en-GB"/>
              <a:t>Shared channel feedback (SCF)</a:t>
            </a:r>
          </a:p>
          <a:p>
            <a:pPr eaLnBrk="1" hangingPunct="1" lvl="2"/>
            <a:r>
              <a:rPr altLang="en-US" lang="en-GB"/>
              <a:t>Random access control channel</a:t>
            </a:r>
          </a:p>
          <a:p>
            <a:pPr eaLnBrk="1" hangingPunct="1" lvl="2">
              <a:buFontTx/>
              <a:buNone/>
            </a:pPr>
            <a:endParaRPr altLang="en-US"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16"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5</a:t>
            </a:fld>
            <a:endParaRPr altLang="en-US" sz="1400" lang="en-US">
              <a:latin typeface="Arial" pitchFamily="34" charset="0"/>
            </a:endParaRPr>
          </a:p>
        </p:txBody>
      </p:sp>
      <p:sp>
        <p:nvSpPr>
          <p:cNvPr id="1048617"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US"/>
              <a:t>Specification summary</a:t>
            </a:r>
          </a:p>
        </p:txBody>
      </p:sp>
      <p:graphicFrame>
        <p:nvGraphicFramePr>
          <p:cNvPr id="4194304" name=""/>
          <p:cNvGraphicFramePr>
            <a:graphicFrameLocks/>
          </p:cNvGraphicFramePr>
          <p:nvPr/>
        </p:nvGraphicFramePr>
        <p:xfrm rot="0">
          <a:off x="865187" y="1309687"/>
          <a:ext cx="7504112" cy="5191125"/>
        </p:xfrm>
        <a:graphic>
          <a:graphicData uri="http://schemas.openxmlformats.org/drawingml/2006/table">
            <a:tbl>
              <a:tblPr/>
              <a:tblGrid>
                <a:gridCol w="3752849"/>
                <a:gridCol w="3751262"/>
              </a:tblGrid>
              <a:tr h="496887">
                <a:tc>
                  <a:txBody>
                    <a:bodyPr/>
                    <a:p>
                      <a:pPr algn="ctr" eaLnBrk="1" hangingPunct="1" lvl="0">
                        <a:spcBef>
                          <a:spcPct val="20000"/>
                        </a:spcBef>
                        <a:buFont typeface="Wingdings" pitchFamily="2" charset="2"/>
                        <a:buNone/>
                      </a:pPr>
                      <a:r>
                        <a:rPr altLang="en-US" b="1" sz="1800" lang="en-US">
                          <a:solidFill>
                            <a:schemeClr val="lt2"/>
                          </a:solidFill>
                        </a:rPr>
                        <a:t>Parameter</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1" sz="1800" lang="en-US">
                          <a:solidFill>
                            <a:schemeClr val="lt2"/>
                          </a:solidFill>
                        </a:rPr>
                        <a:t>IS-136 specification</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Multiple access</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TDMA/FDD</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Modulation</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sym typeface="Euclid Symbol" pitchFamily="18" charset="2"/>
                        </a:rPr>
                        <a:t>/4 DQPSK</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5450">
                <a:tc>
                  <a:txBody>
                    <a:bodyPr/>
                    <a:p>
                      <a:pPr algn="ctr" eaLnBrk="1" hangingPunct="1" lvl="0">
                        <a:spcBef>
                          <a:spcPct val="20000"/>
                        </a:spcBef>
                        <a:buFont typeface="Wingdings" pitchFamily="2" charset="2"/>
                        <a:buNone/>
                      </a:pPr>
                      <a:r>
                        <a:rPr altLang="en-US" b="0" sz="1600" lang="en-US">
                          <a:solidFill>
                            <a:srgbClr val="0033CC"/>
                          </a:solidFill>
                        </a:rPr>
                        <a:t>Channel bandwidth</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30 kHz</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Reverse channel frequency band</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824 – 849 MHz</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Forward channel frequency band</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869 – 894 MHz</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Forward and reverse channel data rate</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48.6 kb/s</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Spectrum efficiency</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1.62 b/s/Hz</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5450">
                <a:tc>
                  <a:txBody>
                    <a:bodyPr/>
                    <a:p>
                      <a:pPr algn="ctr" eaLnBrk="1" hangingPunct="1" lvl="0">
                        <a:spcBef>
                          <a:spcPct val="20000"/>
                        </a:spcBef>
                        <a:buFont typeface="Wingdings" pitchFamily="2" charset="2"/>
                        <a:buNone/>
                      </a:pPr>
                      <a:r>
                        <a:rPr altLang="en-US" b="0" sz="1600" lang="en-US">
                          <a:solidFill>
                            <a:srgbClr val="0033CC"/>
                          </a:solidFill>
                        </a:rPr>
                        <a:t>Equalizer</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unspecified</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Channel coding</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16-bit CRC and convolutional coding</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Interleaver</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Two-slot interleaver</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7037">
                <a:tc>
                  <a:txBody>
                    <a:bodyPr/>
                    <a:p>
                      <a:pPr algn="ctr" eaLnBrk="1" hangingPunct="1" lvl="0">
                        <a:spcBef>
                          <a:spcPct val="20000"/>
                        </a:spcBef>
                        <a:buFont typeface="Wingdings" pitchFamily="2" charset="2"/>
                        <a:buNone/>
                      </a:pPr>
                      <a:r>
                        <a:rPr altLang="en-US" b="0" sz="1600" lang="en-US">
                          <a:solidFill>
                            <a:srgbClr val="0033CC"/>
                          </a:solidFill>
                        </a:rPr>
                        <a:t>Users per channel</a:t>
                      </a:r>
                    </a:p>
                  </a:txBody>
                  <a:tcPr marL="0" marR="0" marT="91440" marB="9144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vl="0">
                        <a:spcBef>
                          <a:spcPct val="20000"/>
                        </a:spcBef>
                        <a:buFont typeface="Wingdings" pitchFamily="2" charset="2"/>
                        <a:buNone/>
                      </a:pPr>
                      <a:r>
                        <a:rPr altLang="en-US" b="0" sz="1600" lang="en-US">
                          <a:solidFill>
                            <a:srgbClr val="0033CC"/>
                          </a:solidFill>
                        </a:rPr>
                        <a:t>3 or 6</a:t>
                      </a:r>
                    </a:p>
                  </a:txBody>
                  <a:tcPr marL="0" marR="0" marT="91440" marB="9144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18"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6</a:t>
            </a:fld>
            <a:endParaRPr altLang="en-US" sz="1400" lang="en-US">
              <a:latin typeface="Arial" pitchFamily="34" charset="0"/>
            </a:endParaRPr>
          </a:p>
        </p:txBody>
      </p:sp>
      <p:sp>
        <p:nvSpPr>
          <p:cNvPr id="1048619"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GB"/>
              <a:t>What is CDMA</a:t>
            </a:r>
          </a:p>
        </p:txBody>
      </p:sp>
      <p:sp>
        <p:nvSpPr>
          <p:cNvPr id="1048620"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Both an access method and air-interface</a:t>
            </a:r>
          </a:p>
          <a:p>
            <a:pPr eaLnBrk="1" hangingPunct="1" lvl="1"/>
            <a:r>
              <a:rPr altLang="en-US" lang="en-GB"/>
              <a:t>Rest of the network is very similar</a:t>
            </a:r>
          </a:p>
          <a:p>
            <a:pPr eaLnBrk="1" hangingPunct="1" lvl="1"/>
            <a:r>
              <a:rPr altLang="en-US" lang="en-GB"/>
              <a:t>Radio resource management, mobility management, security are similar</a:t>
            </a:r>
          </a:p>
          <a:p>
            <a:pPr eaLnBrk="1" hangingPunct="1" lvl="0"/>
            <a:r>
              <a:rPr altLang="en-US" lang="en-GB"/>
              <a:t>Power control and handoffs are different</a:t>
            </a:r>
          </a:p>
          <a:p>
            <a:pPr eaLnBrk="1" hangingPunct="1" lvl="0"/>
            <a:r>
              <a:rPr altLang="en-US" lang="en-GB"/>
              <a:t>Uses DSSS</a:t>
            </a:r>
          </a:p>
          <a:p>
            <a:pPr eaLnBrk="1" hangingPunct="1" lvl="0"/>
            <a:r>
              <a:rPr altLang="en-US" lang="en-GB"/>
              <a:t>Frequency reuse factor is 1</a:t>
            </a:r>
          </a:p>
          <a:p>
            <a:pPr eaLnBrk="1" hangingPunct="1" lvl="0"/>
            <a:r>
              <a:rPr altLang="en-US" lang="en-GB"/>
              <a:t>3 systems</a:t>
            </a:r>
          </a:p>
          <a:p>
            <a:pPr eaLnBrk="1" hangingPunct="1" lvl="1"/>
            <a:r>
              <a:rPr altLang="en-US" lang="en-GB"/>
              <a:t>IS-95 2G, W-CDMA, and CDMA2000</a:t>
            </a:r>
          </a:p>
          <a:p>
            <a:pPr eaLnBrk="1" hangingPunct="1" lvl="0"/>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21"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7</a:t>
            </a:fld>
            <a:endParaRPr altLang="en-US" sz="1400" lang="en-US">
              <a:latin typeface="Arial" pitchFamily="34" charset="0"/>
            </a:endParaRPr>
          </a:p>
        </p:txBody>
      </p:sp>
      <p:pic>
        <p:nvPicPr>
          <p:cNvPr id="2097152" name="Picture 5" descr="chip"/>
          <p:cNvPicPr>
            <a:picLocks/>
          </p:cNvPicPr>
          <p:nvPr/>
        </p:nvPicPr>
        <p:blipFill>
          <a:blip xmlns:r="http://schemas.openxmlformats.org/officeDocument/2006/relationships" r:embed="rId1"/>
          <a:srcRect l="0" t="0" r="0" b="0"/>
          <a:stretch>
            <a:fillRect/>
          </a:stretch>
        </p:blipFill>
        <p:spPr>
          <a:xfrm rot="0">
            <a:off x="2090737" y="2190750"/>
            <a:ext cx="4962525" cy="2476500"/>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22"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8</a:t>
            </a:fld>
            <a:endParaRPr altLang="en-US" sz="1400" lang="en-US">
              <a:latin typeface="Arial" pitchFamily="34" charset="0"/>
            </a:endParaRPr>
          </a:p>
        </p:txBody>
      </p:sp>
      <p:sp>
        <p:nvSpPr>
          <p:cNvPr id="1048623"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GB"/>
              <a:t>Advantages of CDMA Cellular</a:t>
            </a:r>
          </a:p>
        </p:txBody>
      </p:sp>
      <p:sp>
        <p:nvSpPr>
          <p:cNvPr id="1048624"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lang="en-GB"/>
              <a:t>Higher capacity</a:t>
            </a:r>
          </a:p>
          <a:p>
            <a:pPr eaLnBrk="1" hangingPunct="1" lvl="0"/>
            <a:r>
              <a:rPr altLang="en-US" lang="en-GB"/>
              <a:t>Improves voice quality (new coder)</a:t>
            </a:r>
          </a:p>
          <a:p>
            <a:pPr eaLnBrk="1" hangingPunct="1" lvl="0"/>
            <a:r>
              <a:rPr altLang="en-US" lang="en-GB"/>
              <a:t>Less power consumption (6-7 mW)</a:t>
            </a:r>
          </a:p>
          <a:p>
            <a:pPr eaLnBrk="1" hangingPunct="1" lvl="0"/>
            <a:r>
              <a:rPr altLang="en-US" lang="en-GB"/>
              <a:t>Choice for 3G systems</a:t>
            </a:r>
          </a:p>
          <a:p>
            <a:pPr eaLnBrk="1" hangingPunct="1" lvl="0"/>
            <a:endParaRPr altLang="en-US"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25"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9</a:t>
            </a:fld>
            <a:endParaRPr altLang="en-US" sz="1400" lang="en-US">
              <a:latin typeface="Arial" pitchFamily="34" charset="0"/>
            </a:endParaRPr>
          </a:p>
        </p:txBody>
      </p:sp>
      <p:sp>
        <p:nvSpPr>
          <p:cNvPr id="1048626"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r>
              <a:rPr altLang="en-US" sz="2400" lang="en-GB"/>
              <a:t>Frequency diversity </a:t>
            </a:r>
          </a:p>
          <a:p>
            <a:pPr eaLnBrk="1" hangingPunct="1" lvl="1"/>
            <a:r>
              <a:rPr altLang="en-US" sz="2000" lang="en-GB"/>
              <a:t>frequency-dependent transmission impairments have less effect on signal</a:t>
            </a:r>
          </a:p>
          <a:p>
            <a:pPr eaLnBrk="1" hangingPunct="1" lvl="0"/>
            <a:r>
              <a:rPr altLang="en-US" sz="2400" lang="en-GB"/>
              <a:t>Multipath resistance </a:t>
            </a:r>
          </a:p>
          <a:p>
            <a:pPr eaLnBrk="1" hangingPunct="1" lvl="1"/>
            <a:r>
              <a:rPr altLang="en-US" sz="2000" lang="en-GB"/>
              <a:t>chipping codes used for CDMA exhibit low cross correlation and low autocorrelation</a:t>
            </a:r>
          </a:p>
          <a:p>
            <a:pPr eaLnBrk="1" hangingPunct="1" lvl="0"/>
            <a:r>
              <a:rPr altLang="en-US" sz="2400" lang="en-GB"/>
              <a:t>Privacy </a:t>
            </a:r>
          </a:p>
          <a:p>
            <a:pPr eaLnBrk="1" hangingPunct="1" lvl="1"/>
            <a:r>
              <a:rPr altLang="en-US" sz="2000" lang="en-GB"/>
              <a:t>privacy is inherent since spread spectrum is obtained by use of noise-like signals</a:t>
            </a:r>
          </a:p>
          <a:p>
            <a:pPr eaLnBrk="1" hangingPunct="1" lvl="0"/>
            <a:r>
              <a:rPr altLang="en-US" sz="2400" lang="en-GB"/>
              <a:t>Graceful degradation </a:t>
            </a:r>
          </a:p>
          <a:p>
            <a:pPr eaLnBrk="1" hangingPunct="1" lvl="1"/>
            <a:r>
              <a:rPr altLang="en-US" sz="2000" lang="en-GB"/>
              <a:t>system only gradually degrades as more users access the system</a:t>
            </a:r>
          </a:p>
          <a:p>
            <a:pPr eaLnBrk="1" hangingPunct="1" lvl="0"/>
            <a:endParaRPr altLang="en-US" sz="2400"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30" name="Slide Number Placeholder 5"/>
          <p:cNvSpPr txBox="1"/>
          <p:nvPr/>
        </p:nvSpPr>
        <p:spPr>
          <a:xfrm rot="0">
            <a:off x="6553200" y="6245225"/>
            <a:ext cx="2133600" cy="476250"/>
          </a:xfrm>
          <a:prstGeom prst="rect"/>
          <a:noFill/>
          <a:ln>
            <a:noFill/>
          </a:ln>
        </p:spPr>
        <p:txBody>
          <a:bodyPr anchor="t" bIns="45720" lIns="91440" rIns="91440" tIns="45720" vert="horz"/>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1pPr>
            <a:lvl2pPr algn="l" eaLnBrk="0" fontAlgn="base" hangingPunct="0" indent="0" latinLnBrk="0" marL="4572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2pPr>
            <a:lvl3pPr algn="l" eaLnBrk="0" fontAlgn="base" hangingPunct="0" indent="0" latinLnBrk="0" marL="9144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3pPr>
            <a:lvl4pPr algn="l" eaLnBrk="0" fontAlgn="base" hangingPunct="0" indent="0" latinLnBrk="0" marL="13716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4pPr>
            <a:lvl5pPr algn="l" eaLnBrk="0" fontAlgn="base" hangingPunct="0" indent="0" latinLnBrk="0" marL="1828800" rtl="0">
              <a:lnSpc>
                <a:spcPct val="100000"/>
              </a:lnSpc>
              <a:spcBef>
                <a:spcPct val="0"/>
              </a:spcBef>
              <a:spcAft>
                <a:spcPct val="0"/>
              </a:spcAft>
              <a:buFontTx/>
              <a:buNone/>
              <a:defRPr baseline="0" b="0" sz="1800" i="0" u="none">
                <a:solidFill>
                  <a:schemeClr val="dk1"/>
                </a:solidFill>
                <a:latin typeface="Futura Hv" pitchFamily="34" charset="0"/>
                <a:ea typeface="Arial" pitchFamily="34" charset="0"/>
                <a:sym typeface="Futura Hv" pitchFamily="34" charset="0"/>
              </a:defRPr>
            </a:lvl5pPr>
          </a:lstStyle>
          <a:p>
            <a:pPr algn="r" eaLnBrk="1" hangingPunct="1" lvl="0"/>
            <a:fld id="{566ABCEB-ACFC-4714-9973-3DA970169C29}" type="slidenum">
              <a:rPr altLang="en-US" sz="1400" lang="en-US">
                <a:latin typeface="Arial" pitchFamily="34" charset="0"/>
              </a:rPr>
              <a:pPr algn="r" eaLnBrk="1" hangingPunct="1" lvl="0"/>
              <a:t>10</a:t>
            </a:fld>
            <a:endParaRPr altLang="en-US" sz="1400" lang="en-US">
              <a:latin typeface="Arial" pitchFamily="34" charset="0"/>
            </a:endParaRPr>
          </a:p>
        </p:txBody>
      </p:sp>
      <p:sp>
        <p:nvSpPr>
          <p:cNvPr id="1048631" name="Rectangle 2"/>
          <p:cNvSpPr/>
          <p:nvPr>
            <p:ph type="title" sz="full" idx="0"/>
          </p:nvPr>
        </p:nvSpPr>
        <p:spPr>
          <a:xfrm rot="0">
            <a:off x="457200" y="274637"/>
            <a:ext cx="8229600" cy="885825"/>
          </a:xfrm>
          <a:prstGeom prst="rect"/>
          <a:noFill/>
          <a:ln>
            <a:noFill/>
          </a:ln>
        </p:spPr>
        <p:txBody>
          <a:bodyPr anchor="ctr" bIns="45720" lIns="91440" rIns="91440" tIns="45720" vert="horz"/>
          <a:lstStyle>
            <a:lvl1pPr algn="ctr" eaLnBrk="0" fontAlgn="base" hangingPunct="0" indent="0" latinLnBrk="0" marL="0" rtl="0">
              <a:lnSpc>
                <a:spcPct val="100000"/>
              </a:lnSpc>
              <a:spcBef>
                <a:spcPct val="0"/>
              </a:spcBef>
              <a:spcAft>
                <a:spcPct val="0"/>
              </a:spcAft>
              <a:buFontTx/>
              <a:buNone/>
              <a:defRPr baseline="0" b="0" sz="3200" i="0" u="none">
                <a:solidFill>
                  <a:schemeClr val="lt2"/>
                </a:solidFill>
                <a:latin typeface="Futura Hv" pitchFamily="34" charset="0"/>
                <a:ea typeface="Arial" pitchFamily="34" charset="0"/>
                <a:sym typeface="Futura Hv" pitchFamily="34" charset="0"/>
              </a:defRPr>
            </a:lvl1pPr>
          </a:lstStyle>
          <a:p>
            <a:pPr eaLnBrk="1" hangingPunct="1" lvl="0"/>
            <a:r>
              <a:rPr altLang="en-US" lang="en-GB"/>
              <a:t>Drawbacks of CDMA Cellular</a:t>
            </a:r>
          </a:p>
        </p:txBody>
      </p:sp>
      <p:sp>
        <p:nvSpPr>
          <p:cNvPr id="1048632" name="Rectangle 3"/>
          <p:cNvSpPr/>
          <p:nvPr>
            <p:ph type="body" sz="full" idx="1"/>
          </p:nvPr>
        </p:nvSpPr>
        <p:spPr>
          <a:xfrm rot="0">
            <a:off x="457200" y="1412875"/>
            <a:ext cx="8229600" cy="4787900"/>
          </a:xfrm>
          <a:prstGeom prst="rect"/>
          <a:noFill/>
          <a:ln>
            <a:noFill/>
          </a:ln>
        </p:spPr>
        <p:txBody>
          <a:bodyPr anchor="t" bIns="45720" lIns="91440" rIns="91440" tIns="45720" vert="horz"/>
          <a:lstStyle>
            <a:lvl1pPr algn="l" eaLnBrk="0" fontAlgn="base" hangingPunct="0" indent="-533400" latinLnBrk="0" marL="533400" rtl="0">
              <a:lnSpc>
                <a:spcPct val="100000"/>
              </a:lnSpc>
              <a:spcBef>
                <a:spcPct val="20000"/>
              </a:spcBef>
              <a:spcAft>
                <a:spcPct val="0"/>
              </a:spcAft>
              <a:buSzPct val="100000"/>
              <a:buFont typeface="Wingdings" pitchFamily="2" charset="2"/>
              <a:buChar char="Ü"/>
              <a:defRPr baseline="0" b="0" sz="2800" i="0" u="none">
                <a:solidFill>
                  <a:srgbClr val="0033CC"/>
                </a:solidFill>
                <a:latin typeface="Futura Hv" pitchFamily="34" charset="0"/>
                <a:ea typeface="Arial" pitchFamily="34" charset="0"/>
                <a:sym typeface="Futura Hv" pitchFamily="34" charset="0"/>
              </a:defRPr>
            </a:lvl1pPr>
            <a:lvl2pPr algn="l" eaLnBrk="0" fontAlgn="base" hangingPunct="0" indent="-457200" latinLnBrk="0" marL="914400" rtl="0">
              <a:lnSpc>
                <a:spcPct val="100000"/>
              </a:lnSpc>
              <a:spcBef>
                <a:spcPct val="20000"/>
              </a:spcBef>
              <a:spcAft>
                <a:spcPct val="0"/>
              </a:spcAft>
              <a:buSzPct val="100000"/>
              <a:buFont typeface="Arial" pitchFamily="34" charset="0"/>
              <a:buChar char="►"/>
              <a:defRPr baseline="0" b="0" sz="2400" i="0" u="none">
                <a:solidFill>
                  <a:schemeClr val="dk1"/>
                </a:solidFill>
                <a:latin typeface="Futura Hv" pitchFamily="34" charset="0"/>
                <a:ea typeface="Arial" pitchFamily="34" charset="0"/>
                <a:sym typeface="Futura Hv" pitchFamily="34" charset="0"/>
              </a:defRPr>
            </a:lvl2pPr>
            <a:lvl3pPr algn="l" eaLnBrk="0" fontAlgn="base" hangingPunct="0" indent="-381000" latinLnBrk="0" marL="12954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3pPr>
            <a:lvl4pPr algn="l" eaLnBrk="0" fontAlgn="base" hangingPunct="0" indent="-342900" latinLnBrk="0" marL="17145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4pPr>
            <a:lvl5pPr algn="l" eaLnBrk="0" fontAlgn="base" hangingPunct="0" indent="-342900" latinLnBrk="0" marL="2171700" rtl="0">
              <a:lnSpc>
                <a:spcPct val="100000"/>
              </a:lnSpc>
              <a:spcBef>
                <a:spcPct val="20000"/>
              </a:spcBef>
              <a:spcAft>
                <a:spcPct val="0"/>
              </a:spcAft>
              <a:buSzPct val="100000"/>
              <a:buFontTx/>
              <a:buChar char="»"/>
              <a:defRPr baseline="0" b="0" sz="2000" i="0" u="none">
                <a:solidFill>
                  <a:schemeClr val="dk1"/>
                </a:solidFill>
                <a:latin typeface="Futura Hv" pitchFamily="34" charset="0"/>
                <a:ea typeface="Arial" pitchFamily="34" charset="0"/>
                <a:sym typeface="Futura Hv" pitchFamily="34" charset="0"/>
              </a:defRPr>
            </a:lvl5pPr>
          </a:lstStyle>
          <a:p>
            <a:pPr eaLnBrk="1" hangingPunct="1" lvl="0">
              <a:lnSpc>
                <a:spcPct val="90000"/>
              </a:lnSpc>
            </a:pPr>
            <a:r>
              <a:rPr altLang="en-US" lang="en-GB"/>
              <a:t>Self-jamming</a:t>
            </a:r>
          </a:p>
          <a:p>
            <a:pPr eaLnBrk="1" hangingPunct="1" lvl="1">
              <a:lnSpc>
                <a:spcPct val="90000"/>
              </a:lnSpc>
            </a:pPr>
            <a:r>
              <a:rPr altLang="en-US" lang="en-US"/>
              <a:t>arriving transmissions from multiple users not aligned on chip boundaries unless users are perfectly synchronized, Produce self-jamming</a:t>
            </a:r>
          </a:p>
          <a:p>
            <a:pPr eaLnBrk="1" hangingPunct="1" lvl="0">
              <a:lnSpc>
                <a:spcPct val="90000"/>
              </a:lnSpc>
            </a:pPr>
            <a:r>
              <a:rPr altLang="en-US" lang="en-GB"/>
              <a:t>Near-far problem</a:t>
            </a:r>
          </a:p>
          <a:p>
            <a:pPr eaLnBrk="1" hangingPunct="1" lvl="1">
              <a:lnSpc>
                <a:spcPct val="90000"/>
              </a:lnSpc>
            </a:pPr>
            <a:r>
              <a:rPr altLang="en-US" lang="en-GB"/>
              <a:t>signals closer to the receiver are received with less attenuation than signals farther away</a:t>
            </a:r>
          </a:p>
          <a:p>
            <a:pPr eaLnBrk="1" hangingPunct="1" lvl="0">
              <a:lnSpc>
                <a:spcPct val="90000"/>
              </a:lnSpc>
            </a:pPr>
            <a:r>
              <a:rPr altLang="en-US" lang="en-GB"/>
              <a:t>Soft handoff </a:t>
            </a:r>
          </a:p>
          <a:p>
            <a:pPr eaLnBrk="1" hangingPunct="1" lvl="1">
              <a:lnSpc>
                <a:spcPct val="90000"/>
              </a:lnSpc>
            </a:pPr>
            <a:r>
              <a:rPr altLang="en-US" lang="en-GB"/>
              <a:t>requires that the mobile acquires the new cell before it relinquishes the old; this is more complex than hard handoff used in FDMA and TDMA schemes</a:t>
            </a:r>
          </a:p>
          <a:p>
            <a:pPr eaLnBrk="1" hangingPunct="1" lvl="0">
              <a:lnSpc>
                <a:spcPct val="90000"/>
              </a:lnSpc>
            </a:pPr>
            <a:r>
              <a:rPr altLang="en-US" lang="en-GB"/>
              <a:t>Air-interface is the most complex</a:t>
            </a:r>
          </a:p>
          <a:p>
            <a:pPr eaLnBrk="1" hangingPunct="1" lvl="0">
              <a:lnSpc>
                <a:spcPct val="90000"/>
              </a:lnSpc>
              <a:buNone/>
            </a:pPr>
            <a:endParaRPr altLang="en-US" lang="en-GB"/>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Wireless Networks</dc:title>
  <dc:creator> Ghalib</dc:creator>
  <cp:lastModifiedBy>Noor Muhammad</cp:lastModifiedBy>
  <dcterms:created xsi:type="dcterms:W3CDTF">2007-09-09T23:47:02Z</dcterms:created>
  <dcterms:modified xsi:type="dcterms:W3CDTF">2024-06-03T06:42:01Z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9c735e0a9f6147599eb160481bf3661c</vt:lpwstr>
  </property>
</Properties>
</file>