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type="screen4x3" cy="6858000" cx="9144000"/>
  <p:notesSz cx="9144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620"/>
    <p:restoredTop sz="76672" autoAdjust="0"/>
  </p:normalViewPr>
  <p:slideViewPr>
    <p:cSldViewPr showGuides="0" snapToGrid="1" snapToObjects="0">
      <p:cViewPr varScale="1">
        <p:scale>
          <a:sx n="59" d="100"/>
          <a:sy n="59" d="100"/>
        </p:scale>
        <p:origin x="-1938" y="-96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5" name=""/>
          <p:cNvSpPr/>
          <p:nvPr>
            <p:ph type="hdr" sz="quarter" idx="0"/>
          </p:nvPr>
        </p:nvSpPr>
        <p:spPr>
          <a:xfrm rot="0">
            <a:off x="0" y="0"/>
            <a:ext cx="3962400" cy="342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sz="1200"/>
          </a:p>
        </p:txBody>
      </p:sp>
      <p:sp>
        <p:nvSpPr>
          <p:cNvPr id="1048816" name=""/>
          <p:cNvSpPr/>
          <p:nvPr>
            <p:ph type="dt" sz="quarter" idx="1"/>
          </p:nvPr>
        </p:nvSpPr>
        <p:spPr>
          <a:xfrm rot="0">
            <a:off x="5180012" y="0"/>
            <a:ext cx="3962400" cy="342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sz="1200"/>
              <a:pPr algn="r" lvl="0"/>
            </a:fld>
            <a:endParaRPr sz="1200"/>
          </a:p>
        </p:txBody>
      </p:sp>
      <p:sp>
        <p:nvSpPr>
          <p:cNvPr id="1048817" name=""/>
          <p:cNvSpPr/>
          <p:nvPr>
            <p:ph type="ftr" sz="quarter" idx="2"/>
          </p:nvPr>
        </p:nvSpPr>
        <p:spPr>
          <a:xfrm rot="0">
            <a:off x="0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sz="1200"/>
          </a:p>
        </p:txBody>
      </p:sp>
      <p:sp>
        <p:nvSpPr>
          <p:cNvPr id="1048818" name=""/>
          <p:cNvSpPr/>
          <p:nvPr>
            <p:ph type="sldNum" sz="quarter" idx="3"/>
          </p:nvPr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sz="1200"/>
              <a:pPr algn="r" lvl="0"/>
            </a:fld>
            <a:endParaRPr sz="1200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9" name=""/>
          <p:cNvSpPr/>
          <p:nvPr>
            <p:ph type="hdr" sz="quarter" idx="0"/>
          </p:nvPr>
        </p:nvSpPr>
        <p:spPr>
          <a:xfrm rot="0">
            <a:off x="0" y="0"/>
            <a:ext cx="3962400" cy="342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810" name=""/>
          <p:cNvSpPr/>
          <p:nvPr>
            <p:ph type="dt" sz="full" idx="1"/>
          </p:nvPr>
        </p:nvSpPr>
        <p:spPr>
          <a:xfrm rot="0">
            <a:off x="5180012" y="0"/>
            <a:ext cx="3962400" cy="342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r>
              <a:rPr altLang="en-US" sz="1200" lang="en-GB"/>
              <a:t/>
            </a:r>
            <a:endParaRPr altLang="en-US" sz="1200" lang="en-GB"/>
          </a:p>
        </p:txBody>
      </p:sp>
      <p:sp>
        <p:nvSpPr>
          <p:cNvPr id="1048811" name=""/>
          <p:cNvSpPr/>
          <p:nvPr>
            <p:ph type="sldImg" sz="full" idx="2"/>
          </p:nvPr>
        </p:nvSpPr>
        <p:spPr>
          <a:xfrm rot="0">
            <a:off x="2857500" y="514350"/>
            <a:ext cx="3429000" cy="257175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812" name=""/>
          <p:cNvSpPr/>
          <p:nvPr>
            <p:ph type="body" sz="quarter" idx="3"/>
          </p:nvPr>
        </p:nvSpPr>
        <p:spPr>
          <a:xfrm rot="0">
            <a:off x="914400" y="3257550"/>
            <a:ext cx="7315200" cy="30861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813" name=""/>
          <p:cNvSpPr/>
          <p:nvPr>
            <p:ph type="ftr" sz="quarter" idx="4"/>
          </p:nvPr>
        </p:nvSpPr>
        <p:spPr>
          <a:xfrm rot="0">
            <a:off x="0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814" name=""/>
          <p:cNvSpPr/>
          <p:nvPr>
            <p:ph type="sldNum" sz="quarter" idx="5"/>
          </p:nvPr>
        </p:nvSpPr>
        <p:spPr>
          <a:xfrm rot="0">
            <a:off x="5180012" y="6513512"/>
            <a:ext cx="3962400" cy="3429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GB"/>
              <a:pPr algn="r" lvl="0"/>
            </a:fld>
            <a:endParaRPr altLang="en-US" sz="1200" lang="en-GB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Arial" pitchFamily="0" charset="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t" bIns="45720" lIns="91440" rIns="91440" tIns="45720" vert="horz"/>
          <a:p/>
        </p:txBody>
      </p:sp>
      <p:sp>
        <p:nvSpPr>
          <p:cNvPr id="1048634" name=""/>
          <p:cNvSpPr/>
          <p:nvPr>
            <p:ph type="body" sz="full" idx="1"/>
          </p:nvPr>
        </p:nvSpPr>
        <p:spPr>
          <a:xfrm rot="0">
            <a:off x="1219200" y="3257550"/>
            <a:ext cx="6705600" cy="3086100"/>
          </a:xfrm>
          <a:prstGeom prst="rect"/>
        </p:spPr>
        <p:txBody>
          <a:bodyPr anchor="t" bIns="45720" lIns="91440" rIns="91440" tIns="45720" vert="horz"/>
          <a:p>
            <a:r>
              <a:rPr altLang="en-US" lang="en-US"/>
              <a:t>Same organization that came up with IEEE 802.3 Ethernet,</a:t>
            </a:r>
          </a:p>
          <a:p>
            <a:r>
              <a:rPr altLang="en-US" lang="en-US"/>
              <a:t>which is responsible for success of Internet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"/>
          <p:cNvSpPr/>
          <p:nvPr>
            <p:ph type="body" sz="full" idx="1"/>
          </p:nvPr>
        </p:nvSpPr>
        <p:spPr>
          <a:xfrm rot="0">
            <a:off x="1219200" y="3257550"/>
            <a:ext cx="6705600" cy="30861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p>
            <a:endParaRPr altLang="en-US" lang="en-US"/>
          </a:p>
        </p:txBody>
      </p:sp>
      <p:sp>
        <p:nvSpPr>
          <p:cNvPr id="1048640" name=""/>
          <p:cNvSpPr/>
          <p:nvPr>
            <p:ph type="sldImg" sz="full" idx="0"/>
          </p:nvPr>
        </p:nvSpPr>
        <p:spPr>
          <a:xfrm rot="0">
            <a:off x="2863850" y="519112"/>
            <a:ext cx="3416300" cy="2562225"/>
          </a:xfrm>
          <a:prstGeom prst="rect"/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t" bIns="45720" lIns="91440" rIns="91440" tIns="45720" vert="horz"/>
          <a:p/>
        </p:txBody>
      </p:sp>
      <p:sp>
        <p:nvSpPr>
          <p:cNvPr id="1048652" name=""/>
          <p:cNvSpPr/>
          <p:nvPr>
            <p:ph type="body" sz="full" idx="1"/>
          </p:nvPr>
        </p:nvSpPr>
        <p:spPr>
          <a:xfrm rot="0">
            <a:off x="1219200" y="3257550"/>
            <a:ext cx="6705600" cy="3086100"/>
          </a:xfrm>
          <a:prstGeom prst="rect"/>
        </p:spPr>
        <p:txBody>
          <a:bodyPr anchor="t" bIns="45720" lIns="91440" rIns="91440" tIns="45720" vert="horz"/>
          <a:p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5" name="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t" bIns="45720" lIns="91440" rIns="91440" tIns="45720" vert="horz"/>
          <a:p/>
        </p:txBody>
      </p:sp>
      <p:sp>
        <p:nvSpPr>
          <p:cNvPr id="1048686" name=""/>
          <p:cNvSpPr/>
          <p:nvPr>
            <p:ph type="body" sz="full" idx="1"/>
          </p:nvPr>
        </p:nvSpPr>
        <p:spPr>
          <a:xfrm rot="0">
            <a:off x="914400" y="3257550"/>
            <a:ext cx="7315200" cy="3086100"/>
          </a:xfrm>
          <a:prstGeom prst="rect"/>
        </p:spPr>
        <p:txBody>
          <a:bodyPr anchor="t" bIns="45720" lIns="91440" rIns="91440" tIns="45720" vert="horz"/>
          <a:p>
            <a:r>
              <a:rPr altLang="en-US" lang="en-US"/>
              <a:t>802.11 defines 9 services that need to be provided by the wireless LAN to provide functionality equivalent to that which is inherent  to wired LAN.</a:t>
            </a:r>
          </a:p>
          <a:p>
            <a:r>
              <a:rPr altLang="en-US" lang="en-US"/>
              <a:t>Service provider can be either station or DS.</a:t>
            </a:r>
          </a:p>
          <a:p>
            <a:r>
              <a:rPr altLang="en-US" lang="en-US"/>
              <a:t>Distribution services are provided between </a:t>
            </a:r>
            <a:r>
              <a:rPr altLang="en-US" lang="en-US"/>
              <a:t>BSSs</a:t>
            </a:r>
            <a:r>
              <a:rPr altLang="en-US" lang="en-US"/>
              <a:t>. </a:t>
            </a:r>
            <a:r>
              <a:rPr altLang="en-US" lang="en-US"/>
              <a:t>They</a:t>
            </a:r>
            <a:r>
              <a:rPr altLang="en-US" lang="en-US"/>
              <a:t> are either implemented in AP or some special device attached to DS.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6" name=""/>
          <p:cNvSpPr/>
          <p:nvPr>
            <p:ph type="sldImg" sz="full" idx="0"/>
          </p:nvPr>
        </p:nvSpPr>
        <p:spPr>
          <a:xfrm rot="0">
            <a:off x="2857500" y="514350"/>
            <a:ext cx="3429000" cy="2571750"/>
          </a:xfrm>
          <a:prstGeom prst="rect"/>
        </p:spPr>
        <p:txBody>
          <a:bodyPr anchor="t" bIns="45720" lIns="91440" rIns="91440" tIns="45720" vert="horz"/>
          <a:p/>
        </p:txBody>
      </p:sp>
      <p:sp>
        <p:nvSpPr>
          <p:cNvPr id="1048737" name=""/>
          <p:cNvSpPr/>
          <p:nvPr>
            <p:ph type="body" sz="full" idx="1"/>
          </p:nvPr>
        </p:nvSpPr>
        <p:spPr>
          <a:xfrm rot="0">
            <a:off x="914400" y="3257550"/>
            <a:ext cx="7315200" cy="3086100"/>
          </a:xfrm>
          <a:prstGeom prst="rect"/>
        </p:spPr>
        <p:txBody>
          <a:bodyPr anchor="t" bIns="45720" lIns="91440" rIns="91440" tIns="45720" vert="horz"/>
          <a:p>
            <a:pPr indent="-228600" lvl="0" marL="228600"/>
            <a:r>
              <a:rPr altLang="en-US" lang="en-US"/>
              <a:t>CD is not possible in WLAN because</a:t>
            </a:r>
          </a:p>
          <a:p>
            <a:pPr indent="-228600" lvl="0" marL="228600">
              <a:buFontTx/>
              <a:buAutoNum type="arabicPeriod" startAt="1"/>
            </a:pPr>
            <a:r>
              <a:rPr altLang="en-US" lang="en-GB"/>
              <a:t>It requires Full-Duplex radio, capable of transmitting and receiving at same time.</a:t>
            </a:r>
          </a:p>
          <a:p>
            <a:pPr indent="-228600" lvl="0" marL="228600">
              <a:buFontTx/>
              <a:buAutoNum type="arabicPeriod" startAt="1"/>
            </a:pPr>
            <a:r>
              <a:rPr altLang="en-US" lang="en-GB"/>
              <a:t>Sometimes CD is not possible due to hidden node problem.</a:t>
            </a:r>
          </a:p>
          <a:p>
            <a:pPr indent="-228600" lvl="0" marL="228600">
              <a:buFontTx/>
              <a:buAutoNum type="arabicPeriod" startAt="1"/>
            </a:pPr>
            <a:r>
              <a:rPr altLang="en-US" lang="en-GB"/>
              <a:t>Therefore, It uses CA algorithm</a:t>
            </a:r>
          </a:p>
          <a:p>
            <a:pPr indent="-228600" lvl="0" marL="228600">
              <a:buFontTx/>
              <a:buAutoNum type="arabicPeriod" startAt="1"/>
            </a:pPr>
            <a:endParaRPr altLang="en-US"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3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4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  <p:sp>
        <p:nvSpPr>
          <p:cNvPr id="104858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grpSp>
        <p:nvGrpSpPr>
          <p:cNvPr id="15" name=""/>
          <p:cNvGrpSpPr/>
          <p:nvPr/>
        </p:nvGrpSpPr>
        <p:grpSpPr>
          <a:xfrm rot="0">
            <a:off x="0" y="596900"/>
            <a:ext cx="9144000" cy="117475"/>
            <a:chOff x="0" y="376"/>
            <a:chExt cx="5760" cy="74"/>
          </a:xfrm>
        </p:grpSpPr>
        <p:sp>
          <p:nvSpPr>
            <p:cNvPr id="1048586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87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6" name=""/>
          <p:cNvGrpSpPr/>
          <p:nvPr/>
        </p:nvGrpSpPr>
        <p:grpSpPr>
          <a:xfrm rot="0">
            <a:off x="0" y="6057900"/>
            <a:ext cx="9144000" cy="117475"/>
            <a:chOff x="0" y="376"/>
            <a:chExt cx="5760" cy="74"/>
          </a:xfrm>
        </p:grpSpPr>
        <p:sp>
          <p:nvSpPr>
            <p:cNvPr id="1048588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89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0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89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9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9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94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95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9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0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01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04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grpSp>
        <p:nvGrpSpPr>
          <p:cNvPr id="13" name=""/>
          <p:cNvGrpSpPr/>
          <p:nvPr/>
        </p:nvGrpSpPr>
        <p:grpSpPr>
          <a:xfrm rot="0">
            <a:off x="468312" y="1233487"/>
            <a:ext cx="8207375" cy="71437"/>
            <a:chOff x="295" y="822"/>
            <a:chExt cx="5170" cy="45"/>
          </a:xfrm>
        </p:grpSpPr>
        <p:sp>
          <p:nvSpPr>
            <p:cNvPr id="1048581" name=""/>
            <p:cNvSpPr/>
            <p:nvPr/>
          </p:nvSpPr>
          <p:spPr>
            <a:xfrm rot="0">
              <a:off x="295" y="845"/>
              <a:ext cx="5170" cy="22"/>
            </a:xfrm>
            <a:prstGeom prst="rect"/>
            <a:solidFill>
              <a:srgbClr val="0033CC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endParaRPr altLang="en-US" lang="en-US">
                <a:solidFill>
                  <a:srgbClr val="0033CC"/>
                </a:solidFill>
              </a:endParaRPr>
            </a:p>
          </p:txBody>
        </p:sp>
        <p:sp>
          <p:nvSpPr>
            <p:cNvPr id="1048582" name=""/>
            <p:cNvSpPr/>
            <p:nvPr/>
          </p:nvSpPr>
          <p:spPr>
            <a:xfrm rot="0">
              <a:off x="295" y="822"/>
              <a:ext cx="517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1"/>
  <p:txStyles>
    <p:titleStyle>
      <a:lvl1pPr algn="ctr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3200" i="0" u="none">
          <a:solidFill>
            <a:schemeClr val="lt2"/>
          </a:solidFill>
          <a:latin typeface="Futura Hv" pitchFamily="34" charset="0"/>
          <a:ea typeface="Arial" pitchFamily="0" charset="0"/>
          <a:sym typeface="Arial" pitchFamily="0" charset="0"/>
        </a:defRPr>
      </a:lvl1pPr>
    </p:titleStyle>
    <p:bodyStyle>
      <a:lvl1pPr algn="l" eaLnBrk="1" fontAlgn="base" hangingPunct="1" indent="-533400" latinLnBrk="0" marL="533400" rtl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itchFamily="2" charset="2"/>
        <a:buChar char="Ü"/>
        <a:defRPr baseline="0" b="0" sz="2800" i="0" u="none">
          <a:solidFill>
            <a:srgbClr val="0033CC"/>
          </a:solidFill>
          <a:latin typeface="Futura Hv" pitchFamily="34" charset="0"/>
          <a:ea typeface="Arial" pitchFamily="0" charset="0"/>
          <a:sym typeface="Arial" pitchFamily="0" charset="0"/>
        </a:defRPr>
      </a:lvl1pPr>
      <a:lvl2pPr algn="l" eaLnBrk="1" fontAlgn="base" hangingPunct="1" indent="-457200" latinLnBrk="0" marL="914400" rtl="0">
        <a:lnSpc>
          <a:spcPct val="100000"/>
        </a:lnSpc>
        <a:spcBef>
          <a:spcPct val="20000"/>
        </a:spcBef>
        <a:spcAft>
          <a:spcPct val="0"/>
        </a:spcAft>
        <a:buClr>
          <a:schemeClr val="dk1"/>
        </a:buClr>
        <a:buSzPct val="100000"/>
        <a:buFont typeface="Arial" pitchFamily="0" charset="0"/>
        <a:buChar char="►"/>
        <a:defRPr baseline="0" b="0" sz="24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2pPr>
      <a:lvl3pPr algn="l" eaLnBrk="1" fontAlgn="base" hangingPunct="1" indent="-381000" latinLnBrk="0" marL="12954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defRPr baseline="0" b="0" sz="20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3pPr>
      <a:lvl4pPr algn="l" eaLnBrk="1" fontAlgn="base" hangingPunct="1" indent="-342900" latinLnBrk="0" marL="17145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baseline="0" b="0" sz="18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4pPr>
      <a:lvl5pPr algn="l" eaLnBrk="1" fontAlgn="base" hangingPunct="1" indent="-342900" latinLnBrk="0" marL="21717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baseline="0" b="0" sz="1800" i="0" u="none">
          <a:solidFill>
            <a:schemeClr val="dk1"/>
          </a:solidFill>
          <a:latin typeface="Futura Hv" pitchFamily="34" charset="0"/>
          <a:ea typeface="Arial" pitchFamily="0" charset="0"/>
          <a:sym typeface="Arial" pitchFamily="0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0" charset="0"/>
          <a:ea typeface="Arial" pitchFamily="0" charset="0"/>
          <a:sym typeface="Arial" pitchFamily="0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hyperlink" Target="http://images.google.com.pk/imgres?imgurl=http://www.orade.com/catalog/images/tew-410apb.gif&amp;imgrefurl=http://www.orade.com/catalog/product_info.php%253Fproducts_id%253D54&amp;h=300&amp;w=300&amp;sz=17&amp;hl=en&amp;start=10&amp;tbnid=Q-wp2WG2bBxmnM:&amp;tbnh=116&amp;tbnw=116&amp;prev=/images%253Fq%253Daccess%252Bpoint%2526gbv%253D2%2526svnum%253D10%2526hl%253Den" TargetMode="External"/><Relationship Id="rId2" Type="http://schemas.openxmlformats.org/officeDocument/2006/relationships/image" Target="../media/image1.jpeg"/><Relationship Id="rId3" Type="http://schemas.openxmlformats.org/officeDocument/2006/relationships/oleObject" Target="../embeddings/oleObject0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12" Type="http://schemas.openxmlformats.org/officeDocument/2006/relationships/oleObject" Target="../embeddings/oleObject7.bin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4.wmf"/><Relationship Id="rId15" Type="http://schemas.openxmlformats.org/officeDocument/2006/relationships/oleObject" Target="../embeddings/oleObject9.bin"/><Relationship Id="rId16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18" Type="http://schemas.openxmlformats.org/officeDocument/2006/relationships/oleObject" Target="../embeddings/oleObject12.bin"/><Relationship Id="rId19" Type="http://schemas.openxmlformats.org/officeDocument/2006/relationships/oleObject" Target="../embeddings/oleObject13.bin"/><Relationship Id="rId20" Type="http://schemas.openxmlformats.org/officeDocument/2006/relationships/oleObject" Target="../embeddings/oleObject14.bin"/><Relationship Id="rId21" Type="http://schemas.openxmlformats.org/officeDocument/2006/relationships/oleObject" Target="../embeddings/oleObject15.bin"/><Relationship Id="rId22" Type="http://schemas.openxmlformats.org/officeDocument/2006/relationships/oleObject" Target="../embeddings/oleObject16.bin"/><Relationship Id="rId23" Type="http://schemas.openxmlformats.org/officeDocument/2006/relationships/oleObject" Target="../embeddings/oleObject17.bin"/><Relationship Id="rId24" Type="http://schemas.openxmlformats.org/officeDocument/2006/relationships/oleObject" Target="../embeddings/oleObject18.bin"/><Relationship Id="rId25" Type="http://schemas.openxmlformats.org/officeDocument/2006/relationships/oleObject" Target="../embeddings/oleObject19.bin"/><Relationship Id="rId26" Type="http://schemas.openxmlformats.org/officeDocument/2006/relationships/oleObject" Target="../embeddings/oleObject20.bin"/><Relationship Id="rId27" Type="http://schemas.openxmlformats.org/officeDocument/2006/relationships/oleObject" Target="../embeddings/oleObject21.bin"/><Relationship Id="rId28" Type="http://schemas.openxmlformats.org/officeDocument/2006/relationships/oleObject" Target="../embeddings/oleObject22.bin"/><Relationship Id="rId29" Type="http://schemas.openxmlformats.org/officeDocument/2006/relationships/oleObject" Target="../embeddings/oleObject23.bin"/><Relationship Id="rId30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</a:t>
            </a:fld>
            <a:endParaRPr sz="1400"/>
          </a:p>
        </p:txBody>
      </p:sp>
      <p:sp>
        <p:nvSpPr>
          <p:cNvPr id="1048590" name=""/>
          <p:cNvSpPr/>
          <p:nvPr>
            <p:ph type="ctrTitle" sz="full" idx="0"/>
          </p:nvPr>
        </p:nvSpPr>
        <p:spPr>
          <a:xfrm rot="0">
            <a:off x="647700" y="1808162"/>
            <a:ext cx="7772400" cy="1470025"/>
          </a:xfrm>
          <a:prstGeom prst="rect"/>
          <a:ln>
            <a:noFill/>
          </a:ln>
        </p:spPr>
        <p:txBody>
          <a:bodyPr anchor="t" bIns="45720" lIns="91440" rIns="91440" tIns="45720" vert="horz"/>
          <a:lstStyle>
            <a:lvl1pPr algn="ctr">
              <a:defRPr sz="3200"/>
            </a:lvl1pPr>
          </a:lstStyle>
          <a:p>
            <a:r>
              <a:rPr altLang="en-US" lang="en-US"/>
              <a:t>Wireless Networks</a:t>
            </a:r>
          </a:p>
        </p:txBody>
      </p:sp>
      <p:sp>
        <p:nvSpPr>
          <p:cNvPr id="1048591" name=""/>
          <p:cNvSpPr/>
          <p:nvPr>
            <p:ph type="subTitle" sz="full" idx="1"/>
          </p:nvPr>
        </p:nvSpPr>
        <p:spPr>
          <a:xfrm rot="0">
            <a:off x="900112" y="3644900"/>
            <a:ext cx="7561262" cy="1752600"/>
          </a:xfrm>
          <a:prstGeom prst="rect"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2800">
                <a:solidFill>
                  <a:srgbClr val="0033CC"/>
                </a:solidFill>
              </a:defRPr>
            </a:lvl1pPr>
            <a:lvl2pPr algn="ctr" marL="457200"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/>
              <a:t>Lecture 26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Wireless LAN / IEEE 802.11</a:t>
            </a:r>
          </a:p>
          <a:p>
            <a:pPr lvl="0">
              <a:lnSpc>
                <a:spcPct val="90000"/>
              </a:lnSpc>
            </a:pPr>
            <a:endParaRPr altLang="en-US" sz="2400" lang="en-US"/>
          </a:p>
          <a:p>
            <a:pPr lvl="0">
              <a:lnSpc>
                <a:spcPct val="90000"/>
              </a:lnSpc>
            </a:pPr>
            <a:endParaRPr altLang="en-US" lang="zh-CN"/>
          </a:p>
          <a:p>
            <a:pPr lvl="0">
              <a:lnSpc>
                <a:spcPct val="90000"/>
              </a:lnSpc>
            </a:pPr>
            <a:endParaRPr altLang="en-US" sz="2400" lang="en-GB">
              <a:solidFill>
                <a:schemeClr val="dk1"/>
              </a:solidFill>
            </a:endParaRPr>
          </a:p>
        </p:txBody>
      </p:sp>
      <p:grpSp>
        <p:nvGrpSpPr>
          <p:cNvPr id="18" name=""/>
          <p:cNvGrpSpPr/>
          <p:nvPr/>
        </p:nvGrpSpPr>
        <p:grpSpPr>
          <a:xfrm rot="0">
            <a:off x="0" y="596900"/>
            <a:ext cx="9144000" cy="117475"/>
            <a:chOff x="0" y="376"/>
            <a:chExt cx="5760" cy="74"/>
          </a:xfrm>
        </p:grpSpPr>
        <p:sp>
          <p:nvSpPr>
            <p:cNvPr id="1048592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93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9" name=""/>
          <p:cNvGrpSpPr/>
          <p:nvPr/>
        </p:nvGrpSpPr>
        <p:grpSpPr>
          <a:xfrm rot="0">
            <a:off x="0" y="6057900"/>
            <a:ext cx="9144000" cy="117475"/>
            <a:chOff x="0" y="376"/>
            <a:chExt cx="5760" cy="74"/>
          </a:xfrm>
        </p:grpSpPr>
        <p:sp>
          <p:nvSpPr>
            <p:cNvPr id="1048594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95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10</a:t>
            </a:fld>
            <a:endParaRPr sz="1400"/>
          </a:p>
        </p:txBody>
      </p:sp>
      <p:sp>
        <p:nvSpPr>
          <p:cNvPr id="1048675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ESS</a:t>
            </a:r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08175" y="1628775"/>
            <a:ext cx="6408737" cy="47831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11</a:t>
            </a:fld>
            <a:endParaRPr sz="1400"/>
          </a:p>
        </p:txBody>
      </p:sp>
      <p:sp>
        <p:nvSpPr>
          <p:cNvPr id="1048678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Access Point functions as a bridge and a relay point.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In BSS, MS communicate through Access Point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IBSS is typically an ad hoc network, where station communicate directly.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To integrate 802.11 with 802.2 (Wired LAN), a portal is used.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Portal is a device such as bridge or router attached to DS.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4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12</a:t>
            </a:fld>
            <a:endParaRPr sz="1400"/>
          </a:p>
        </p:txBody>
      </p:sp>
      <p:sp>
        <p:nvSpPr>
          <p:cNvPr id="1048681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802.11 Services</a:t>
            </a:r>
          </a:p>
        </p:txBody>
      </p:sp>
      <p:sp>
        <p:nvSpPr>
          <p:cNvPr id="1048682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r>
              <a:rPr altLang="en-US" lang="en-US"/>
              <a:t>IEEE 802.11 defines nice services.</a:t>
            </a:r>
          </a:p>
          <a:p>
            <a:r>
              <a:rPr altLang="en-US" lang="en-US"/>
              <a:t>Three services for WLAN access and confidentiality.</a:t>
            </a:r>
          </a:p>
          <a:p>
            <a:r>
              <a:rPr altLang="en-US" lang="en-US"/>
              <a:t>Six services used to support delivery of MAC Service Data Unit (MSDU) between stations.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13</a:t>
            </a:fld>
            <a:endParaRPr sz="1400"/>
          </a:p>
        </p:txBody>
      </p:sp>
      <p:sp>
        <p:nvSpPr>
          <p:cNvPr id="1048687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Messages Distribution in ESS</a:t>
            </a:r>
          </a:p>
        </p:txBody>
      </p:sp>
      <p:sp>
        <p:nvSpPr>
          <p:cNvPr id="1048688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Two services involved in distribution of messages within DS.</a:t>
            </a:r>
          </a:p>
          <a:p>
            <a:pPr lvl="1"/>
            <a:r>
              <a:rPr altLang="en-US" lang="en-US"/>
              <a:t>Distribution</a:t>
            </a:r>
          </a:p>
          <a:p>
            <a:pPr lvl="2"/>
            <a:r>
              <a:rPr altLang="en-US" lang="en-US"/>
              <a:t>Primary service used to exchange MAC frames between stations of two BSSs</a:t>
            </a:r>
            <a:r>
              <a:rPr altLang="en-US" lang="en-US"/>
              <a:t>.</a:t>
            </a:r>
          </a:p>
          <a:p>
            <a:pPr lvl="2"/>
            <a:r>
              <a:rPr altLang="en-US" lang="en-US"/>
              <a:t>Source sends to AP of one BSS, which sends to DS. DS then sends to AP of the destination.</a:t>
            </a:r>
          </a:p>
          <a:p>
            <a:pPr lvl="2"/>
            <a:r>
              <a:rPr altLang="en-US" lang="en-US"/>
              <a:t>Message transport in DS is beyond the scope of IEEE 802.11 standard.</a:t>
            </a:r>
          </a:p>
          <a:p>
            <a:pPr lvl="2"/>
            <a:endParaRPr altLang="en-US" lang="en-GB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14</a:t>
            </a:fld>
            <a:endParaRPr sz="1400"/>
          </a:p>
        </p:txBody>
      </p:sp>
      <p:sp>
        <p:nvSpPr>
          <p:cNvPr id="1048691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1"/>
            <a:r>
              <a:rPr altLang="en-US" lang="en-US"/>
              <a:t>Integration</a:t>
            </a:r>
          </a:p>
          <a:p>
            <a:pPr lvl="2"/>
            <a:r>
              <a:rPr altLang="en-US" lang="en-GB"/>
              <a:t>Enables transfer of a data between a station on an IEEE 802.11 LAN and a station on an integrated IEEE 802.x LAN (Wired LAN).</a:t>
            </a:r>
          </a:p>
          <a:p>
            <a:pPr lvl="2"/>
            <a:r>
              <a:rPr altLang="en-US" lang="en-GB"/>
              <a:t>It takes care of any address translation and media conversion logic</a:t>
            </a: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15</a:t>
            </a:fld>
            <a:endParaRPr sz="1400"/>
          </a:p>
        </p:txBody>
      </p:sp>
      <p:sp>
        <p:nvSpPr>
          <p:cNvPr id="104869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Association-Related Services</a:t>
            </a:r>
          </a:p>
        </p:txBody>
      </p:sp>
      <p:sp>
        <p:nvSpPr>
          <p:cNvPr id="104869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400" lang="en-US"/>
              <a:t>Three services are implemented</a:t>
            </a:r>
          </a:p>
          <a:p>
            <a:pPr lvl="1"/>
            <a:r>
              <a:rPr altLang="en-US" sz="2000" lang="en-US"/>
              <a:t>Association: </a:t>
            </a:r>
          </a:p>
          <a:p>
            <a:pPr lvl="2"/>
            <a:r>
              <a:rPr altLang="en-US" sz="1800" lang="en-US"/>
              <a:t>Establishes an initial association between a station and an AP</a:t>
            </a:r>
          </a:p>
          <a:p>
            <a:pPr lvl="2"/>
            <a:r>
              <a:rPr altLang="en-US" sz="1800" lang="en-US"/>
              <a:t>AP can communicate its identity to other APs</a:t>
            </a:r>
            <a:r>
              <a:rPr altLang="en-US" sz="1800" lang="en-US"/>
              <a:t> within ESS to facilitate routing and delivery of addressed frames.</a:t>
            </a:r>
          </a:p>
          <a:p>
            <a:pPr lvl="1"/>
            <a:endParaRPr altLang="en-US" sz="2000" lang="en-US"/>
          </a:p>
          <a:p>
            <a:pPr lvl="1"/>
            <a:r>
              <a:rPr altLang="en-US" sz="2000" lang="en-US"/>
              <a:t>Re-association</a:t>
            </a:r>
          </a:p>
          <a:p>
            <a:pPr lvl="2"/>
            <a:r>
              <a:rPr altLang="en-US" sz="1800" lang="en-US"/>
              <a:t>Enables an established association to be transferred from one AP to another</a:t>
            </a:r>
          </a:p>
          <a:p>
            <a:pPr lvl="1"/>
            <a:endParaRPr altLang="en-US" sz="2000" lang="en-US"/>
          </a:p>
          <a:p>
            <a:pPr lvl="1"/>
            <a:r>
              <a:rPr altLang="en-US" sz="2000" lang="en-US"/>
              <a:t>Disassociation</a:t>
            </a:r>
          </a:p>
          <a:p>
            <a:pPr lvl="2"/>
            <a:r>
              <a:rPr altLang="en-US" sz="1800" lang="en-GB"/>
              <a:t>A notification from either a MS or AP that an existing association has terminated.</a:t>
            </a:r>
          </a:p>
          <a:p>
            <a:pPr lvl="2">
              <a:buFontTx/>
              <a:buNone/>
            </a:pPr>
            <a:endParaRPr altLang="en-US" sz="1800" lang="en-GB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16</a:t>
            </a:fld>
            <a:endParaRPr sz="1400"/>
          </a:p>
        </p:txBody>
      </p:sp>
      <p:sp>
        <p:nvSpPr>
          <p:cNvPr id="104869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Access and Privacy Services</a:t>
            </a:r>
          </a:p>
        </p:txBody>
      </p:sp>
      <p:sp>
        <p:nvSpPr>
          <p:cNvPr id="104869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1"/>
            <a:r>
              <a:rPr altLang="en-US" sz="2000" lang="en-US"/>
              <a:t>Authentication</a:t>
            </a:r>
          </a:p>
          <a:p>
            <a:pPr lvl="2"/>
            <a:r>
              <a:rPr altLang="en-US" sz="1800" lang="en-US"/>
              <a:t>Establishes the identity of stations.</a:t>
            </a:r>
          </a:p>
          <a:p>
            <a:pPr lvl="2"/>
            <a:r>
              <a:rPr altLang="en-US" sz="1800" lang="en-US"/>
              <a:t>However, IEEE 802.11 requires mutually acceptable, successful authentication before association.</a:t>
            </a:r>
          </a:p>
          <a:p>
            <a:pPr lvl="2">
              <a:buFontTx/>
              <a:buNone/>
            </a:pPr>
            <a:endParaRPr altLang="en-US" sz="1800" lang="en-US"/>
          </a:p>
          <a:p>
            <a:pPr lvl="1"/>
            <a:r>
              <a:rPr altLang="en-US" sz="2000" lang="en-US"/>
              <a:t>De-authentication</a:t>
            </a:r>
          </a:p>
          <a:p>
            <a:pPr lvl="2"/>
            <a:r>
              <a:rPr altLang="en-US" sz="1800" lang="en-US"/>
              <a:t>Invoked to terminate existing authentication</a:t>
            </a:r>
          </a:p>
          <a:p>
            <a:pPr lvl="1"/>
            <a:endParaRPr altLang="en-US" sz="2000" lang="en-US"/>
          </a:p>
          <a:p>
            <a:pPr lvl="1"/>
            <a:r>
              <a:rPr altLang="en-US" sz="2000" lang="en-US"/>
              <a:t>Privacy</a:t>
            </a:r>
          </a:p>
          <a:p>
            <a:pPr lvl="2"/>
            <a:r>
              <a:rPr altLang="en-US" sz="1800" lang="en-GB"/>
              <a:t>Standard provides optional use of encryption to assure privacy</a:t>
            </a:r>
          </a:p>
          <a:p>
            <a:pPr lvl="2">
              <a:buFontTx/>
              <a:buNone/>
            </a:pPr>
            <a:endParaRPr altLang="en-US" sz="1800" lang="en-GB"/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17</a:t>
            </a:fld>
            <a:endParaRPr sz="1400"/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11187" y="1376362"/>
            <a:ext cx="7947025" cy="48323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18</a:t>
            </a:fld>
            <a:endParaRPr sz="1400"/>
          </a:p>
        </p:txBody>
      </p:sp>
      <p:sp>
        <p:nvSpPr>
          <p:cNvPr id="104870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IEEE 802.11 Medium Access Control (MAC)</a:t>
            </a:r>
          </a:p>
        </p:txBody>
      </p:sp>
      <p:sp>
        <p:nvSpPr>
          <p:cNvPr id="104870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MAC Layer provides three functions</a:t>
            </a:r>
          </a:p>
          <a:p>
            <a:pPr lvl="1"/>
            <a:r>
              <a:rPr altLang="en-US" lang="en-GB"/>
              <a:t>Reliable data delivery</a:t>
            </a:r>
          </a:p>
          <a:p>
            <a:pPr lvl="1"/>
            <a:r>
              <a:rPr altLang="en-US" lang="en-GB"/>
              <a:t>Medium access control</a:t>
            </a:r>
          </a:p>
          <a:p>
            <a:pPr lvl="1"/>
            <a:r>
              <a:rPr altLang="en-US" lang="en-GB"/>
              <a:t>security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19</a:t>
            </a:fld>
            <a:endParaRPr sz="1400"/>
          </a:p>
        </p:txBody>
      </p:sp>
      <p:sp>
        <p:nvSpPr>
          <p:cNvPr id="104870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IEEE 802.11 Protocol Architecture</a:t>
            </a:r>
          </a:p>
        </p:txBody>
      </p:sp>
      <p:grpSp>
        <p:nvGrpSpPr>
          <p:cNvPr id="79" name=""/>
          <p:cNvGrpSpPr/>
          <p:nvPr/>
        </p:nvGrpSpPr>
        <p:grpSpPr>
          <a:xfrm rot="0">
            <a:off x="1835150" y="2276475"/>
            <a:ext cx="6599237" cy="3816350"/>
            <a:chOff x="1156" y="1434"/>
            <a:chExt cx="4157" cy="2404"/>
          </a:xfrm>
        </p:grpSpPr>
        <p:grpSp>
          <p:nvGrpSpPr>
            <p:cNvPr id="80" name=""/>
            <p:cNvGrpSpPr/>
            <p:nvPr/>
          </p:nvGrpSpPr>
          <p:grpSpPr>
            <a:xfrm rot="0">
              <a:off x="1156" y="3022"/>
              <a:ext cx="3811" cy="816"/>
              <a:chOff x="1156" y="3022"/>
              <a:chExt cx="3811" cy="816"/>
            </a:xfrm>
          </p:grpSpPr>
          <p:sp>
            <p:nvSpPr>
              <p:cNvPr id="1048709" name=""/>
              <p:cNvSpPr/>
              <p:nvPr/>
            </p:nvSpPr>
            <p:spPr>
              <a:xfrm rot="0">
                <a:off x="1156" y="3022"/>
                <a:ext cx="635" cy="816"/>
              </a:xfrm>
              <a:prstGeom prst="rect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802.11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2.4 GHz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FHSS</a:t>
                </a:r>
              </a:p>
            </p:txBody>
          </p:sp>
          <p:sp>
            <p:nvSpPr>
              <p:cNvPr id="1048710" name=""/>
              <p:cNvSpPr/>
              <p:nvPr/>
            </p:nvSpPr>
            <p:spPr>
              <a:xfrm rot="0">
                <a:off x="1791" y="3022"/>
                <a:ext cx="635" cy="816"/>
              </a:xfrm>
              <a:prstGeom prst="rect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802.11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2.4 GHz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DSSS</a:t>
                </a:r>
              </a:p>
            </p:txBody>
          </p:sp>
          <p:sp>
            <p:nvSpPr>
              <p:cNvPr id="1048711" name=""/>
              <p:cNvSpPr/>
              <p:nvPr/>
            </p:nvSpPr>
            <p:spPr>
              <a:xfrm rot="0">
                <a:off x="2426" y="3022"/>
                <a:ext cx="635" cy="816"/>
              </a:xfrm>
              <a:prstGeom prst="rect"/>
              <a:noFill/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802.11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Ird</a:t>
                </a:r>
              </a:p>
            </p:txBody>
          </p:sp>
          <p:sp>
            <p:nvSpPr>
              <p:cNvPr id="1048712" name=""/>
              <p:cNvSpPr/>
              <p:nvPr/>
            </p:nvSpPr>
            <p:spPr>
              <a:xfrm rot="0">
                <a:off x="3061" y="3022"/>
                <a:ext cx="635" cy="816"/>
              </a:xfrm>
              <a:prstGeom prst="rect"/>
              <a:solidFill>
                <a:srgbClr val="CCFFFF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802.11a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5 GHz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OFDM</a:t>
                </a:r>
              </a:p>
            </p:txBody>
          </p:sp>
          <p:sp>
            <p:nvSpPr>
              <p:cNvPr id="1048713" name=""/>
              <p:cNvSpPr/>
              <p:nvPr/>
            </p:nvSpPr>
            <p:spPr>
              <a:xfrm rot="0">
                <a:off x="4332" y="3022"/>
                <a:ext cx="635" cy="816"/>
              </a:xfrm>
              <a:prstGeom prst="rect"/>
              <a:solidFill>
                <a:schemeClr val="hlink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802.11g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2.4 GHz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OFDM</a:t>
                </a:r>
              </a:p>
            </p:txBody>
          </p:sp>
          <p:sp>
            <p:nvSpPr>
              <p:cNvPr id="1048714" name=""/>
              <p:cNvSpPr/>
              <p:nvPr/>
            </p:nvSpPr>
            <p:spPr>
              <a:xfrm rot="0">
                <a:off x="3696" y="3022"/>
                <a:ext cx="635" cy="816"/>
              </a:xfrm>
              <a:prstGeom prst="rect"/>
              <a:solidFill>
                <a:schemeClr val="accent1"/>
              </a:solidFill>
              <a:ln w="9525" cap="flat" cmpd="sng">
                <a:solidFill>
                  <a:schemeClr val="dk1">
                    <a:alpha val="100000"/>
                  </a:schemeClr>
                </a:solidFill>
                <a:prstDash val="solid"/>
                <a:round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0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1pPr>
                <a:lvl2pPr algn="l" eaLnBrk="1" fontAlgn="base" hangingPunct="1" indent="0" latinLnBrk="0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2pPr>
                <a:lvl3pPr algn="l" eaLnBrk="1" fontAlgn="base" hangingPunct="1" indent="0" latinLnBrk="0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3pPr>
                <a:lvl4pPr algn="l" eaLnBrk="1" fontAlgn="base" hangingPunct="1" indent="0" latinLnBrk="0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4pPr>
                <a:lvl5pPr algn="l" eaLnBrk="1" fontAlgn="base" hangingPunct="1" indent="0" latinLnBrk="0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Arial" pitchFamily="0" charset="0"/>
                    <a:ea typeface="Arial" pitchFamily="0" charset="0"/>
                    <a:sym typeface="Arial" pitchFamily="0" charset="0"/>
                  </a:defRPr>
                </a:lvl5pPr>
              </a:lstStyle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802.11b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2.4 GHz</a:t>
                </a:r>
              </a:p>
              <a:p>
                <a:pPr algn="ctr" lvl="0"/>
                <a:r>
                  <a:rPr altLang="en-US" b="1" sz="1600" lang="en-US">
                    <a:latin typeface="Verdana" pitchFamily="34" charset="0"/>
                  </a:rPr>
                  <a:t>DSSS</a:t>
                </a:r>
              </a:p>
            </p:txBody>
          </p:sp>
        </p:grpSp>
        <p:sp>
          <p:nvSpPr>
            <p:cNvPr id="1048715" name=""/>
            <p:cNvSpPr/>
            <p:nvPr/>
          </p:nvSpPr>
          <p:spPr>
            <a:xfrm rot="0">
              <a:off x="1156" y="2659"/>
              <a:ext cx="3811" cy="363"/>
            </a:xfrm>
            <a:prstGeom prst="rect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600" lang="en-US">
                  <a:latin typeface="Verdana" pitchFamily="34" charset="0"/>
                </a:rPr>
                <a:t>Distributed Coordination Function (DCF)</a:t>
              </a:r>
            </a:p>
          </p:txBody>
        </p:sp>
        <p:sp>
          <p:nvSpPr>
            <p:cNvPr id="1048716" name=""/>
            <p:cNvSpPr/>
            <p:nvPr/>
          </p:nvSpPr>
          <p:spPr>
            <a:xfrm rot="0">
              <a:off x="1156" y="2251"/>
              <a:ext cx="2631" cy="408"/>
            </a:xfrm>
            <a:prstGeom prst="rect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600" lang="en-US">
                  <a:latin typeface="Verdana" pitchFamily="34" charset="0"/>
                </a:rPr>
                <a:t>Point Coordination Function (PCF)</a:t>
              </a:r>
            </a:p>
          </p:txBody>
        </p:sp>
        <p:sp>
          <p:nvSpPr>
            <p:cNvPr id="1048717" name=""/>
            <p:cNvSpPr/>
            <p:nvPr/>
          </p:nvSpPr>
          <p:spPr>
            <a:xfrm rot="0">
              <a:off x="1156" y="1434"/>
              <a:ext cx="3811" cy="363"/>
            </a:xfrm>
            <a:prstGeom prst="rect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b="1" sz="1600" lang="en-US">
                  <a:latin typeface="Verdana" pitchFamily="34" charset="0"/>
                </a:rPr>
                <a:t>Logical Link Control (LLC)</a:t>
              </a:r>
            </a:p>
          </p:txBody>
        </p:sp>
        <p:sp>
          <p:nvSpPr>
            <p:cNvPr id="1048718" name=""/>
            <p:cNvSpPr/>
            <p:nvPr/>
          </p:nvSpPr>
          <p:spPr>
            <a:xfrm rot="0">
              <a:off x="2426" y="1797"/>
              <a:ext cx="0" cy="454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19" name=""/>
            <p:cNvSpPr/>
            <p:nvPr/>
          </p:nvSpPr>
          <p:spPr>
            <a:xfrm rot="0">
              <a:off x="4377" y="1797"/>
              <a:ext cx="0" cy="8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20" name=""/>
            <p:cNvSpPr txBox="1"/>
            <p:nvPr/>
          </p:nvSpPr>
          <p:spPr>
            <a:xfrm rot="0">
              <a:off x="4410" y="2004"/>
              <a:ext cx="903" cy="366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600" lang="en-US">
                  <a:latin typeface="Verdana" pitchFamily="34" charset="0"/>
                </a:rPr>
                <a:t>Contention</a:t>
              </a:r>
            </a:p>
            <a:p>
              <a:pPr lvl="0"/>
              <a:r>
                <a:rPr altLang="en-US" b="1" sz="1600" lang="en-US">
                  <a:latin typeface="Verdana" pitchFamily="34" charset="0"/>
                </a:rPr>
                <a:t>Service</a:t>
              </a:r>
            </a:p>
          </p:txBody>
        </p:sp>
        <p:sp>
          <p:nvSpPr>
            <p:cNvPr id="1048721" name=""/>
            <p:cNvSpPr txBox="1"/>
            <p:nvPr/>
          </p:nvSpPr>
          <p:spPr>
            <a:xfrm rot="0">
              <a:off x="2504" y="1868"/>
              <a:ext cx="1252" cy="366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sz="1600" lang="en-US">
                  <a:latin typeface="Verdana" pitchFamily="34" charset="0"/>
                </a:rPr>
                <a:t>Contention-free</a:t>
              </a:r>
            </a:p>
            <a:p>
              <a:pPr lvl="0"/>
              <a:r>
                <a:rPr altLang="en-US" b="1" sz="1600" lang="en-US">
                  <a:latin typeface="Verdana" pitchFamily="34" charset="0"/>
                </a:rPr>
                <a:t>Service</a:t>
              </a:r>
            </a:p>
          </p:txBody>
        </p:sp>
      </p:grp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</a:t>
            </a:fld>
            <a:endParaRPr sz="1400"/>
          </a:p>
        </p:txBody>
      </p:sp>
      <p:sp>
        <p:nvSpPr>
          <p:cNvPr id="104859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Outlines</a:t>
            </a:r>
          </a:p>
        </p:txBody>
      </p:sp>
      <p:sp>
        <p:nvSpPr>
          <p:cNvPr id="104859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Overview of IEEE 802.11</a:t>
            </a:r>
          </a:p>
          <a:p>
            <a:pPr lvl="0"/>
            <a:r>
              <a:rPr altLang="en-US" lang="en-US"/>
              <a:t>IEEE 802.11 Protocols</a:t>
            </a:r>
          </a:p>
          <a:p>
            <a:pPr lvl="0"/>
            <a:r>
              <a:rPr altLang="en-US" lang="en-US"/>
              <a:t>Architecture</a:t>
            </a:r>
          </a:p>
          <a:p>
            <a:pPr lvl="0"/>
            <a:r>
              <a:rPr altLang="en-US" lang="en-US"/>
              <a:t>Services</a:t>
            </a:r>
          </a:p>
          <a:p>
            <a:pPr lvl="0"/>
            <a:r>
              <a:rPr altLang="en-US" lang="en-US"/>
              <a:t>MAC Protocols</a:t>
            </a:r>
          </a:p>
          <a:p>
            <a:pPr lvl="1"/>
            <a:r>
              <a:rPr altLang="en-US" lang="en-US"/>
              <a:t>DCF</a:t>
            </a:r>
          </a:p>
          <a:p>
            <a:pPr lvl="1"/>
            <a:r>
              <a:rPr altLang="en-US" lang="en-US"/>
              <a:t>PCF</a:t>
            </a:r>
          </a:p>
          <a:p>
            <a:pPr lvl="0"/>
            <a:endParaRPr altLang="en-US" lang="en-GB"/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20</a:t>
            </a:fld>
            <a:endParaRPr sz="1400"/>
          </a:p>
        </p:txBody>
      </p:sp>
      <p:sp>
        <p:nvSpPr>
          <p:cNvPr id="104872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Reliable Data Delivery</a:t>
            </a:r>
          </a:p>
        </p:txBody>
      </p:sp>
      <p:sp>
        <p:nvSpPr>
          <p:cNvPr id="104872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Reliability at TCP level?</a:t>
            </a:r>
          </a:p>
          <a:p>
            <a:pPr lvl="1"/>
            <a:r>
              <a:rPr altLang="en-US" lang="en-US"/>
              <a:t>Significant delay due to wait timers</a:t>
            </a:r>
          </a:p>
          <a:p>
            <a:pPr lvl="0"/>
            <a:r>
              <a:rPr altLang="en-US" lang="en-US"/>
              <a:t>Reliability at MAC</a:t>
            </a:r>
          </a:p>
          <a:p>
            <a:pPr lvl="1"/>
            <a:r>
              <a:rPr altLang="en-US" lang="en-GB"/>
              <a:t>Quick fix </a:t>
            </a:r>
          </a:p>
          <a:p>
            <a:pPr lvl="1"/>
            <a:r>
              <a:rPr altLang="en-US" lang="en-GB"/>
              <a:t>Hop by hop ACK at MAC as atomic operation.</a:t>
            </a:r>
          </a:p>
          <a:p>
            <a:pPr lvl="1"/>
            <a:endParaRPr altLang="en-US" lang="en-GB"/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21</a:t>
            </a:fld>
            <a:endParaRPr sz="1400"/>
          </a:p>
        </p:txBody>
      </p:sp>
      <p:sp>
        <p:nvSpPr>
          <p:cNvPr id="104872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MAC Protocol</a:t>
            </a:r>
          </a:p>
        </p:txBody>
      </p:sp>
      <p:sp>
        <p:nvSpPr>
          <p:cNvPr id="104872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Two types of algorithms:</a:t>
            </a:r>
          </a:p>
          <a:p>
            <a:pPr lvl="1"/>
            <a:r>
              <a:rPr altLang="en-US" lang="en-US"/>
              <a:t>Distributed access protocol</a:t>
            </a:r>
          </a:p>
          <a:p>
            <a:pPr lvl="2"/>
            <a:r>
              <a:rPr altLang="en-US" lang="en-US"/>
              <a:t>Distribute the decision to transmit</a:t>
            </a:r>
          </a:p>
          <a:p>
            <a:pPr lvl="1"/>
            <a:endParaRPr altLang="en-US" lang="en-US"/>
          </a:p>
          <a:p>
            <a:pPr lvl="1"/>
            <a:r>
              <a:rPr altLang="en-US" lang="en-US"/>
              <a:t>Centralized control</a:t>
            </a:r>
          </a:p>
          <a:p>
            <a:pPr lvl="2"/>
            <a:r>
              <a:rPr altLang="en-US" lang="en-US"/>
              <a:t>Better in ESS, when AP connected to DS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22</a:t>
            </a:fld>
            <a:endParaRPr sz="1400"/>
          </a:p>
        </p:txBody>
      </p:sp>
      <p:sp>
        <p:nvSpPr>
          <p:cNvPr id="1048732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Distributed Coordination Function (DCF)</a:t>
            </a:r>
          </a:p>
        </p:txBody>
      </p:sp>
      <p:sp>
        <p:nvSpPr>
          <p:cNvPr id="1048733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r>
              <a:rPr altLang="en-US" lang="en-US"/>
              <a:t>DCF sub layer uses CSMA algorithm</a:t>
            </a:r>
          </a:p>
          <a:p>
            <a:r>
              <a:rPr altLang="en-US" lang="en-US"/>
              <a:t>Collision detection as in Ethernet is not possible in wireless comm.</a:t>
            </a:r>
          </a:p>
          <a:p>
            <a:r>
              <a:rPr altLang="en-US" lang="en-US"/>
              <a:t>It implements collision avoidance (CA) algorithm.</a:t>
            </a:r>
          </a:p>
          <a:p>
            <a:r>
              <a:rPr altLang="en-US" lang="en-US"/>
              <a:t>It uses a set of delays of different periods called inter-frame space (IFS)</a:t>
            </a:r>
          </a:p>
          <a:p>
            <a:endParaRPr altLang="en-US" lang="en-US"/>
          </a:p>
          <a:p>
            <a:endParaRPr altLang="en-US" lang="en-GB"/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23</a:t>
            </a:fld>
            <a:endParaRPr sz="1400"/>
          </a:p>
        </p:txBody>
      </p:sp>
      <p:sp>
        <p:nvSpPr>
          <p:cNvPr id="1048738" name=""/>
          <p:cNvSpPr/>
          <p:nvPr>
            <p:ph type="title" sz="full" idx="0"/>
          </p:nvPr>
        </p:nvSpPr>
        <p:spPr>
          <a:xfrm rot="0">
            <a:off x="1116012" y="404812"/>
            <a:ext cx="7850187" cy="7556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CSMA/CA</a:t>
            </a:r>
          </a:p>
        </p:txBody>
      </p:sp>
      <p:sp>
        <p:nvSpPr>
          <p:cNvPr id="104873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/>
              <a:t>A Station willing to transmit senses the medium.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If the medium is busy, defers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If idle, wait for Distributed Inter-Frame Space (DIFS) or Exponential back off.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24</a:t>
            </a:fld>
            <a:endParaRPr sz="1400"/>
          </a:p>
        </p:txBody>
      </p:sp>
      <p:sp>
        <p:nvSpPr>
          <p:cNvPr id="1048742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CSMA/CA Algorithm</a:t>
            </a:r>
          </a:p>
        </p:txBody>
      </p:sp>
      <p:grpSp>
        <p:nvGrpSpPr>
          <p:cNvPr id="88" name=""/>
          <p:cNvGrpSpPr/>
          <p:nvPr/>
        </p:nvGrpSpPr>
        <p:grpSpPr>
          <a:xfrm rot="0">
            <a:off x="1871662" y="1700212"/>
            <a:ext cx="3563937" cy="4430712"/>
            <a:chOff x="2486" y="1025"/>
            <a:chExt cx="2245" cy="2791"/>
          </a:xfrm>
        </p:grpSpPr>
        <p:sp>
          <p:nvSpPr>
            <p:cNvPr id="1048743" name=""/>
            <p:cNvSpPr/>
            <p:nvPr/>
          </p:nvSpPr>
          <p:spPr>
            <a:xfrm rot="0">
              <a:off x="2789" y="1162"/>
              <a:ext cx="635" cy="317"/>
            </a:xfrm>
            <a:prstGeom prst="rect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sz="1400" lang="en-US">
                  <a:latin typeface="Futura Hv" pitchFamily="34" charset="0"/>
                </a:rPr>
                <a:t>Frame to</a:t>
              </a:r>
            </a:p>
            <a:p>
              <a:pPr algn="ctr" lvl="0"/>
              <a:r>
                <a:rPr altLang="en-US" sz="1400" lang="en-US">
                  <a:latin typeface="Futura Hv" pitchFamily="34" charset="0"/>
                </a:rPr>
                <a:t>transmit</a:t>
              </a:r>
            </a:p>
          </p:txBody>
        </p:sp>
        <p:sp>
          <p:nvSpPr>
            <p:cNvPr id="1048744" name=""/>
            <p:cNvSpPr/>
            <p:nvPr/>
          </p:nvSpPr>
          <p:spPr>
            <a:xfrm rot="0">
              <a:off x="2744" y="1593"/>
              <a:ext cx="703" cy="454"/>
            </a:xfrm>
            <a:prstGeom prst="diamond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sz="1400" lang="en-US">
                  <a:latin typeface="Futura Hv" pitchFamily="34" charset="0"/>
                </a:rPr>
                <a:t>Medium</a:t>
              </a:r>
            </a:p>
            <a:p>
              <a:pPr algn="ctr" lvl="0"/>
              <a:r>
                <a:rPr altLang="en-US" sz="1400" lang="en-US">
                  <a:latin typeface="Futura Hv" pitchFamily="34" charset="0"/>
                </a:rPr>
                <a:t>Idle?</a:t>
              </a:r>
            </a:p>
          </p:txBody>
        </p:sp>
        <p:sp>
          <p:nvSpPr>
            <p:cNvPr id="1048745" name=""/>
            <p:cNvSpPr/>
            <p:nvPr/>
          </p:nvSpPr>
          <p:spPr>
            <a:xfrm rot="0">
              <a:off x="2744" y="2251"/>
              <a:ext cx="680" cy="204"/>
            </a:xfrm>
            <a:prstGeom prst="rect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sz="1400" lang="en-US">
                  <a:latin typeface="Futura Hv" pitchFamily="34" charset="0"/>
                </a:rPr>
                <a:t>Wait IFS</a:t>
              </a:r>
            </a:p>
          </p:txBody>
        </p:sp>
        <p:sp>
          <p:nvSpPr>
            <p:cNvPr id="1048746" name=""/>
            <p:cNvSpPr/>
            <p:nvPr/>
          </p:nvSpPr>
          <p:spPr>
            <a:xfrm rot="0">
              <a:off x="2744" y="2659"/>
              <a:ext cx="703" cy="454"/>
            </a:xfrm>
            <a:prstGeom prst="diamond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sz="1400" lang="en-US">
                  <a:latin typeface="Futura Hv" pitchFamily="34" charset="0"/>
                </a:rPr>
                <a:t>Still</a:t>
              </a:r>
            </a:p>
            <a:p>
              <a:pPr algn="ctr" lvl="0"/>
              <a:r>
                <a:rPr altLang="en-US" sz="1400" lang="en-US">
                  <a:latin typeface="Futura Hv" pitchFamily="34" charset="0"/>
                </a:rPr>
                <a:t>Idle?</a:t>
              </a:r>
            </a:p>
          </p:txBody>
        </p:sp>
        <p:sp>
          <p:nvSpPr>
            <p:cNvPr id="1048747" name=""/>
            <p:cNvSpPr/>
            <p:nvPr/>
          </p:nvSpPr>
          <p:spPr>
            <a:xfrm rot="0">
              <a:off x="2751" y="3249"/>
              <a:ext cx="748" cy="204"/>
            </a:xfrm>
            <a:prstGeom prst="rect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sz="1400" lang="en-US">
                  <a:latin typeface="Futura Hv" pitchFamily="34" charset="0"/>
                </a:rPr>
                <a:t>Transmit frame</a:t>
              </a:r>
            </a:p>
          </p:txBody>
        </p:sp>
        <p:sp>
          <p:nvSpPr>
            <p:cNvPr id="1048748" name=""/>
            <p:cNvSpPr/>
            <p:nvPr/>
          </p:nvSpPr>
          <p:spPr>
            <a:xfrm rot="0">
              <a:off x="3855" y="3158"/>
              <a:ext cx="635" cy="317"/>
            </a:xfrm>
            <a:prstGeom prst="rect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sz="1400" lang="en-US">
                  <a:latin typeface="Futura Hv" pitchFamily="34" charset="0"/>
                </a:rPr>
                <a:t>Exp </a:t>
              </a:r>
              <a:r>
                <a:rPr altLang="en-US" sz="1400" lang="en-US">
                  <a:latin typeface="Futura Hv" pitchFamily="34" charset="0"/>
                </a:rPr>
                <a:t>b/o</a:t>
              </a:r>
              <a:r>
                <a:rPr altLang="en-US" sz="1400" lang="en-US">
                  <a:latin typeface="Futura Hv" pitchFamily="34" charset="0"/>
                </a:rPr>
                <a:t> while</a:t>
              </a:r>
            </a:p>
            <a:p>
              <a:pPr algn="ctr" lvl="0"/>
              <a:r>
                <a:rPr altLang="en-US" sz="1400" lang="en-US">
                  <a:latin typeface="Futura Hv" pitchFamily="34" charset="0"/>
                </a:rPr>
                <a:t>Medium idle</a:t>
              </a:r>
            </a:p>
          </p:txBody>
        </p:sp>
        <p:sp>
          <p:nvSpPr>
            <p:cNvPr id="1048749" name=""/>
            <p:cNvSpPr/>
            <p:nvPr/>
          </p:nvSpPr>
          <p:spPr>
            <a:xfrm rot="0">
              <a:off x="3855" y="1661"/>
              <a:ext cx="635" cy="317"/>
            </a:xfrm>
            <a:prstGeom prst="rect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sz="1400" lang="en-US">
                  <a:latin typeface="Futura Hv" pitchFamily="34" charset="0"/>
                </a:rPr>
                <a:t>Wait until </a:t>
              </a:r>
            </a:p>
            <a:p>
              <a:pPr algn="ctr" lvl="0"/>
              <a:r>
                <a:rPr altLang="en-US" sz="1400" lang="en-US">
                  <a:latin typeface="Futura Hv" pitchFamily="34" charset="0"/>
                </a:rPr>
                <a:t>Trans ends</a:t>
              </a:r>
            </a:p>
          </p:txBody>
        </p:sp>
        <p:sp>
          <p:nvSpPr>
            <p:cNvPr id="1048750" name=""/>
            <p:cNvSpPr/>
            <p:nvPr/>
          </p:nvSpPr>
          <p:spPr>
            <a:xfrm rot="0">
              <a:off x="3833" y="2160"/>
              <a:ext cx="680" cy="204"/>
            </a:xfrm>
            <a:prstGeom prst="rect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sz="1400" lang="en-US">
                  <a:latin typeface="Futura Hv" pitchFamily="34" charset="0"/>
                </a:rPr>
                <a:t>Wait IFS</a:t>
              </a:r>
            </a:p>
          </p:txBody>
        </p:sp>
        <p:sp>
          <p:nvSpPr>
            <p:cNvPr id="1048751" name=""/>
            <p:cNvSpPr/>
            <p:nvPr/>
          </p:nvSpPr>
          <p:spPr>
            <a:xfrm rot="0">
              <a:off x="3833" y="3612"/>
              <a:ext cx="748" cy="204"/>
            </a:xfrm>
            <a:prstGeom prst="rect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sz="1400" lang="en-US">
                  <a:latin typeface="Futura Hv" pitchFamily="34" charset="0"/>
                </a:rPr>
                <a:t>Transmit frame</a:t>
              </a:r>
            </a:p>
          </p:txBody>
        </p:sp>
        <p:sp>
          <p:nvSpPr>
            <p:cNvPr id="1048752" name=""/>
            <p:cNvSpPr/>
            <p:nvPr/>
          </p:nvSpPr>
          <p:spPr>
            <a:xfrm rot="0">
              <a:off x="3810" y="2546"/>
              <a:ext cx="703" cy="454"/>
            </a:xfrm>
            <a:prstGeom prst="diamond"/>
            <a:solidFill>
              <a:srgbClr val="FFFF99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sz="1400" lang="en-US">
                  <a:latin typeface="Futura Hv" pitchFamily="34" charset="0"/>
                </a:rPr>
                <a:t>Still</a:t>
              </a:r>
            </a:p>
            <a:p>
              <a:pPr algn="ctr" lvl="0"/>
              <a:r>
                <a:rPr altLang="en-US" sz="1400" lang="en-US">
                  <a:latin typeface="Futura Hv" pitchFamily="34" charset="0"/>
                </a:rPr>
                <a:t>Idle?</a:t>
              </a:r>
            </a:p>
          </p:txBody>
        </p:sp>
        <p:sp>
          <p:nvSpPr>
            <p:cNvPr id="1048753" name=""/>
            <p:cNvSpPr/>
            <p:nvPr/>
          </p:nvSpPr>
          <p:spPr>
            <a:xfrm rot="0">
              <a:off x="4173" y="1979"/>
              <a:ext cx="0" cy="181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54" name=""/>
            <p:cNvSpPr/>
            <p:nvPr/>
          </p:nvSpPr>
          <p:spPr>
            <a:xfrm rot="0">
              <a:off x="4173" y="2364"/>
              <a:ext cx="0" cy="182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55" name=""/>
            <p:cNvSpPr/>
            <p:nvPr/>
          </p:nvSpPr>
          <p:spPr>
            <a:xfrm rot="0">
              <a:off x="3447" y="1820"/>
              <a:ext cx="408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56" name=""/>
            <p:cNvSpPr/>
            <p:nvPr/>
          </p:nvSpPr>
          <p:spPr>
            <a:xfrm rot="0" flipV="1">
              <a:off x="3606" y="1820"/>
              <a:ext cx="0" cy="1066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57" name=""/>
            <p:cNvSpPr/>
            <p:nvPr/>
          </p:nvSpPr>
          <p:spPr>
            <a:xfrm rot="0">
              <a:off x="3431" y="2886"/>
              <a:ext cx="182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58" name=""/>
            <p:cNvSpPr/>
            <p:nvPr/>
          </p:nvSpPr>
          <p:spPr>
            <a:xfrm rot="0">
              <a:off x="3107" y="1480"/>
              <a:ext cx="0" cy="113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59" name=""/>
            <p:cNvSpPr/>
            <p:nvPr/>
          </p:nvSpPr>
          <p:spPr>
            <a:xfrm rot="0">
              <a:off x="3099" y="2024"/>
              <a:ext cx="0" cy="227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60" name=""/>
            <p:cNvSpPr/>
            <p:nvPr/>
          </p:nvSpPr>
          <p:spPr>
            <a:xfrm rot="0">
              <a:off x="3107" y="2455"/>
              <a:ext cx="0" cy="204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61" name=""/>
            <p:cNvSpPr/>
            <p:nvPr/>
          </p:nvSpPr>
          <p:spPr>
            <a:xfrm rot="0">
              <a:off x="3107" y="3113"/>
              <a:ext cx="0" cy="136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62" name=""/>
            <p:cNvSpPr/>
            <p:nvPr/>
          </p:nvSpPr>
          <p:spPr>
            <a:xfrm rot="0">
              <a:off x="2494" y="1026"/>
              <a:ext cx="0" cy="2699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63" name=""/>
            <p:cNvSpPr/>
            <p:nvPr/>
          </p:nvSpPr>
          <p:spPr>
            <a:xfrm rot="0" flipH="1">
              <a:off x="2494" y="3725"/>
              <a:ext cx="1339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64" name=""/>
            <p:cNvSpPr/>
            <p:nvPr/>
          </p:nvSpPr>
          <p:spPr>
            <a:xfrm rot="0">
              <a:off x="4158" y="2999"/>
              <a:ext cx="0" cy="159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65" name=""/>
            <p:cNvSpPr/>
            <p:nvPr/>
          </p:nvSpPr>
          <p:spPr>
            <a:xfrm rot="0">
              <a:off x="4173" y="3475"/>
              <a:ext cx="0" cy="137"/>
            </a:xfrm>
            <a:prstGeom prst="line"/>
            <a:noFill/>
            <a:ln w="38100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66" name=""/>
            <p:cNvSpPr/>
            <p:nvPr/>
          </p:nvSpPr>
          <p:spPr>
            <a:xfrm rot="0">
              <a:off x="4717" y="1797"/>
              <a:ext cx="0" cy="975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67" name=""/>
            <p:cNvSpPr/>
            <p:nvPr/>
          </p:nvSpPr>
          <p:spPr>
            <a:xfrm rot="0">
              <a:off x="4513" y="2772"/>
              <a:ext cx="204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68" name=""/>
            <p:cNvSpPr/>
            <p:nvPr/>
          </p:nvSpPr>
          <p:spPr>
            <a:xfrm rot="0" flipH="1">
              <a:off x="4498" y="1804"/>
              <a:ext cx="204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69" name=""/>
            <p:cNvSpPr/>
            <p:nvPr/>
          </p:nvSpPr>
          <p:spPr>
            <a:xfrm rot="0">
              <a:off x="2486" y="1025"/>
              <a:ext cx="635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770" name=""/>
            <p:cNvSpPr/>
            <p:nvPr/>
          </p:nvSpPr>
          <p:spPr>
            <a:xfrm rot="0">
              <a:off x="3115" y="1026"/>
              <a:ext cx="0" cy="136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71" name=""/>
            <p:cNvSpPr/>
            <p:nvPr/>
          </p:nvSpPr>
          <p:spPr>
            <a:xfrm rot="0" flipH="1">
              <a:off x="2494" y="3339"/>
              <a:ext cx="250" cy="0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772" name=""/>
            <p:cNvSpPr txBox="1"/>
            <p:nvPr/>
          </p:nvSpPr>
          <p:spPr>
            <a:xfrm rot="0">
              <a:off x="3389" y="1656"/>
              <a:ext cx="262" cy="19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1400" lang="en-US">
                  <a:solidFill>
                    <a:srgbClr val="FF0000"/>
                  </a:solidFill>
                  <a:latin typeface="Futura Hv" pitchFamily="34" charset="0"/>
                </a:rPr>
                <a:t>No</a:t>
              </a:r>
            </a:p>
          </p:txBody>
        </p:sp>
        <p:sp>
          <p:nvSpPr>
            <p:cNvPr id="1048773" name=""/>
            <p:cNvSpPr txBox="1"/>
            <p:nvPr/>
          </p:nvSpPr>
          <p:spPr>
            <a:xfrm rot="0">
              <a:off x="3094" y="2047"/>
              <a:ext cx="284" cy="19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1400" lang="en-US">
                  <a:latin typeface="Futura Hv" pitchFamily="34" charset="0"/>
                </a:rPr>
                <a:t>Yes</a:t>
              </a:r>
            </a:p>
          </p:txBody>
        </p:sp>
        <p:sp>
          <p:nvSpPr>
            <p:cNvPr id="1048774" name=""/>
            <p:cNvSpPr txBox="1"/>
            <p:nvPr/>
          </p:nvSpPr>
          <p:spPr>
            <a:xfrm rot="0">
              <a:off x="4469" y="2594"/>
              <a:ext cx="262" cy="19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1400" lang="en-US">
                  <a:solidFill>
                    <a:srgbClr val="FF0000"/>
                  </a:solidFill>
                  <a:latin typeface="Futura Hv" pitchFamily="34" charset="0"/>
                </a:rPr>
                <a:t>No</a:t>
              </a:r>
            </a:p>
          </p:txBody>
        </p:sp>
        <p:sp>
          <p:nvSpPr>
            <p:cNvPr id="1048775" name=""/>
            <p:cNvSpPr txBox="1"/>
            <p:nvPr/>
          </p:nvSpPr>
          <p:spPr>
            <a:xfrm rot="0">
              <a:off x="3379" y="2700"/>
              <a:ext cx="262" cy="19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1400" lang="en-US">
                  <a:solidFill>
                    <a:srgbClr val="FF0000"/>
                  </a:solidFill>
                  <a:latin typeface="Futura Hv" pitchFamily="34" charset="0"/>
                </a:rPr>
                <a:t>No</a:t>
              </a:r>
            </a:p>
          </p:txBody>
        </p:sp>
        <p:sp>
          <p:nvSpPr>
            <p:cNvPr id="1048776" name=""/>
            <p:cNvSpPr txBox="1"/>
            <p:nvPr/>
          </p:nvSpPr>
          <p:spPr>
            <a:xfrm rot="0">
              <a:off x="4147" y="2970"/>
              <a:ext cx="284" cy="19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1400" lang="en-US">
                  <a:latin typeface="Futura Hv" pitchFamily="34" charset="0"/>
                </a:rPr>
                <a:t>Yes</a:t>
              </a:r>
            </a:p>
          </p:txBody>
        </p:sp>
        <p:sp>
          <p:nvSpPr>
            <p:cNvPr id="1048777" name=""/>
            <p:cNvSpPr txBox="1"/>
            <p:nvPr/>
          </p:nvSpPr>
          <p:spPr>
            <a:xfrm rot="0">
              <a:off x="3097" y="3077"/>
              <a:ext cx="284" cy="19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1400" lang="en-US">
                  <a:latin typeface="Futura Hv" pitchFamily="34" charset="0"/>
                </a:rPr>
                <a:t>Yes</a:t>
              </a:r>
            </a:p>
          </p:txBody>
        </p:sp>
      </p:grpSp>
      <p:sp>
        <p:nvSpPr>
          <p:cNvPr id="1048778" name=""/>
          <p:cNvSpPr/>
          <p:nvPr/>
        </p:nvSpPr>
        <p:spPr>
          <a:xfrm rot="0">
            <a:off x="5435600" y="4797425"/>
            <a:ext cx="3455987" cy="900112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sz="1400" lang="en-US">
                <a:solidFill>
                  <a:srgbClr val="FF0000"/>
                </a:solidFill>
                <a:latin typeface="Futura Hv" pitchFamily="34" charset="0"/>
              </a:rPr>
              <a:t>If medium becomes busy during the </a:t>
            </a:r>
            <a:r>
              <a:rPr altLang="en-US" sz="1400" lang="en-US">
                <a:solidFill>
                  <a:srgbClr val="FF0000"/>
                </a:solidFill>
                <a:latin typeface="Futura Hv" pitchFamily="34" charset="0"/>
              </a:rPr>
              <a:t>backoff</a:t>
            </a:r>
            <a:r>
              <a:rPr altLang="en-US" sz="1400" lang="en-US">
                <a:solidFill>
                  <a:srgbClr val="FF0000"/>
                </a:solidFill>
                <a:latin typeface="Futura Hv" pitchFamily="34" charset="0"/>
              </a:rPr>
              <a:t> </a:t>
            </a:r>
          </a:p>
          <a:p>
            <a:pPr algn="ctr" lvl="0"/>
            <a:r>
              <a:rPr altLang="en-US" sz="1400" lang="en-US">
                <a:solidFill>
                  <a:srgbClr val="FF0000"/>
                </a:solidFill>
                <a:latin typeface="Futura Hv" pitchFamily="34" charset="0"/>
              </a:rPr>
              <a:t>time, the </a:t>
            </a:r>
            <a:r>
              <a:rPr altLang="en-US" sz="1400" lang="en-US">
                <a:solidFill>
                  <a:srgbClr val="FF0000"/>
                </a:solidFill>
                <a:latin typeface="Futura Hv" pitchFamily="34" charset="0"/>
              </a:rPr>
              <a:t>backoff</a:t>
            </a:r>
            <a:r>
              <a:rPr altLang="en-US" sz="1400" lang="en-US">
                <a:solidFill>
                  <a:srgbClr val="FF0000"/>
                </a:solidFill>
                <a:latin typeface="Futura Hv" pitchFamily="34" charset="0"/>
              </a:rPr>
              <a:t> timer is halted and </a:t>
            </a:r>
          </a:p>
          <a:p>
            <a:pPr algn="ctr" lvl="0"/>
            <a:r>
              <a:rPr altLang="en-US" sz="1400" lang="en-US">
                <a:solidFill>
                  <a:srgbClr val="FF0000"/>
                </a:solidFill>
                <a:latin typeface="Futura Hv" pitchFamily="34" charset="0"/>
              </a:rPr>
              <a:t>resumes when the medium becomes idle.</a:t>
            </a:r>
          </a:p>
          <a:p>
            <a:pPr algn="ctr" lvl="0"/>
            <a:endParaRPr altLang="en-US" sz="1400" lang="en-US">
              <a:solidFill>
                <a:srgbClr val="FF0000"/>
              </a:solidFill>
              <a:latin typeface="Futura Hv" pitchFamily="34" charset="0"/>
            </a:endParaRPr>
          </a:p>
        </p:txBody>
      </p:sp>
      <p:sp>
        <p:nvSpPr>
          <p:cNvPr id="1048779" name=""/>
          <p:cNvSpPr/>
          <p:nvPr/>
        </p:nvSpPr>
        <p:spPr>
          <a:xfrm rot="0" flipV="1">
            <a:off x="5076825" y="5300662"/>
            <a:ext cx="323850" cy="107950"/>
          </a:xfrm>
          <a:prstGeom prst="line"/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25</a:t>
            </a:fld>
            <a:endParaRPr sz="1400"/>
          </a:p>
        </p:txBody>
      </p:sp>
      <p:sp>
        <p:nvSpPr>
          <p:cNvPr id="1048782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Example</a:t>
            </a:r>
          </a:p>
        </p:txBody>
      </p:sp>
      <p:sp>
        <p:nvSpPr>
          <p:cNvPr id="1048783" name=""/>
          <p:cNvSpPr/>
          <p:nvPr>
            <p:ph type="body" sz="full" idx="1"/>
          </p:nvPr>
        </p:nvSpPr>
        <p:spPr>
          <a:xfrm rot="0">
            <a:off x="539750" y="1700212"/>
            <a:ext cx="8272462" cy="4492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000" lang="en-US"/>
              <a:t>A is transmitting a frame when B, C and D sense the channel.</a:t>
            </a:r>
          </a:p>
          <a:p>
            <a:pPr lvl="0">
              <a:lnSpc>
                <a:spcPct val="90000"/>
              </a:lnSpc>
            </a:pPr>
            <a:r>
              <a:rPr sz="2000" lang="en-US"/>
              <a:t>B, C, and D run their random number generator to get a back off time </a:t>
            </a:r>
          </a:p>
          <a:p>
            <a:pPr lvl="0">
              <a:lnSpc>
                <a:spcPct val="90000"/>
              </a:lnSpc>
            </a:pPr>
            <a:r>
              <a:rPr sz="2000" lang="en-US"/>
              <a:t>station C draws the smallest number followed by D and B.</a:t>
            </a:r>
          </a:p>
          <a:p>
            <a:pPr lvl="0">
              <a:lnSpc>
                <a:spcPct val="90000"/>
              </a:lnSpc>
            </a:pPr>
            <a:r>
              <a:rPr sz="2000" lang="en-US"/>
              <a:t>After completion of A: </a:t>
            </a:r>
          </a:p>
          <a:p>
            <a:pPr lvl="1">
              <a:lnSpc>
                <a:spcPct val="90000"/>
              </a:lnSpc>
            </a:pPr>
            <a:r>
              <a:rPr sz="1800" lang="en-US"/>
              <a:t>B, C, D wait for the IFS period and start their counters.</a:t>
            </a:r>
          </a:p>
          <a:p>
            <a:pPr lvl="1">
              <a:lnSpc>
                <a:spcPct val="90000"/>
              </a:lnSpc>
            </a:pPr>
            <a:r>
              <a:rPr sz="1800" lang="en-US"/>
              <a:t>C finishes first and starts transmission, after checking again whether the medium is idle.</a:t>
            </a:r>
          </a:p>
          <a:p>
            <a:pPr lvl="1">
              <a:lnSpc>
                <a:spcPct val="90000"/>
              </a:lnSpc>
            </a:pPr>
            <a:r>
              <a:rPr sz="1800" lang="en-US"/>
              <a:t>B and D freeze their counters.</a:t>
            </a:r>
          </a:p>
          <a:p>
            <a:pPr lvl="1">
              <a:lnSpc>
                <a:spcPct val="90000"/>
              </a:lnSpc>
            </a:pPr>
            <a:r>
              <a:rPr sz="1800" lang="en-US"/>
              <a:t>After completion of C: B and D wait for the IFS period and (re-) start their counters </a:t>
            </a:r>
          </a:p>
          <a:p>
            <a:pPr lvl="0">
              <a:lnSpc>
                <a:spcPct val="90000"/>
              </a:lnSpc>
            </a:pPr>
            <a:endParaRPr sz="2000"/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26</a:t>
            </a:fld>
            <a:endParaRPr sz="1400"/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47812" y="2024062"/>
            <a:ext cx="5827712" cy="30464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2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3</a:t>
            </a:fld>
            <a:endParaRPr sz="1400"/>
          </a:p>
        </p:txBody>
      </p:sp>
      <p:sp>
        <p:nvSpPr>
          <p:cNvPr id="104860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Standardization of Wireless Networks</a:t>
            </a:r>
          </a:p>
        </p:txBody>
      </p:sp>
      <p:sp>
        <p:nvSpPr>
          <p:cNvPr id="1048605" name=""/>
          <p:cNvSpPr/>
          <p:nvPr>
            <p:ph type="body" sz="full" idx="1"/>
          </p:nvPr>
        </p:nvSpPr>
        <p:spPr>
          <a:xfrm rot="0">
            <a:off x="611187" y="1700212"/>
            <a:ext cx="8201025" cy="44926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2400" lang="en-US"/>
              <a:t>Wireless networks are standardized by IEEE.</a:t>
            </a:r>
          </a:p>
          <a:p>
            <a:pPr lvl="0"/>
            <a:r>
              <a:rPr altLang="en-US" sz="2400" lang="en-US"/>
              <a:t>Under 802 LAN MAN standards committee.</a:t>
            </a:r>
          </a:p>
          <a:p>
            <a:pPr lvl="0"/>
            <a:endParaRPr altLang="en-US" sz="2400" lang="en-US"/>
          </a:p>
          <a:p>
            <a:pPr lvl="1"/>
            <a:endParaRPr altLang="en-US" sz="2000" lang="en-US"/>
          </a:p>
        </p:txBody>
      </p:sp>
      <p:grpSp>
        <p:nvGrpSpPr>
          <p:cNvPr id="40" name=""/>
          <p:cNvGrpSpPr/>
          <p:nvPr/>
        </p:nvGrpSpPr>
        <p:grpSpPr>
          <a:xfrm rot="0">
            <a:off x="381000" y="2819400"/>
            <a:ext cx="3676650" cy="3886200"/>
            <a:chOff x="230" y="1872"/>
            <a:chExt cx="2316" cy="2448"/>
          </a:xfrm>
        </p:grpSpPr>
        <p:sp>
          <p:nvSpPr>
            <p:cNvPr id="1048606" name=""/>
            <p:cNvSpPr/>
            <p:nvPr/>
          </p:nvSpPr>
          <p:spPr>
            <a:xfrm rot="0">
              <a:off x="1152" y="1872"/>
              <a:ext cx="1392" cy="2448"/>
            </a:xfrm>
            <a:prstGeom prst="rect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algn="ctr" lvl="0"/>
              <a:endParaRPr altLang="en-US" sz="2400" lang="en-US">
                <a:latin typeface="Times New Roman" pitchFamily="18" charset="0"/>
              </a:endParaRPr>
            </a:p>
          </p:txBody>
        </p:sp>
        <p:sp>
          <p:nvSpPr>
            <p:cNvPr id="1048607" name=""/>
            <p:cNvSpPr txBox="1"/>
            <p:nvPr/>
          </p:nvSpPr>
          <p:spPr>
            <a:xfrm rot="0">
              <a:off x="1344" y="1920"/>
              <a:ext cx="1084" cy="28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latin typeface="Times New Roman" pitchFamily="18" charset="0"/>
                </a:rPr>
                <a:t>Application</a:t>
              </a:r>
            </a:p>
          </p:txBody>
        </p:sp>
        <p:sp>
          <p:nvSpPr>
            <p:cNvPr id="1048608" name=""/>
            <p:cNvSpPr/>
            <p:nvPr/>
          </p:nvSpPr>
          <p:spPr>
            <a:xfrm rot="0">
              <a:off x="1152" y="2208"/>
              <a:ext cx="13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09" name=""/>
            <p:cNvSpPr/>
            <p:nvPr/>
          </p:nvSpPr>
          <p:spPr>
            <a:xfrm rot="0">
              <a:off x="1152" y="2496"/>
              <a:ext cx="13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0" name=""/>
            <p:cNvSpPr txBox="1"/>
            <p:nvPr/>
          </p:nvSpPr>
          <p:spPr>
            <a:xfrm rot="0">
              <a:off x="1344" y="2208"/>
              <a:ext cx="1202" cy="28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latin typeface="Times New Roman" pitchFamily="18" charset="0"/>
                </a:rPr>
                <a:t>Presentation</a:t>
              </a:r>
            </a:p>
          </p:txBody>
        </p:sp>
        <p:sp>
          <p:nvSpPr>
            <p:cNvPr id="1048611" name=""/>
            <p:cNvSpPr txBox="1"/>
            <p:nvPr/>
          </p:nvSpPr>
          <p:spPr>
            <a:xfrm rot="0">
              <a:off x="1536" y="2496"/>
              <a:ext cx="788" cy="28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latin typeface="Times New Roman" pitchFamily="18" charset="0"/>
                </a:rPr>
                <a:t>Session</a:t>
              </a:r>
            </a:p>
          </p:txBody>
        </p:sp>
        <p:sp>
          <p:nvSpPr>
            <p:cNvPr id="1048612" name=""/>
            <p:cNvSpPr txBox="1"/>
            <p:nvPr/>
          </p:nvSpPr>
          <p:spPr>
            <a:xfrm rot="0">
              <a:off x="1442" y="2784"/>
              <a:ext cx="934" cy="28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latin typeface="Times New Roman" pitchFamily="18" charset="0"/>
                </a:rPr>
                <a:t>Transport</a:t>
              </a:r>
            </a:p>
          </p:txBody>
        </p:sp>
        <p:sp>
          <p:nvSpPr>
            <p:cNvPr id="1048613" name=""/>
            <p:cNvSpPr txBox="1"/>
            <p:nvPr/>
          </p:nvSpPr>
          <p:spPr>
            <a:xfrm rot="0">
              <a:off x="1488" y="3072"/>
              <a:ext cx="836" cy="28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latin typeface="Times New Roman" pitchFamily="18" charset="0"/>
                </a:rPr>
                <a:t>Network</a:t>
              </a:r>
            </a:p>
          </p:txBody>
        </p:sp>
        <p:sp>
          <p:nvSpPr>
            <p:cNvPr id="1048614" name=""/>
            <p:cNvSpPr txBox="1"/>
            <p:nvPr/>
          </p:nvSpPr>
          <p:spPr>
            <a:xfrm rot="0">
              <a:off x="1440" y="3456"/>
              <a:ext cx="916" cy="28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solidFill>
                    <a:schemeClr val="lt1"/>
                  </a:solidFill>
                  <a:latin typeface="Times New Roman" pitchFamily="18" charset="0"/>
                </a:rPr>
                <a:t>Data Link</a:t>
              </a:r>
            </a:p>
          </p:txBody>
        </p:sp>
        <p:sp>
          <p:nvSpPr>
            <p:cNvPr id="1048615" name=""/>
            <p:cNvSpPr txBox="1"/>
            <p:nvPr/>
          </p:nvSpPr>
          <p:spPr>
            <a:xfrm rot="0">
              <a:off x="1490" y="3936"/>
              <a:ext cx="828" cy="28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solidFill>
                    <a:schemeClr val="lt1"/>
                  </a:solidFill>
                  <a:latin typeface="Times New Roman" pitchFamily="18" charset="0"/>
                </a:rPr>
                <a:t>Physical</a:t>
              </a:r>
            </a:p>
          </p:txBody>
        </p:sp>
        <p:sp>
          <p:nvSpPr>
            <p:cNvPr id="1048616" name=""/>
            <p:cNvSpPr/>
            <p:nvPr/>
          </p:nvSpPr>
          <p:spPr>
            <a:xfrm rot="0">
              <a:off x="1152" y="2784"/>
              <a:ext cx="13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7" name=""/>
            <p:cNvSpPr/>
            <p:nvPr/>
          </p:nvSpPr>
          <p:spPr>
            <a:xfrm rot="0">
              <a:off x="1152" y="3072"/>
              <a:ext cx="13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8" name=""/>
            <p:cNvSpPr/>
            <p:nvPr/>
          </p:nvSpPr>
          <p:spPr>
            <a:xfrm rot="0">
              <a:off x="1152" y="3360"/>
              <a:ext cx="13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19" name=""/>
            <p:cNvSpPr/>
            <p:nvPr/>
          </p:nvSpPr>
          <p:spPr>
            <a:xfrm rot="0">
              <a:off x="1152" y="3792"/>
              <a:ext cx="1392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20" name=""/>
            <p:cNvSpPr txBox="1"/>
            <p:nvPr/>
          </p:nvSpPr>
          <p:spPr>
            <a:xfrm rot="0">
              <a:off x="230" y="2330"/>
              <a:ext cx="681" cy="954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latin typeface="Times New Roman" pitchFamily="18" charset="0"/>
                </a:rPr>
                <a:t>ISO</a:t>
              </a:r>
            </a:p>
            <a:p>
              <a:pPr lvl="0"/>
              <a:r>
                <a:rPr altLang="en-US" sz="2400" lang="en-US">
                  <a:latin typeface="Times New Roman" pitchFamily="18" charset="0"/>
                </a:rPr>
                <a:t>OSI</a:t>
              </a:r>
            </a:p>
            <a:p>
              <a:pPr lvl="0"/>
              <a:r>
                <a:rPr altLang="en-US" sz="2400" lang="en-US">
                  <a:latin typeface="Times New Roman" pitchFamily="18" charset="0"/>
                </a:rPr>
                <a:t>7-layer</a:t>
              </a:r>
            </a:p>
            <a:p>
              <a:pPr lvl="0"/>
              <a:r>
                <a:rPr altLang="en-US" sz="2400" lang="en-US">
                  <a:latin typeface="Times New Roman" pitchFamily="18" charset="0"/>
                </a:rPr>
                <a:t>model</a:t>
              </a:r>
            </a:p>
          </p:txBody>
        </p:sp>
      </p:grpSp>
      <p:grpSp>
        <p:nvGrpSpPr>
          <p:cNvPr id="41" name=""/>
          <p:cNvGrpSpPr/>
          <p:nvPr/>
        </p:nvGrpSpPr>
        <p:grpSpPr>
          <a:xfrm rot="0">
            <a:off x="4114800" y="3886200"/>
            <a:ext cx="4778375" cy="2743200"/>
            <a:chOff x="2592" y="2592"/>
            <a:chExt cx="3010" cy="1728"/>
          </a:xfrm>
        </p:grpSpPr>
        <p:sp>
          <p:nvSpPr>
            <p:cNvPr id="1048621" name=""/>
            <p:cNvSpPr/>
            <p:nvPr/>
          </p:nvSpPr>
          <p:spPr>
            <a:xfrm rot="0">
              <a:off x="3504" y="3120"/>
              <a:ext cx="1920" cy="1200"/>
            </a:xfrm>
            <a:prstGeom prst="rect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22" name=""/>
            <p:cNvSpPr/>
            <p:nvPr/>
          </p:nvSpPr>
          <p:spPr>
            <a:xfrm rot="0">
              <a:off x="3504" y="3456"/>
              <a:ext cx="192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23" name=""/>
            <p:cNvSpPr txBox="1"/>
            <p:nvPr/>
          </p:nvSpPr>
          <p:spPr>
            <a:xfrm rot="0">
              <a:off x="3600" y="3168"/>
              <a:ext cx="1818" cy="28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solidFill>
                    <a:schemeClr val="lt1"/>
                  </a:solidFill>
                  <a:latin typeface="Times New Roman" pitchFamily="18" charset="0"/>
                </a:rPr>
                <a:t>Logical Link Control</a:t>
              </a:r>
            </a:p>
          </p:txBody>
        </p:sp>
        <p:sp>
          <p:nvSpPr>
            <p:cNvPr id="1048624" name=""/>
            <p:cNvSpPr txBox="1"/>
            <p:nvPr/>
          </p:nvSpPr>
          <p:spPr>
            <a:xfrm rot="0">
              <a:off x="3504" y="3504"/>
              <a:ext cx="2098" cy="28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solidFill>
                    <a:schemeClr val="lt1"/>
                  </a:solidFill>
                  <a:latin typeface="Times New Roman" pitchFamily="18" charset="0"/>
                </a:rPr>
                <a:t>Medium Access (MAC)</a:t>
              </a:r>
            </a:p>
          </p:txBody>
        </p:sp>
        <p:sp>
          <p:nvSpPr>
            <p:cNvPr id="1048625" name=""/>
            <p:cNvSpPr txBox="1"/>
            <p:nvPr/>
          </p:nvSpPr>
          <p:spPr>
            <a:xfrm rot="0">
              <a:off x="3600" y="3936"/>
              <a:ext cx="1371" cy="282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solidFill>
                    <a:schemeClr val="lt1"/>
                  </a:solidFill>
                  <a:latin typeface="Times New Roman" pitchFamily="18" charset="0"/>
                </a:rPr>
                <a:t>Physical (PHY)</a:t>
              </a:r>
            </a:p>
          </p:txBody>
        </p:sp>
        <p:sp>
          <p:nvSpPr>
            <p:cNvPr id="1048626" name=""/>
            <p:cNvSpPr/>
            <p:nvPr/>
          </p:nvSpPr>
          <p:spPr>
            <a:xfrm rot="0">
              <a:off x="3504" y="3840"/>
              <a:ext cx="192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27" name=""/>
            <p:cNvSpPr/>
            <p:nvPr/>
          </p:nvSpPr>
          <p:spPr>
            <a:xfrm rot="0">
              <a:off x="2592" y="3408"/>
              <a:ext cx="240" cy="912"/>
            </a:xfrm>
            <a:prstGeom prst="rightBrac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28" name=""/>
            <p:cNvSpPr/>
            <p:nvPr/>
          </p:nvSpPr>
          <p:spPr>
            <a:xfrm rot="0">
              <a:off x="3264" y="3120"/>
              <a:ext cx="192" cy="1200"/>
            </a:xfrm>
            <a:prstGeom prst="leftBrac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29" name=""/>
            <p:cNvSpPr/>
            <p:nvPr/>
          </p:nvSpPr>
          <p:spPr>
            <a:xfrm rot="0">
              <a:off x="2880" y="3600"/>
              <a:ext cx="384" cy="306"/>
            </a:xfrm>
            <a:prstGeom prst="leftRightArrow">
              <a:avLst>
                <a:gd name="adj1" fmla="val 50000"/>
                <a:gd name="adj2" fmla="val 31372"/>
              </a:avLst>
            </a:prstGeom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30" name=""/>
            <p:cNvSpPr txBox="1"/>
            <p:nvPr/>
          </p:nvSpPr>
          <p:spPr>
            <a:xfrm rot="0">
              <a:off x="3984" y="2592"/>
              <a:ext cx="970" cy="506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sz="2400" lang="en-US">
                  <a:latin typeface="Times New Roman" pitchFamily="18" charset="0"/>
                </a:rPr>
                <a:t>IEEE 802</a:t>
              </a:r>
            </a:p>
            <a:p>
              <a:pPr lvl="0"/>
              <a:r>
                <a:rPr altLang="en-US" sz="2400" lang="en-US">
                  <a:latin typeface="Times New Roman" pitchFamily="18" charset="0"/>
                </a:rPr>
                <a:t>standards</a:t>
              </a:r>
            </a:p>
          </p:txBody>
        </p:sp>
      </p:grpSp>
    </p:spTree>
  </p:cSld>
  <p:clrMapOvr>
    <a:masterClrMapping/>
  </p:clrMapOvr>
  <p:transition spd="fast" advClick="1"/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4</a:t>
            </a:fld>
            <a:endParaRPr sz="1400"/>
          </a:p>
        </p:txBody>
      </p:sp>
      <p:sp>
        <p:nvSpPr>
          <p:cNvPr id="1048635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ctr" bIns="44450" lIns="90488" rIns="90488" tIns="4445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Overview, IEEE 802.11 Committee</a:t>
            </a:r>
          </a:p>
        </p:txBody>
      </p:sp>
      <p:sp>
        <p:nvSpPr>
          <p:cNvPr id="1048636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4450" lIns="90488" rIns="90488" tIns="4445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/>
              <a:t>Committee formed in 1990</a:t>
            </a:r>
          </a:p>
          <a:p>
            <a:pPr lvl="1">
              <a:lnSpc>
                <a:spcPct val="90000"/>
              </a:lnSpc>
            </a:pPr>
            <a:r>
              <a:rPr altLang="en-US" sz="2000" lang="en-US"/>
              <a:t>Wide attendance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Multiple Physical Layers</a:t>
            </a:r>
          </a:p>
          <a:p>
            <a:pPr lvl="1">
              <a:lnSpc>
                <a:spcPct val="90000"/>
              </a:lnSpc>
            </a:pPr>
            <a:r>
              <a:rPr altLang="en-US" sz="2000" lang="en-US"/>
              <a:t>Frequency Hopping Spread Spectrum</a:t>
            </a:r>
          </a:p>
          <a:p>
            <a:pPr lvl="1">
              <a:lnSpc>
                <a:spcPct val="90000"/>
              </a:lnSpc>
            </a:pPr>
            <a:r>
              <a:rPr altLang="en-US" sz="2000" lang="en-US"/>
              <a:t>Direct Sequence Spread Spectrum</a:t>
            </a:r>
          </a:p>
          <a:p>
            <a:pPr lvl="1">
              <a:lnSpc>
                <a:spcPct val="90000"/>
              </a:lnSpc>
            </a:pPr>
            <a:r>
              <a:rPr altLang="en-US" sz="2000" lang="en-US"/>
              <a:t>Infrared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2.4GHz Industrial, Scientific &amp; Medical shared unlicensed band</a:t>
            </a:r>
          </a:p>
          <a:p>
            <a:pPr lvl="1">
              <a:lnSpc>
                <a:spcPct val="90000"/>
              </a:lnSpc>
            </a:pPr>
            <a:r>
              <a:rPr altLang="en-US" sz="2000" lang="en-US"/>
              <a:t>2.4 to 2.4835GHz with FCC transmitted power limits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2Mb/s &amp; 1Mb/s data transfer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Draft 5.0 Letter Ballot passed and forwarded to Sponsor Ballot</a:t>
            </a:r>
          </a:p>
          <a:p>
            <a:pPr lvl="1">
              <a:lnSpc>
                <a:spcPct val="90000"/>
              </a:lnSpc>
            </a:pPr>
            <a:r>
              <a:rPr altLang="en-US" sz="2000" lang="en-US"/>
              <a:t>Published Standard adopted in 1997</a:t>
            </a:r>
          </a:p>
        </p:txBody>
      </p:sp>
    </p:spTree>
  </p:cSld>
  <p:clrMapOvr>
    <a:masterClrMapping/>
  </p:clrMapOvr>
  <p:transition spd="fast" advClick="1"/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5</a:t>
            </a:fld>
            <a:endParaRPr sz="1400"/>
          </a:p>
        </p:txBody>
      </p:sp>
      <p:sp>
        <p:nvSpPr>
          <p:cNvPr id="1048641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IEEE 802.11 Overview</a:t>
            </a:r>
          </a:p>
        </p:txBody>
      </p:sp>
      <p:sp>
        <p:nvSpPr>
          <p:cNvPr id="1048642" name=""/>
          <p:cNvSpPr txBox="1"/>
          <p:nvPr/>
        </p:nvSpPr>
        <p:spPr>
          <a:xfrm rot="0">
            <a:off x="863600" y="1520825"/>
            <a:ext cx="4645025" cy="1691641"/>
          </a:xfrm>
          <a:prstGeom prst="rect"/>
          <a:solidFill>
            <a:schemeClr val="accent1"/>
          </a:solidFill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en-US"/>
              <a:t>Goals</a:t>
            </a:r>
          </a:p>
          <a:p>
            <a:pPr lvl="0">
              <a:buFontTx/>
              <a:buChar char="•"/>
            </a:pPr>
            <a:r>
              <a:rPr altLang="en-US" lang="en-US"/>
              <a:t>To deliver services in wired networks</a:t>
            </a:r>
          </a:p>
          <a:p>
            <a:pPr lvl="0">
              <a:buFontTx/>
              <a:buChar char="•"/>
            </a:pPr>
            <a:r>
              <a:rPr altLang="en-US" lang="en-US"/>
              <a:t>To achieve high throughput</a:t>
            </a:r>
          </a:p>
          <a:p>
            <a:pPr lvl="0">
              <a:buFontTx/>
              <a:buChar char="•"/>
            </a:pPr>
            <a:r>
              <a:rPr altLang="en-US" lang="en-US"/>
              <a:t>To achieve highly reliable data delivery</a:t>
            </a:r>
          </a:p>
          <a:p>
            <a:pPr lvl="0">
              <a:buFontTx/>
              <a:buChar char="•"/>
            </a:pPr>
            <a:r>
              <a:rPr altLang="en-US" lang="en-US"/>
              <a:t>To achieve continuous network connection.</a:t>
            </a:r>
          </a:p>
          <a:p>
            <a:pPr lvl="0">
              <a:buFontTx/>
              <a:buChar char="•"/>
            </a:pPr>
            <a:endParaRPr altLang="en-US" lang="en-US"/>
          </a:p>
        </p:txBody>
      </p:sp>
    </p:spTree>
  </p:cSld>
  <p:clrMapOvr>
    <a:masterClrMapping/>
  </p:clrMapOvr>
  <p:transition spd="fast" advClick="1"/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6</a:t>
            </a:fld>
            <a:endParaRPr sz="1400"/>
          </a:p>
        </p:txBody>
      </p:sp>
      <p:sp>
        <p:nvSpPr>
          <p:cNvPr id="1048645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WLAN Requirements</a:t>
            </a:r>
          </a:p>
        </p:txBody>
      </p:sp>
      <p:sp>
        <p:nvSpPr>
          <p:cNvPr id="1048646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400" lang="en-US"/>
              <a:t>Throughput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Number of Nodes/Scalability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Connection to Backbone LAN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Service Area: 100 to 300 m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Power Consumption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Transmission Robustness and Security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Collocated network Operation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License-free operation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Handoff/Roaming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Dynamic Configuration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"/>
          <p:cNvSpPr/>
          <p:nvPr>
            <p:ph type="title" sz="full" idx="0"/>
          </p:nvPr>
        </p:nvSpPr>
        <p:spPr>
          <a:xfrm rot="0">
            <a:off x="1042987" y="0"/>
            <a:ext cx="6400800" cy="1143000"/>
          </a:xfrm>
          <a:prstGeom prst="rect"/>
          <a:noFill/>
          <a:ln>
            <a:noFill/>
          </a:ln>
        </p:spPr>
        <p:txBody>
          <a:bodyPr anchor="ctr" bIns="46038" lIns="92075" rIns="92075" tIns="46038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pPr lvl="0"/>
            <a:r>
              <a:rPr altLang="en-US" sz="2800" lang="en-US"/>
              <a:t>IEEE 802.11 Protocols</a:t>
            </a:r>
          </a:p>
        </p:txBody>
      </p:sp>
      <p:sp>
        <p:nvSpPr>
          <p:cNvPr id="1048650" name=""/>
          <p:cNvSpPr/>
          <p:nvPr>
            <p:ph type="body" sz="half" idx="1"/>
          </p:nvPr>
        </p:nvSpPr>
        <p:spPr>
          <a:xfrm rot="0">
            <a:off x="0" y="1524000"/>
            <a:ext cx="9144000" cy="4986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indent="-533400" marL="533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400">
                <a:solidFill>
                  <a:srgbClr val="0033CC"/>
                </a:solidFill>
              </a:defRPr>
            </a:lvl1pPr>
            <a:lvl2pPr indent="-457200" marL="914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Arial" pitchFamily="0" charset="0"/>
              <a:buChar char="►"/>
              <a:defRPr sz="2000">
                <a:solidFill>
                  <a:schemeClr val="dk1"/>
                </a:solidFill>
              </a:defRPr>
            </a:lvl2pPr>
            <a:lvl3pPr indent="-381000" marL="1295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0" charset="0"/>
              <a:buChar char="•"/>
              <a:defRPr sz="1800">
                <a:solidFill>
                  <a:schemeClr val="dk1"/>
                </a:solidFill>
              </a:defRPr>
            </a:lvl3pPr>
            <a:lvl4pPr indent="-342900" marL="17145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0" charset="0"/>
              <a:buChar char="–"/>
              <a:defRPr sz="1600">
                <a:solidFill>
                  <a:schemeClr val="dk1"/>
                </a:solidFill>
              </a:defRPr>
            </a:lvl4pPr>
            <a:lvl5pPr indent="-342900" marL="21717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pitchFamily="0" charset="0"/>
              <a:buChar char="»"/>
              <a:defRPr sz="1600">
                <a:solidFill>
                  <a:schemeClr val="dk1"/>
                </a:solidFill>
              </a:defRPr>
            </a:lvl5pPr>
          </a:lstStyle>
          <a:p>
            <a:pPr lvl="1"/>
            <a:r>
              <a:rPr altLang="en-US" b="1" lang="en-US"/>
              <a:t>IEEE 802.11a:</a:t>
            </a:r>
            <a:r>
              <a:rPr altLang="en-US" lang="en-US"/>
              <a:t> </a:t>
            </a:r>
            <a:r>
              <a:rPr altLang="en-US" sz="1800" lang="en-US"/>
              <a:t>PHY Standard : 8 channels : 54 Mbps : 5 GHz band: OFDM.</a:t>
            </a:r>
          </a:p>
          <a:p>
            <a:pPr lvl="1"/>
            <a:r>
              <a:rPr altLang="en-US" b="1" lang="en-US"/>
              <a:t>IEEE 802.11b:</a:t>
            </a:r>
            <a:r>
              <a:rPr altLang="en-US" lang="en-US"/>
              <a:t> </a:t>
            </a:r>
            <a:r>
              <a:rPr altLang="en-US" sz="1800" lang="en-US"/>
              <a:t>PHY Standard : 3 channels : 11 Mbps : 2.4 GHz band: FHSS, DSSS.</a:t>
            </a:r>
          </a:p>
          <a:p>
            <a:pPr lvl="1"/>
            <a:r>
              <a:rPr altLang="en-US" b="1" lang="en-US"/>
              <a:t>IEEE 802.11d:</a:t>
            </a:r>
            <a:r>
              <a:rPr altLang="en-US" lang="en-US"/>
              <a:t> </a:t>
            </a:r>
            <a:r>
              <a:rPr altLang="en-US" sz="1800" lang="en-US"/>
              <a:t>MAC Standard : operate in variable power levels :</a:t>
            </a:r>
          </a:p>
          <a:p>
            <a:pPr lvl="1"/>
            <a:r>
              <a:rPr altLang="en-US" b="1" lang="en-US"/>
              <a:t>IEEE 802.11e:</a:t>
            </a:r>
            <a:r>
              <a:rPr altLang="en-US" lang="en-US"/>
              <a:t> </a:t>
            </a:r>
            <a:r>
              <a:rPr altLang="en-US" sz="1800" lang="en-US"/>
              <a:t>MAC Standard : QoS support : EDCF.</a:t>
            </a:r>
          </a:p>
          <a:p>
            <a:pPr lvl="1"/>
            <a:r>
              <a:rPr altLang="en-US" b="1" lang="en-US"/>
              <a:t>IEEE 802.11f:</a:t>
            </a:r>
            <a:r>
              <a:rPr altLang="en-US" lang="en-US"/>
              <a:t> </a:t>
            </a:r>
            <a:r>
              <a:rPr altLang="en-US" sz="1800" lang="en-US"/>
              <a:t>Inter-Access Point Protocol : 2</a:t>
            </a:r>
            <a:r>
              <a:rPr altLang="en-US" baseline="30000" sz="1800" lang="en-US"/>
              <a:t>nd</a:t>
            </a:r>
            <a:r>
              <a:rPr altLang="en-US" sz="1800" lang="en-US"/>
              <a:t> half 2002</a:t>
            </a:r>
          </a:p>
          <a:p>
            <a:pPr lvl="1"/>
            <a:r>
              <a:rPr altLang="en-US" b="1" lang="en-US"/>
              <a:t>IEEE 802.11h:</a:t>
            </a:r>
            <a:r>
              <a:rPr altLang="en-US" lang="en-US"/>
              <a:t> </a:t>
            </a:r>
            <a:r>
              <a:rPr altLang="en-US" sz="1800" lang="en-US"/>
              <a:t>Supplementary MAC Standard: Enhanced version of 802.11a to support European Regulatory  provides TPC and DFS.</a:t>
            </a:r>
          </a:p>
          <a:p>
            <a:pPr lvl="1"/>
            <a:r>
              <a:rPr altLang="en-US" b="1" lang="en-US"/>
              <a:t>IEEE 802.11i:</a:t>
            </a:r>
            <a:r>
              <a:rPr altLang="en-US" lang="en-US"/>
              <a:t> </a:t>
            </a:r>
            <a:r>
              <a:rPr altLang="en-US" sz="1800" lang="en-US"/>
              <a:t>Supplementary MAC Standard: Alternative WEP  </a:t>
            </a:r>
          </a:p>
          <a:p>
            <a:pPr lvl="1"/>
            <a:r>
              <a:rPr altLang="en-US" b="1" lang="en-US"/>
              <a:t>IEEE 802.11n:</a:t>
            </a:r>
            <a:r>
              <a:rPr altLang="en-US" sz="1800" lang="en-US"/>
              <a:t> 100 + Mbps : Enhancement to 802.11g using MIMO</a:t>
            </a:r>
          </a:p>
          <a:p>
            <a:pPr lvl="1"/>
            <a:r>
              <a:rPr altLang="en-US" b="1" sz="1800" lang="en-US"/>
              <a:t>IEEE 802.11s</a:t>
            </a:r>
            <a:r>
              <a:rPr altLang="en-US" sz="1800" lang="en-US"/>
              <a:t>: mesh networking extension</a:t>
            </a:r>
          </a:p>
        </p:txBody>
      </p:sp>
    </p:spTree>
  </p:cSld>
  <p:clrMapOvr>
    <a:masterClrMapping/>
  </p:clrMapOvr>
  <p:transition spd="fast" advClick="1">
    <p:cut thruBlk="0"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8</a:t>
            </a:fld>
            <a:endParaRPr sz="1400"/>
          </a:p>
        </p:txBody>
      </p:sp>
      <p:sp>
        <p:nvSpPr>
          <p:cNvPr id="1048653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IEEE 802.11 Architecture</a:t>
            </a:r>
          </a:p>
        </p:txBody>
      </p:sp>
      <p:sp>
        <p:nvSpPr>
          <p:cNvPr id="1048654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0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altLang="en-US" sz="2400" lang="en-US"/>
              <a:t>WLAN is based on cellular architecture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Each cell/Basic Service Set (BSS) is controlled by a base station/Access Point (AP).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Access Points are connected with backbone called Distribution System (DS).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The whole interconnected WLAN through DS form Extended Service Set (ESS) as a single layer in OSI model.</a:t>
            </a:r>
          </a:p>
          <a:p>
            <a:pPr lvl="0">
              <a:lnSpc>
                <a:spcPct val="80000"/>
              </a:lnSpc>
            </a:pPr>
            <a:r>
              <a:rPr altLang="en-US" sz="2400" lang="en-US"/>
              <a:t>Mobile Station (MS) in BSS with no connection to other </a:t>
            </a:r>
            <a:r>
              <a:rPr altLang="en-US" sz="2400" lang="en-US"/>
              <a:t>BSSs</a:t>
            </a:r>
            <a:r>
              <a:rPr altLang="en-US" sz="2400" lang="en-US"/>
              <a:t> form Independent BSS (IBSS).</a:t>
            </a:r>
          </a:p>
          <a:p>
            <a:pPr lvl="0">
              <a:lnSpc>
                <a:spcPct val="80000"/>
              </a:lnSpc>
            </a:pPr>
            <a:endParaRPr altLang="en-US" sz="2400" lang="en-GB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9</a:t>
            </a:fld>
            <a:endParaRPr sz="1400"/>
          </a:p>
        </p:txBody>
      </p:sp>
      <p:pic>
        <p:nvPicPr>
          <p:cNvPr id="2097152" name="" descr="">
            <a:hlinkClick r:id="rId1"/>
          </p:cNvPr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732587" y="3213100"/>
            <a:ext cx="576262" cy="576262"/>
          </a:xfrm>
          <a:prstGeom prst="rect"/>
          <a:noFill/>
          <a:ln>
            <a:noFill/>
          </a:ln>
        </p:spPr>
      </p:pic>
      <p:sp>
        <p:nvSpPr>
          <p:cNvPr id="1048657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0" charset="0"/>
                <a:sym typeface="Arial" pitchFamily="0" charset="0"/>
              </a:defRPr>
            </a:lvl1pPr>
          </a:lstStyle>
          <a:p>
            <a:r>
              <a:rPr altLang="en-US" lang="en-US"/>
              <a:t>Wireless LAN / IEEE 802.11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7380287" y="4724400"/>
          <a:ext cx="4302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spid="" imgH="460375" imgW="430212" showAsIcon="0" progId="MS_ClipArt_Gallery.2">
                  <p:embed followColorScheme="full"/>
                  <p:pic>
                    <p:nvPicPr>
                      <p:cNvPr id="2097153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380287" y="4724400"/>
                        <a:ext cx="430212" cy="4603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Clip" r:id="rId3" spid="" imgH="460375" imgW="430212" showAsIcon="0" progId="MS_ClipArt_Gallery.2">
                  <p:embed followColorScheme="full"/>
                  <p:pic>
                    <p:nvPicPr>
                      <p:cNvPr id="2097153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380287" y="4724400"/>
                        <a:ext cx="430212" cy="460375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7448550" y="4860925"/>
          <a:ext cx="3937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spid="" imgH="385762" imgW="393700" showAsIcon="0" progId="MS_ClipArt_Gallery.2">
                  <p:embed followColorScheme="full"/>
                  <p:pic>
                    <p:nvPicPr>
                      <p:cNvPr id="2097154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448550" y="4860925"/>
                        <a:ext cx="393700" cy="38576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Choice>
              <mc:Fallback>
                <p:oleObj name="Clip" r:id="rId5" spid="" imgH="385762" imgW="393700" showAsIcon="0" progId="MS_ClipArt_Gallery.2">
                  <p:embed followColorScheme="full"/>
                  <p:pic>
                    <p:nvPicPr>
                      <p:cNvPr id="2097154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6"/>
                      <a:srcRect l="0" t="0" r="0" b="0"/>
                      <a:stretch>
                        <a:fillRect/>
                      </a:stretch>
                    </p:blipFill>
                    <p:spPr>
                      <a:xfrm rot="0">
                        <a:off x="7448550" y="4860925"/>
                        <a:ext cx="393700" cy="385762"/>
                      </a:xfrm>
                      <a:prstGeom prst="rect"/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"/>
          <p:cNvGrpSpPr/>
          <p:nvPr/>
        </p:nvGrpSpPr>
        <p:grpSpPr>
          <a:xfrm rot="0">
            <a:off x="7524750" y="3644900"/>
            <a:ext cx="461962" cy="522287"/>
            <a:chOff x="2870" y="1518"/>
            <a:chExt cx="292" cy="320"/>
          </a:xfrm>
        </p:grpSpPr>
        <p:graphicFrame>
          <p:nvGraphicFramePr>
            <p:cNvPr id="4194306" name=""/>
            <p:cNvGraphicFramePr>
              <a:graphicFrameLocks/>
            </p:cNvGraphicFramePr>
            <p:nvPr/>
          </p:nvGraphicFramePr>
          <p:xfrm rot="0"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spid="" imgH="282" imgW="272" showAsIcon="0" progId="MS_ClipArt_Gallery.2">
                    <p:embed followColorScheme="full"/>
                    <p:pic>
                      <p:nvPicPr>
                        <p:cNvPr id="2097155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4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870" y="1518"/>
                          <a:ext cx="272" cy="282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Choice>
                <mc:Fallback>
                  <p:oleObj name="Clip" r:id="rId7" spid="" imgH="282" imgW="272" showAsIcon="0" progId="MS_ClipArt_Gallery.2">
                    <p:embed followColorScheme="full"/>
                    <p:pic>
                      <p:nvPicPr>
                        <p:cNvPr id="2097155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4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870" y="1518"/>
                          <a:ext cx="272" cy="282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07" name=""/>
            <p:cNvGraphicFramePr>
              <a:graphicFrameLocks/>
            </p:cNvGraphicFramePr>
            <p:nvPr/>
          </p:nvGraphicFramePr>
          <p:xfrm rot="0"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spid="" imgH="236" imgW="249" showAsIcon="0" progId="MS_ClipArt_Gallery.2">
                    <p:embed followColorScheme="full"/>
                    <p:pic>
                      <p:nvPicPr>
                        <p:cNvPr id="2097156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6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913" y="1602"/>
                          <a:ext cx="249" cy="236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Choice>
                <mc:Fallback>
                  <p:oleObj name="Clip" r:id="rId8" spid="" imgH="236" imgW="249" showAsIcon="0" progId="MS_ClipArt_Gallery.2">
                    <p:embed followColorScheme="full"/>
                    <p:pic>
                      <p:nvPicPr>
                        <p:cNvPr id="2097156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6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913" y="1602"/>
                          <a:ext cx="249" cy="236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"/>
          <p:cNvGrpSpPr/>
          <p:nvPr/>
        </p:nvGrpSpPr>
        <p:grpSpPr>
          <a:xfrm rot="0">
            <a:off x="5651500" y="3860800"/>
            <a:ext cx="461962" cy="522287"/>
            <a:chOff x="2870" y="1518"/>
            <a:chExt cx="292" cy="320"/>
          </a:xfrm>
        </p:grpSpPr>
        <p:graphicFrame>
          <p:nvGraphicFramePr>
            <p:cNvPr id="4194308" name=""/>
            <p:cNvGraphicFramePr>
              <a:graphicFrameLocks/>
            </p:cNvGraphicFramePr>
            <p:nvPr/>
          </p:nvGraphicFramePr>
          <p:xfrm rot="0"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spid="" imgH="282" imgW="272" showAsIcon="0" progId="MS_ClipArt_Gallery.2">
                    <p:embed followColorScheme="full"/>
                    <p:pic>
                      <p:nvPicPr>
                        <p:cNvPr id="2097157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4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870" y="1518"/>
                          <a:ext cx="272" cy="282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Choice>
                <mc:Fallback>
                  <p:oleObj name="Clip" r:id="rId9" spid="" imgH="282" imgW="272" showAsIcon="0" progId="MS_ClipArt_Gallery.2">
                    <p:embed followColorScheme="full"/>
                    <p:pic>
                      <p:nvPicPr>
                        <p:cNvPr id="2097157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4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870" y="1518"/>
                          <a:ext cx="272" cy="282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09" name=""/>
            <p:cNvGraphicFramePr>
              <a:graphicFrameLocks/>
            </p:cNvGraphicFramePr>
            <p:nvPr/>
          </p:nvGraphicFramePr>
          <p:xfrm rot="0"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spid="" imgH="236" imgW="249" showAsIcon="0" progId="MS_ClipArt_Gallery.2">
                    <p:embed followColorScheme="full"/>
                    <p:pic>
                      <p:nvPicPr>
                        <p:cNvPr id="2097158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6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913" y="1602"/>
                          <a:ext cx="249" cy="236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Choice>
                <mc:Fallback>
                  <p:oleObj name="Clip" r:id="rId10" spid="" imgH="236" imgW="249" showAsIcon="0" progId="MS_ClipArt_Gallery.2">
                    <p:embed followColorScheme="full"/>
                    <p:pic>
                      <p:nvPicPr>
                        <p:cNvPr id="2097158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6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913" y="1602"/>
                          <a:ext cx="249" cy="236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"/>
          <p:cNvGrpSpPr/>
          <p:nvPr/>
        </p:nvGrpSpPr>
        <p:grpSpPr>
          <a:xfrm rot="0">
            <a:off x="6300787" y="4581525"/>
            <a:ext cx="461962" cy="522287"/>
            <a:chOff x="2870" y="1518"/>
            <a:chExt cx="292" cy="320"/>
          </a:xfrm>
        </p:grpSpPr>
        <p:graphicFrame>
          <p:nvGraphicFramePr>
            <p:cNvPr id="4194310" name=""/>
            <p:cNvGraphicFramePr>
              <a:graphicFrameLocks/>
            </p:cNvGraphicFramePr>
            <p:nvPr/>
          </p:nvGraphicFramePr>
          <p:xfrm rot="0"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1" spid="" imgH="282" imgW="272" showAsIcon="0" progId="MS_ClipArt_Gallery.2">
                    <p:embed followColorScheme="full"/>
                    <p:pic>
                      <p:nvPicPr>
                        <p:cNvPr id="2097159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4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870" y="1518"/>
                          <a:ext cx="272" cy="282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Choice>
                <mc:Fallback>
                  <p:oleObj name="Clip" r:id="rId11" spid="" imgH="282" imgW="272" showAsIcon="0" progId="MS_ClipArt_Gallery.2">
                    <p:embed followColorScheme="full"/>
                    <p:pic>
                      <p:nvPicPr>
                        <p:cNvPr id="2097159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4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870" y="1518"/>
                          <a:ext cx="272" cy="282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11" name=""/>
            <p:cNvGraphicFramePr>
              <a:graphicFrameLocks/>
            </p:cNvGraphicFramePr>
            <p:nvPr/>
          </p:nvGraphicFramePr>
          <p:xfrm rot="0"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2" spid="" imgH="236" imgW="249" showAsIcon="0" progId="MS_ClipArt_Gallery.2">
                    <p:embed followColorScheme="full"/>
                    <p:pic>
                      <p:nvPicPr>
                        <p:cNvPr id="2097160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6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913" y="1602"/>
                          <a:ext cx="249" cy="236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Choice>
                <mc:Fallback>
                  <p:oleObj name="Clip" r:id="rId12" spid="" imgH="236" imgW="249" showAsIcon="0" progId="MS_ClipArt_Gallery.2">
                    <p:embed followColorScheme="full"/>
                    <p:pic>
                      <p:nvPicPr>
                        <p:cNvPr id="2097160" name=""/>
                        <p:cNvPicPr>
                          <a:picLocks/>
                        </p:cNvPicPr>
                        <p:nvPr/>
                      </p:nvPicPr>
                      <p:blipFill>
                        <a:blip xmlns:r="http://schemas.openxmlformats.org/officeDocument/2006/relationships" r:embed="rId6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2913" y="1602"/>
                          <a:ext cx="249" cy="236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8658" name=""/>
          <p:cNvSpPr/>
          <p:nvPr/>
        </p:nvSpPr>
        <p:spPr>
          <a:xfrm rot="0">
            <a:off x="6948487" y="3141662"/>
            <a:ext cx="0" cy="358775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grpSp>
        <p:nvGrpSpPr>
          <p:cNvPr id="57" name=""/>
          <p:cNvGrpSpPr/>
          <p:nvPr/>
        </p:nvGrpSpPr>
        <p:grpSpPr>
          <a:xfrm rot="0">
            <a:off x="4859337" y="2200275"/>
            <a:ext cx="3960812" cy="941387"/>
            <a:chOff x="3061" y="1386"/>
            <a:chExt cx="2495" cy="593"/>
          </a:xfrm>
        </p:grpSpPr>
        <p:graphicFrame>
          <p:nvGraphicFramePr>
            <p:cNvPr id="4194312" name=""/>
            <p:cNvGraphicFramePr>
              <a:graphicFrameLocks/>
            </p:cNvGraphicFramePr>
            <p:nvPr/>
          </p:nvGraphicFramePr>
          <p:xfrm rot="0">
            <a:off x="3152" y="1386"/>
            <a:ext cx="40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3" spid="" imgH="371" imgW="408" showAsIcon="0" progId="MS_ClipArt_Gallery.2">
                    <p:embed followColorScheme="full"/>
                    <p:pic>
                      <p:nvPicPr>
                        <p:cNvPr id="2097161" name=""/>
                        <p:cNvPicPr>
                          <a:picLocks/>
                        </p:cNvPicPr>
                        <p:nvPr>
                          <p:ph sz="half" idx="1"/>
                        </p:nvPr>
                      </p:nvPicPr>
                      <p:blipFill>
                        <a:blip xmlns:r="http://schemas.openxmlformats.org/officeDocument/2006/relationships" r:embed="rId14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3152" y="1386"/>
                          <a:ext cx="408" cy="371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Choice>
                <mc:Fallback>
                  <p:oleObj name="Clip" r:id="rId13" spid="" imgH="371" imgW="408" showAsIcon="0" progId="MS_ClipArt_Gallery.2">
                    <p:embed followColorScheme="full"/>
                    <p:pic>
                      <p:nvPicPr>
                        <p:cNvPr id="2097161" name=""/>
                        <p:cNvPicPr>
                          <a:picLocks/>
                        </p:cNvPicPr>
                        <p:nvPr>
                          <p:ph sz="half" idx="1"/>
                        </p:nvPr>
                      </p:nvPicPr>
                      <p:blipFill>
                        <a:blip xmlns:r="http://schemas.openxmlformats.org/officeDocument/2006/relationships" r:embed="rId14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3152" y="1386"/>
                          <a:ext cx="408" cy="371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4313" name=""/>
            <p:cNvGraphicFramePr>
              <a:graphicFrameLocks/>
            </p:cNvGraphicFramePr>
            <p:nvPr/>
          </p:nvGraphicFramePr>
          <p:xfrm rot="0">
            <a:off x="4967" y="1386"/>
            <a:ext cx="40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spid="" imgH="371" imgW="408" showAsIcon="0" progId="MS_ClipArt_Gallery.2">
                    <p:embed followColorScheme="full"/>
                    <p:pic>
                      <p:nvPicPr>
                        <p:cNvPr id="2097162" name=""/>
                        <p:cNvPicPr>
                          <a:picLocks/>
                        </p:cNvPicPr>
                        <p:nvPr>
                          <p:ph sz="half" idx="2"/>
                        </p:nvPr>
                      </p:nvPicPr>
                      <p:blipFill>
                        <a:blip xmlns:r="http://schemas.openxmlformats.org/officeDocument/2006/relationships" r:embed="rId14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4967" y="1386"/>
                          <a:ext cx="408" cy="371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Choice>
                <mc:Fallback>
                  <p:oleObj name="Clip" r:id="rId15" spid="" imgH="371" imgW="408" showAsIcon="0" progId="MS_ClipArt_Gallery.2">
                    <p:embed followColorScheme="full"/>
                    <p:pic>
                      <p:nvPicPr>
                        <p:cNvPr id="2097162" name=""/>
                        <p:cNvPicPr>
                          <a:picLocks/>
                        </p:cNvPicPr>
                        <p:nvPr>
                          <p:ph sz="half" idx="2"/>
                        </p:nvPr>
                      </p:nvPicPr>
                      <p:blipFill>
                        <a:blip xmlns:r="http://schemas.openxmlformats.org/officeDocument/2006/relationships" r:embed="rId14"/>
                        <a:srcRect l="0" t="0" r="0" b="0"/>
                        <a:stretch>
                          <a:fillRect/>
                        </a:stretch>
                      </p:blipFill>
                      <p:spPr>
                        <a:xfrm rot="0">
                          <a:off x="4967" y="1386"/>
                          <a:ext cx="408" cy="371"/>
                        </a:xfrm>
                        <a:prstGeom prst="rect"/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8659" name=""/>
            <p:cNvSpPr/>
            <p:nvPr/>
          </p:nvSpPr>
          <p:spPr>
            <a:xfrm rot="0">
              <a:off x="3061" y="1979"/>
              <a:ext cx="2495" cy="0"/>
            </a:xfrm>
            <a:prstGeom prst="line"/>
            <a:noFill/>
            <a:ln w="5715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60" name=""/>
            <p:cNvSpPr/>
            <p:nvPr/>
          </p:nvSpPr>
          <p:spPr>
            <a:xfrm rot="0">
              <a:off x="3379" y="1706"/>
              <a:ext cx="0" cy="272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61" name=""/>
            <p:cNvSpPr/>
            <p:nvPr/>
          </p:nvSpPr>
          <p:spPr>
            <a:xfrm rot="0">
              <a:off x="5193" y="1706"/>
              <a:ext cx="0" cy="273"/>
            </a:xfrm>
            <a:prstGeom prst="line"/>
            <a:noFill/>
            <a:ln w="2857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sp>
        <p:nvSpPr>
          <p:cNvPr id="1048662" name=""/>
          <p:cNvSpPr/>
          <p:nvPr/>
        </p:nvSpPr>
        <p:spPr>
          <a:xfrm rot="0">
            <a:off x="684212" y="3068637"/>
            <a:ext cx="4033837" cy="3167062"/>
          </a:xfrm>
          <a:custGeom>
            <a:avLst/>
            <a:ahLst/>
            <a:rect l="0" t="0" r="r" b="b"/>
            <a:pathLst>
              <a:path w="1860" h="1670">
                <a:moveTo>
                  <a:pt x="492" y="166"/>
                </a:moveTo>
                <a:cubicBezTo>
                  <a:pt x="666" y="0"/>
                  <a:pt x="900" y="15"/>
                  <a:pt x="1081" y="30"/>
                </a:cubicBezTo>
                <a:cubicBezTo>
                  <a:pt x="1262" y="45"/>
                  <a:pt x="1474" y="83"/>
                  <a:pt x="1580" y="257"/>
                </a:cubicBezTo>
                <a:cubicBezTo>
                  <a:pt x="1686" y="431"/>
                  <a:pt x="1860" y="839"/>
                  <a:pt x="1716" y="1073"/>
                </a:cubicBezTo>
                <a:cubicBezTo>
                  <a:pt x="1572" y="1307"/>
                  <a:pt x="998" y="1670"/>
                  <a:pt x="718" y="1663"/>
                </a:cubicBezTo>
                <a:cubicBezTo>
                  <a:pt x="438" y="1656"/>
                  <a:pt x="76" y="1277"/>
                  <a:pt x="38" y="1028"/>
                </a:cubicBezTo>
                <a:cubicBezTo>
                  <a:pt x="0" y="779"/>
                  <a:pt x="318" y="332"/>
                  <a:pt x="492" y="166"/>
                </a:cubicBezTo>
              </a:path>
            </a:pathLst>
          </a:custGeom>
          <a:solidFill>
            <a:srgbClr val="66FFFF"/>
          </a:solidFill>
          <a:ln>
            <a:noFill/>
          </a:ln>
        </p:spPr>
      </p:sp>
      <p:sp>
        <p:nvSpPr>
          <p:cNvPr id="1048663" name=""/>
          <p:cNvSpPr txBox="1"/>
          <p:nvPr/>
        </p:nvSpPr>
        <p:spPr>
          <a:xfrm rot="0">
            <a:off x="4643437" y="1700212"/>
            <a:ext cx="1154112" cy="33655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1600" lang="en-US"/>
              <a:t>Fixed Host</a:t>
            </a:r>
          </a:p>
        </p:txBody>
      </p:sp>
      <p:sp>
        <p:nvSpPr>
          <p:cNvPr id="1048664" name=""/>
          <p:cNvSpPr txBox="1"/>
          <p:nvPr/>
        </p:nvSpPr>
        <p:spPr>
          <a:xfrm rot="0">
            <a:off x="7308850" y="3284537"/>
            <a:ext cx="1357312" cy="33655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1600" lang="en-US"/>
              <a:t>Access Point</a:t>
            </a:r>
          </a:p>
        </p:txBody>
      </p:sp>
      <p:sp>
        <p:nvSpPr>
          <p:cNvPr id="1048665" name=""/>
          <p:cNvSpPr txBox="1"/>
          <p:nvPr/>
        </p:nvSpPr>
        <p:spPr>
          <a:xfrm rot="0">
            <a:off x="7216775" y="5272087"/>
            <a:ext cx="1255712" cy="33655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sz="1600" lang="en-US"/>
              <a:t>Mobile Host</a:t>
            </a:r>
          </a:p>
        </p:txBody>
      </p:sp>
      <p:sp>
        <p:nvSpPr>
          <p:cNvPr id="1048666" name=""/>
          <p:cNvSpPr txBox="1"/>
          <p:nvPr/>
        </p:nvSpPr>
        <p:spPr>
          <a:xfrm rot="0">
            <a:off x="5724525" y="2708275"/>
            <a:ext cx="2152650" cy="366712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r>
              <a:rPr altLang="en-US" lang="en-US"/>
              <a:t>Distribution System</a:t>
            </a:r>
          </a:p>
        </p:txBody>
      </p:sp>
      <p:sp>
        <p:nvSpPr>
          <p:cNvPr id="1048667" name=""/>
          <p:cNvSpPr txBox="1"/>
          <p:nvPr/>
        </p:nvSpPr>
        <p:spPr>
          <a:xfrm rot="0">
            <a:off x="5632450" y="5897562"/>
            <a:ext cx="2508250" cy="366712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Arial" pitchFamily="0" charset="0"/>
                <a:sym typeface="Arial" pitchFamily="0" charset="0"/>
              </a:defRPr>
            </a:lvl5pPr>
          </a:lstStyle>
          <a:p>
            <a:r>
              <a:rPr altLang="en-US" lang="en-US"/>
              <a:t>Expanded Service Set </a:t>
            </a:r>
          </a:p>
        </p:txBody>
      </p:sp>
      <p:grpSp>
        <p:nvGrpSpPr>
          <p:cNvPr id="58" name=""/>
          <p:cNvGrpSpPr/>
          <p:nvPr/>
        </p:nvGrpSpPr>
        <p:grpSpPr>
          <a:xfrm rot="0">
            <a:off x="1331912" y="2655887"/>
            <a:ext cx="2838450" cy="3660775"/>
            <a:chOff x="839" y="1673"/>
            <a:chExt cx="1788" cy="2306"/>
          </a:xfrm>
        </p:grpSpPr>
        <p:grpSp>
          <p:nvGrpSpPr>
            <p:cNvPr id="59" name=""/>
            <p:cNvGrpSpPr/>
            <p:nvPr/>
          </p:nvGrpSpPr>
          <p:grpSpPr>
            <a:xfrm rot="0">
              <a:off x="1474" y="2205"/>
              <a:ext cx="291" cy="329"/>
              <a:chOff x="2870" y="1518"/>
              <a:chExt cx="292" cy="320"/>
            </a:xfrm>
          </p:grpSpPr>
          <p:graphicFrame>
            <p:nvGraphicFramePr>
              <p:cNvPr id="4194314" name=""/>
              <p:cNvGraphicFramePr>
                <a:graphicFrameLocks/>
              </p:cNvGraphicFramePr>
              <p:nvPr/>
            </p:nvGraphicFramePr>
            <p:xfrm rot="0"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6" spid="" imgH="282" imgW="272" showAsIcon="0" progId="MS_ClipArt_Gallery.2">
                      <p:embed followColorScheme="full"/>
                      <p:pic>
                        <p:nvPicPr>
                          <p:cNvPr id="2097163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16" spid="" imgH="282" imgW="272" showAsIcon="0" progId="MS_ClipArt_Gallery.2">
                      <p:embed followColorScheme="full"/>
                      <p:pic>
                        <p:nvPicPr>
                          <p:cNvPr id="2097163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15" name=""/>
              <p:cNvGraphicFramePr>
                <a:graphicFrameLocks/>
              </p:cNvGraphicFramePr>
              <p:nvPr/>
            </p:nvGraphicFramePr>
            <p:xfrm rot="0"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7" spid="" imgH="236" imgW="249" showAsIcon="0" progId="MS_ClipArt_Gallery.2">
                      <p:embed followColorScheme="full"/>
                      <p:pic>
                        <p:nvPicPr>
                          <p:cNvPr id="2097164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17" spid="" imgH="236" imgW="249" showAsIcon="0" progId="MS_ClipArt_Gallery.2">
                      <p:embed followColorScheme="full"/>
                      <p:pic>
                        <p:nvPicPr>
                          <p:cNvPr id="2097164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" name=""/>
            <p:cNvGrpSpPr/>
            <p:nvPr/>
          </p:nvGrpSpPr>
          <p:grpSpPr>
            <a:xfrm rot="0">
              <a:off x="1746" y="3249"/>
              <a:ext cx="291" cy="329"/>
              <a:chOff x="2870" y="1518"/>
              <a:chExt cx="292" cy="320"/>
            </a:xfrm>
          </p:grpSpPr>
          <p:graphicFrame>
            <p:nvGraphicFramePr>
              <p:cNvPr id="4194316" name=""/>
              <p:cNvGraphicFramePr>
                <a:graphicFrameLocks/>
              </p:cNvGraphicFramePr>
              <p:nvPr/>
            </p:nvGraphicFramePr>
            <p:xfrm rot="0"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8" spid="" imgH="282" imgW="272" showAsIcon="0" progId="MS_ClipArt_Gallery.2">
                      <p:embed followColorScheme="full"/>
                      <p:pic>
                        <p:nvPicPr>
                          <p:cNvPr id="2097165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18" spid="" imgH="282" imgW="272" showAsIcon="0" progId="MS_ClipArt_Gallery.2">
                      <p:embed followColorScheme="full"/>
                      <p:pic>
                        <p:nvPicPr>
                          <p:cNvPr id="2097165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17" name=""/>
              <p:cNvGraphicFramePr>
                <a:graphicFrameLocks/>
              </p:cNvGraphicFramePr>
              <p:nvPr/>
            </p:nvGraphicFramePr>
            <p:xfrm rot="0"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9" spid="" imgH="236" imgW="249" showAsIcon="0" progId="MS_ClipArt_Gallery.2">
                      <p:embed followColorScheme="full"/>
                      <p:pic>
                        <p:nvPicPr>
                          <p:cNvPr id="2097166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19" spid="" imgH="236" imgW="249" showAsIcon="0" progId="MS_ClipArt_Gallery.2">
                      <p:embed followColorScheme="full"/>
                      <p:pic>
                        <p:nvPicPr>
                          <p:cNvPr id="2097166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" name=""/>
            <p:cNvGrpSpPr/>
            <p:nvPr/>
          </p:nvGrpSpPr>
          <p:grpSpPr>
            <a:xfrm rot="0">
              <a:off x="839" y="2704"/>
              <a:ext cx="291" cy="329"/>
              <a:chOff x="2870" y="1518"/>
              <a:chExt cx="292" cy="320"/>
            </a:xfrm>
          </p:grpSpPr>
          <p:graphicFrame>
            <p:nvGraphicFramePr>
              <p:cNvPr id="4194318" name=""/>
              <p:cNvGraphicFramePr>
                <a:graphicFrameLocks/>
              </p:cNvGraphicFramePr>
              <p:nvPr/>
            </p:nvGraphicFramePr>
            <p:xfrm rot="0"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0" spid="" imgH="282" imgW="272" showAsIcon="0" progId="MS_ClipArt_Gallery.2">
                      <p:embed followColorScheme="full"/>
                      <p:pic>
                        <p:nvPicPr>
                          <p:cNvPr id="2097167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20" spid="" imgH="282" imgW="272" showAsIcon="0" progId="MS_ClipArt_Gallery.2">
                      <p:embed followColorScheme="full"/>
                      <p:pic>
                        <p:nvPicPr>
                          <p:cNvPr id="2097167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19" name=""/>
              <p:cNvGraphicFramePr>
                <a:graphicFrameLocks/>
              </p:cNvGraphicFramePr>
              <p:nvPr/>
            </p:nvGraphicFramePr>
            <p:xfrm rot="0"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1" spid="" imgH="236" imgW="249" showAsIcon="0" progId="MS_ClipArt_Gallery.2">
                      <p:embed followColorScheme="full"/>
                      <p:pic>
                        <p:nvPicPr>
                          <p:cNvPr id="2097168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21" spid="" imgH="236" imgW="249" showAsIcon="0" progId="MS_ClipArt_Gallery.2">
                      <p:embed followColorScheme="full"/>
                      <p:pic>
                        <p:nvPicPr>
                          <p:cNvPr id="2097168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2" name=""/>
            <p:cNvGrpSpPr/>
            <p:nvPr/>
          </p:nvGrpSpPr>
          <p:grpSpPr>
            <a:xfrm rot="0">
              <a:off x="1111" y="3294"/>
              <a:ext cx="291" cy="329"/>
              <a:chOff x="2870" y="1518"/>
              <a:chExt cx="292" cy="320"/>
            </a:xfrm>
          </p:grpSpPr>
          <p:graphicFrame>
            <p:nvGraphicFramePr>
              <p:cNvPr id="4194320" name=""/>
              <p:cNvGraphicFramePr>
                <a:graphicFrameLocks/>
              </p:cNvGraphicFramePr>
              <p:nvPr/>
            </p:nvGraphicFramePr>
            <p:xfrm rot="0"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2" spid="" imgH="282" imgW="272" showAsIcon="0" progId="MS_ClipArt_Gallery.2">
                      <p:embed followColorScheme="full"/>
                      <p:pic>
                        <p:nvPicPr>
                          <p:cNvPr id="2097169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22" spid="" imgH="282" imgW="272" showAsIcon="0" progId="MS_ClipArt_Gallery.2">
                      <p:embed followColorScheme="full"/>
                      <p:pic>
                        <p:nvPicPr>
                          <p:cNvPr id="2097169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21" name=""/>
              <p:cNvGraphicFramePr>
                <a:graphicFrameLocks/>
              </p:cNvGraphicFramePr>
              <p:nvPr/>
            </p:nvGraphicFramePr>
            <p:xfrm rot="0"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3" spid="" imgH="236" imgW="249" showAsIcon="0" progId="MS_ClipArt_Gallery.2">
                      <p:embed followColorScheme="full"/>
                      <p:pic>
                        <p:nvPicPr>
                          <p:cNvPr id="2097170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23" spid="" imgH="236" imgW="249" showAsIcon="0" progId="MS_ClipArt_Gallery.2">
                      <p:embed followColorScheme="full"/>
                      <p:pic>
                        <p:nvPicPr>
                          <p:cNvPr id="2097170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" name=""/>
            <p:cNvGrpSpPr/>
            <p:nvPr/>
          </p:nvGrpSpPr>
          <p:grpSpPr>
            <a:xfrm rot="0">
              <a:off x="2336" y="2840"/>
              <a:ext cx="291" cy="329"/>
              <a:chOff x="2870" y="1518"/>
              <a:chExt cx="292" cy="320"/>
            </a:xfrm>
          </p:grpSpPr>
          <p:graphicFrame>
            <p:nvGraphicFramePr>
              <p:cNvPr id="4194322" name=""/>
              <p:cNvGraphicFramePr>
                <a:graphicFrameLocks/>
              </p:cNvGraphicFramePr>
              <p:nvPr/>
            </p:nvGraphicFramePr>
            <p:xfrm rot="0"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4" spid="" imgH="282" imgW="272" showAsIcon="0" progId="MS_ClipArt_Gallery.2">
                      <p:embed followColorScheme="full"/>
                      <p:pic>
                        <p:nvPicPr>
                          <p:cNvPr id="2097171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24" spid="" imgH="282" imgW="272" showAsIcon="0" progId="MS_ClipArt_Gallery.2">
                      <p:embed followColorScheme="full"/>
                      <p:pic>
                        <p:nvPicPr>
                          <p:cNvPr id="2097171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23" name=""/>
              <p:cNvGraphicFramePr>
                <a:graphicFrameLocks/>
              </p:cNvGraphicFramePr>
              <p:nvPr/>
            </p:nvGraphicFramePr>
            <p:xfrm rot="0"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5" spid="" imgH="236" imgW="249" showAsIcon="0" progId="MS_ClipArt_Gallery.2">
                      <p:embed followColorScheme="full"/>
                      <p:pic>
                        <p:nvPicPr>
                          <p:cNvPr id="2097172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25" spid="" imgH="236" imgW="249" showAsIcon="0" progId="MS_ClipArt_Gallery.2">
                      <p:embed followColorScheme="full"/>
                      <p:pic>
                        <p:nvPicPr>
                          <p:cNvPr id="2097172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4" name=""/>
            <p:cNvGrpSpPr/>
            <p:nvPr/>
          </p:nvGrpSpPr>
          <p:grpSpPr>
            <a:xfrm rot="0">
              <a:off x="2109" y="2205"/>
              <a:ext cx="291" cy="329"/>
              <a:chOff x="2870" y="1518"/>
              <a:chExt cx="292" cy="320"/>
            </a:xfrm>
          </p:grpSpPr>
          <p:graphicFrame>
            <p:nvGraphicFramePr>
              <p:cNvPr id="4194324" name=""/>
              <p:cNvGraphicFramePr>
                <a:graphicFrameLocks/>
              </p:cNvGraphicFramePr>
              <p:nvPr/>
            </p:nvGraphicFramePr>
            <p:xfrm rot="0"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6" spid="" imgH="282" imgW="272" showAsIcon="0" progId="MS_ClipArt_Gallery.2">
                      <p:embed followColorScheme="full"/>
                      <p:pic>
                        <p:nvPicPr>
                          <p:cNvPr id="2097173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26" spid="" imgH="282" imgW="272" showAsIcon="0" progId="MS_ClipArt_Gallery.2">
                      <p:embed followColorScheme="full"/>
                      <p:pic>
                        <p:nvPicPr>
                          <p:cNvPr id="2097173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25" name=""/>
              <p:cNvGraphicFramePr>
                <a:graphicFrameLocks/>
              </p:cNvGraphicFramePr>
              <p:nvPr/>
            </p:nvGraphicFramePr>
            <p:xfrm rot="0"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7" spid="" imgH="236" imgW="249" showAsIcon="0" progId="MS_ClipArt_Gallery.2">
                      <p:embed followColorScheme="full"/>
                      <p:pic>
                        <p:nvPicPr>
                          <p:cNvPr id="2097174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27" spid="" imgH="236" imgW="249" showAsIcon="0" progId="MS_ClipArt_Gallery.2">
                      <p:embed followColorScheme="full"/>
                      <p:pic>
                        <p:nvPicPr>
                          <p:cNvPr id="2097174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5" name=""/>
            <p:cNvGrpSpPr/>
            <p:nvPr/>
          </p:nvGrpSpPr>
          <p:grpSpPr>
            <a:xfrm rot="0">
              <a:off x="1474" y="2750"/>
              <a:ext cx="291" cy="329"/>
              <a:chOff x="2870" y="1518"/>
              <a:chExt cx="292" cy="320"/>
            </a:xfrm>
          </p:grpSpPr>
          <p:graphicFrame>
            <p:nvGraphicFramePr>
              <p:cNvPr id="4194326" name=""/>
              <p:cNvGraphicFramePr>
                <a:graphicFrameLocks/>
              </p:cNvGraphicFramePr>
              <p:nvPr/>
            </p:nvGraphicFramePr>
            <p:xfrm rot="0"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8" spid="" imgH="282" imgW="272" showAsIcon="0" progId="MS_ClipArt_Gallery.2">
                      <p:embed followColorScheme="full"/>
                      <p:pic>
                        <p:nvPicPr>
                          <p:cNvPr id="2097175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28" spid="" imgH="282" imgW="272" showAsIcon="0" progId="MS_ClipArt_Gallery.2">
                      <p:embed followColorScheme="full"/>
                      <p:pic>
                        <p:nvPicPr>
                          <p:cNvPr id="2097175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4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870" y="1518"/>
                            <a:ext cx="272" cy="282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4327" name=""/>
              <p:cNvGraphicFramePr>
                <a:graphicFrameLocks/>
              </p:cNvGraphicFramePr>
              <p:nvPr/>
            </p:nvGraphicFramePr>
            <p:xfrm rot="0"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9" spid="" imgH="236" imgW="249" showAsIcon="0" progId="MS_ClipArt_Gallery.2">
                      <p:embed followColorScheme="full"/>
                      <p:pic>
                        <p:nvPicPr>
                          <p:cNvPr id="2097176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Choice>
                  <mc:Fallback>
                    <p:oleObj name="Clip" r:id="rId29" spid="" imgH="236" imgW="249" showAsIcon="0" progId="MS_ClipArt_Gallery.2">
                      <p:embed followColorScheme="full"/>
                      <p:pic>
                        <p:nvPicPr>
                          <p:cNvPr id="2097176" name=""/>
                          <p:cNvPicPr>
                            <a:picLocks/>
                          </p:cNvPicPr>
                          <p:nvPr/>
                        </p:nvPicPr>
                        <p:blipFill>
                          <a:blip xmlns:r="http://schemas.openxmlformats.org/officeDocument/2006/relationships" r:embed="rId6"/>
                          <a:srcRect l="0" t="0" r="0" b="0"/>
                          <a:stretch>
                            <a:fillRect/>
                          </a:stretch>
                        </p:blipFill>
                        <p:spPr>
                          <a:xfrm rot="0">
                            <a:off x="2913" y="1602"/>
                            <a:ext cx="249" cy="236"/>
                          </a:xfrm>
                          <a:prstGeom prst="rect"/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48668" name=""/>
            <p:cNvSpPr txBox="1"/>
            <p:nvPr/>
          </p:nvSpPr>
          <p:spPr>
            <a:xfrm rot="0">
              <a:off x="1053" y="1673"/>
              <a:ext cx="444" cy="231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r>
                <a:rPr altLang="en-US" lang="en-US"/>
                <a:t>IBSS</a:t>
              </a:r>
            </a:p>
          </p:txBody>
        </p:sp>
        <p:sp>
          <p:nvSpPr>
            <p:cNvPr id="1048669" name=""/>
            <p:cNvSpPr txBox="1"/>
            <p:nvPr/>
          </p:nvSpPr>
          <p:spPr>
            <a:xfrm rot="0">
              <a:off x="930" y="3748"/>
              <a:ext cx="1244" cy="231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0" charset="0"/>
                  <a:ea typeface="Arial" pitchFamily="0" charset="0"/>
                  <a:sym typeface="Arial" pitchFamily="0" charset="0"/>
                </a:defRPr>
              </a:lvl5pPr>
            </a:lstStyle>
            <a:p>
              <a:r>
                <a:rPr altLang="en-US" lang="en-US"/>
                <a:t>Basic Service Set</a:t>
              </a:r>
            </a:p>
          </p:txBody>
        </p:sp>
      </p:grpSp>
      <p:grpSp>
        <p:nvGrpSpPr>
          <p:cNvPr id="66" name=""/>
          <p:cNvGrpSpPr/>
          <p:nvPr/>
        </p:nvGrpSpPr>
        <p:grpSpPr>
          <a:xfrm rot="0">
            <a:off x="6877050" y="3789362"/>
            <a:ext cx="360362" cy="157162"/>
            <a:chOff x="4241" y="2523"/>
            <a:chExt cx="363" cy="189"/>
          </a:xfrm>
        </p:grpSpPr>
        <p:sp>
          <p:nvSpPr>
            <p:cNvPr id="1048670" name=""/>
            <p:cNvSpPr/>
            <p:nvPr/>
          </p:nvSpPr>
          <p:spPr>
            <a:xfrm rot="0">
              <a:off x="4286" y="2568"/>
              <a:ext cx="272" cy="46"/>
            </a:xfrm>
            <a:custGeom>
              <a:avLst/>
              <a:ahLst/>
              <a:rect l="0" t="0" r="r" b="b"/>
              <a:pathLst>
                <a:path w="272" h="46">
                  <a:moveTo>
                    <a:pt x="0" y="0"/>
                  </a:moveTo>
                  <a:cubicBezTo>
                    <a:pt x="45" y="23"/>
                    <a:pt x="91" y="46"/>
                    <a:pt x="136" y="46"/>
                  </a:cubicBezTo>
                  <a:cubicBezTo>
                    <a:pt x="181" y="46"/>
                    <a:pt x="249" y="8"/>
                    <a:pt x="272" y="0"/>
                  </a:cubicBezTo>
                </a:path>
              </a:pathLst>
            </a:custGeom>
            <a:noFill/>
            <a:ln w="9525" cap="rnd" cmpd="sng">
              <a:solidFill>
                <a:schemeClr val="dk1">
                  <a:alpha val="100000"/>
                </a:schemeClr>
              </a:solidFill>
              <a:prstDash val="sysDot"/>
              <a:round/>
            </a:ln>
          </p:spPr>
        </p:sp>
        <p:sp>
          <p:nvSpPr>
            <p:cNvPr id="1048671" name=""/>
            <p:cNvSpPr/>
            <p:nvPr/>
          </p:nvSpPr>
          <p:spPr>
            <a:xfrm rot="0">
              <a:off x="4332" y="2523"/>
              <a:ext cx="181" cy="45"/>
            </a:xfrm>
            <a:custGeom>
              <a:avLst/>
              <a:ahLst/>
              <a:rect l="0" t="0" r="r" b="b"/>
              <a:pathLst>
                <a:path w="181" h="45">
                  <a:moveTo>
                    <a:pt x="0" y="0"/>
                  </a:moveTo>
                  <a:cubicBezTo>
                    <a:pt x="30" y="22"/>
                    <a:pt x="60" y="45"/>
                    <a:pt x="90" y="45"/>
                  </a:cubicBezTo>
                  <a:cubicBezTo>
                    <a:pt x="120" y="45"/>
                    <a:pt x="166" y="7"/>
                    <a:pt x="181" y="0"/>
                  </a:cubicBezTo>
                </a:path>
              </a:pathLst>
            </a:custGeom>
            <a:noFill/>
            <a:ln w="9525" cap="rnd" cmpd="sng">
              <a:solidFill>
                <a:schemeClr val="dk1">
                  <a:alpha val="100000"/>
                </a:schemeClr>
              </a:solidFill>
              <a:prstDash val="sysDot"/>
              <a:round/>
            </a:ln>
          </p:spPr>
        </p:sp>
        <p:sp>
          <p:nvSpPr>
            <p:cNvPr id="1048672" name=""/>
            <p:cNvSpPr/>
            <p:nvPr/>
          </p:nvSpPr>
          <p:spPr>
            <a:xfrm rot="0">
              <a:off x="4241" y="2568"/>
              <a:ext cx="363" cy="144"/>
            </a:xfrm>
            <a:custGeom>
              <a:avLst/>
              <a:ahLst/>
              <a:rect l="0" t="0" r="r" b="b"/>
              <a:pathLst>
                <a:path w="363" h="144">
                  <a:moveTo>
                    <a:pt x="0" y="46"/>
                  </a:moveTo>
                  <a:cubicBezTo>
                    <a:pt x="83" y="95"/>
                    <a:pt x="167" y="144"/>
                    <a:pt x="227" y="136"/>
                  </a:cubicBezTo>
                  <a:cubicBezTo>
                    <a:pt x="287" y="128"/>
                    <a:pt x="340" y="23"/>
                    <a:pt x="363" y="0"/>
                  </a:cubicBezTo>
                </a:path>
              </a:pathLst>
            </a:custGeom>
            <a:noFill/>
            <a:ln w="9525" cap="rnd" cmpd="sng">
              <a:solidFill>
                <a:schemeClr val="dk1">
                  <a:alpha val="100000"/>
                </a:schemeClr>
              </a:solidFill>
              <a:prstDash val="sysDot"/>
              <a:round/>
            </a:ln>
          </p:spPr>
        </p:sp>
      </p:grp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808080"/>
    </a:dk2>
    <a:lt2>
      <a:srgbClr val="00000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Wireless Networks</dc:title>
  <dc:creator> Ghalib</dc:creator>
  <cp:lastModifiedBy>Adnan Ch</cp:lastModifiedBy>
  <dcterms:created xsi:type="dcterms:W3CDTF">2007-09-10T09:47:02Z</dcterms:created>
  <dcterms:modified xsi:type="dcterms:W3CDTF">2024-06-04T05:46:47Z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8fba56c6c5d54f89b206a7ae5695e688</vt:lpwstr>
  </property>
</Properties>
</file>