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wmf" ContentType="image/x-wm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4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type="screen4x3" cy="6858000" cx="9144000"/>
  <p:notesSz cx="6858000" cy="9144000"/>
  <p:defaultTextStyle>
    <a:lvl1pPr algn="l" eaLnBrk="1" fontAlgn="base" hangingPunct="1" indent="0" latinLnBrk="0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1pPr>
    <a:lvl2pPr algn="l" eaLnBrk="1" fontAlgn="base" hangingPunct="1" indent="0" latinLnBrk="0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2pPr>
    <a:lvl3pPr algn="l" eaLnBrk="1" fontAlgn="base" hangingPunct="1" indent="0" latinLnBrk="0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3pPr>
    <a:lvl4pPr algn="l" eaLnBrk="1" fontAlgn="base" hangingPunct="1" indent="0" latinLnBrk="0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4pPr>
    <a:lvl5pPr algn="l" eaLnBrk="1" fontAlgn="base" hangingPunct="1" indent="0" latinLnBrk="0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14914" autoAdjust="0"/>
    <p:restoredTop sz="90709" autoAdjust="0"/>
  </p:normalViewPr>
  <p:slideViewPr>
    <p:cSldViewPr showGuides="0" snapToGrid="1" snapToObjects="0">
      <p:cViewPr varScale="1">
        <p:scale>
          <a:sx n="59" d="100"/>
          <a:sy n="59" d="100"/>
        </p:scale>
        <p:origin x="-1938" y="-96"/>
      </p:cViewPr>
      <p:guideLst>
        <p:guide orient="horz" pos="2880"/>
        <p:guide orient="vert"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tableStyles" Target="tableStyle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4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8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77" name=""/>
          <p:cNvSpPr/>
          <p:nvPr>
            <p:ph type="hdr" sz="quarter" idx="0"/>
          </p:nvPr>
        </p:nvSpPr>
        <p:spPr>
          <a:xfrm rot="0">
            <a:off x="0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endParaRPr sz="1200"/>
          </a:p>
        </p:txBody>
      </p:sp>
      <p:sp>
        <p:nvSpPr>
          <p:cNvPr id="1048778" name=""/>
          <p:cNvSpPr/>
          <p:nvPr>
            <p:ph type="dt" sz="quarter" idx="1"/>
          </p:nvPr>
        </p:nvSpPr>
        <p:spPr>
          <a:xfrm rot="0">
            <a:off x="3884612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lvl="0"/>
            <a:fld id="{566ABCEB-ACFC-4714-9973-3DA970169C29}" type="datetime1">
              <a:rPr sz="1200"/>
              <a:pPr algn="r" lvl="0"/>
            </a:fld>
            <a:endParaRPr sz="1200"/>
          </a:p>
        </p:txBody>
      </p:sp>
      <p:sp>
        <p:nvSpPr>
          <p:cNvPr id="1048779" name=""/>
          <p:cNvSpPr/>
          <p:nvPr>
            <p:ph type="ftr" sz="quarter" idx="2"/>
          </p:nvPr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lvl="0"/>
            <a:endParaRPr sz="1200"/>
          </a:p>
        </p:txBody>
      </p:sp>
      <p:sp>
        <p:nvSpPr>
          <p:cNvPr id="1048780" name=""/>
          <p:cNvSpPr/>
          <p:nvPr>
            <p:ph type="sldNum" sz="quarter" idx="3"/>
          </p:nvPr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sz="1200"/>
              <a:pPr algn="r" lvl="0"/>
            </a:fld>
            <a:endParaRPr sz="1200"/>
          </a:p>
        </p:txBody>
      </p:sp>
    </p:spTree>
  </p:cSld>
  <p:clrMap accent1="dk1" accent2="dk1" accent3="dk1" accent4="dk1" accent5="dk1" accent6="dk1" bg1="dk1" bg2="dk1" tx1="dk1" tx2="dk1" hlink="dk1" folHlink="dk1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71" name=""/>
          <p:cNvSpPr/>
          <p:nvPr>
            <p:ph type="hdr" sz="quarter" idx="0"/>
          </p:nvPr>
        </p:nvSpPr>
        <p:spPr>
          <a:xfrm rot="0">
            <a:off x="0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endParaRPr altLang="en-US" sz="1200" lang="en-GB"/>
          </a:p>
        </p:txBody>
      </p:sp>
      <p:sp>
        <p:nvSpPr>
          <p:cNvPr id="1048772" name=""/>
          <p:cNvSpPr/>
          <p:nvPr>
            <p:ph type="dt" sz="full" idx="1"/>
          </p:nvPr>
        </p:nvSpPr>
        <p:spPr>
          <a:xfrm rot="0">
            <a:off x="3884612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lvl="0"/>
            <a:r>
              <a:rPr altLang="en-US" sz="1200" lang="en-GB"/>
              <a:t/>
            </a:r>
            <a:endParaRPr altLang="en-US" sz="1200" lang="en-GB"/>
          </a:p>
        </p:txBody>
      </p:sp>
      <p:sp>
        <p:nvSpPr>
          <p:cNvPr id="1048773" name=""/>
          <p:cNvSpPr/>
          <p:nvPr>
            <p:ph type="sldImg" sz="full" idx="2"/>
          </p:nvPr>
        </p:nvSpPr>
        <p:spPr>
          <a:xfrm rot="0">
            <a:off x="1143000" y="685800"/>
            <a:ext cx="4572000" cy="3429000"/>
          </a:xfrm>
          <a:prstGeom prst="rect"/>
          <a:solidFill>
            <a:srgbClr val="FFFF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p/>
        </p:txBody>
      </p:sp>
      <p:sp>
        <p:nvSpPr>
          <p:cNvPr id="1048774" name=""/>
          <p:cNvSpPr/>
          <p:nvPr>
            <p:ph type="body" sz="quarter" idx="3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GB"/>
              <a:t>Click to edit Master text styles</a:t>
            </a:r>
          </a:p>
          <a:p>
            <a:pPr lvl="1"/>
            <a:r>
              <a:rPr altLang="en-US" lang="en-GB"/>
              <a:t>Second level</a:t>
            </a:r>
          </a:p>
          <a:p>
            <a:pPr lvl="2"/>
            <a:r>
              <a:rPr altLang="en-US" lang="en-GB"/>
              <a:t>Third level</a:t>
            </a:r>
          </a:p>
          <a:p>
            <a:pPr lvl="3"/>
            <a:r>
              <a:rPr altLang="en-US" lang="en-GB"/>
              <a:t>Fourth level</a:t>
            </a:r>
          </a:p>
          <a:p>
            <a:pPr lvl="4"/>
            <a:r>
              <a:rPr altLang="en-US" lang="en-GB"/>
              <a:t>Fifth level</a:t>
            </a:r>
          </a:p>
        </p:txBody>
      </p:sp>
      <p:sp>
        <p:nvSpPr>
          <p:cNvPr id="1048775" name=""/>
          <p:cNvSpPr/>
          <p:nvPr>
            <p:ph type="ftr" sz="quarter" idx="4"/>
          </p:nvPr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lvl="0"/>
            <a:endParaRPr altLang="en-US" sz="1200" lang="en-GB"/>
          </a:p>
        </p:txBody>
      </p:sp>
      <p:sp>
        <p:nvSpPr>
          <p:cNvPr id="1048776" name=""/>
          <p:cNvSpPr/>
          <p:nvPr>
            <p:ph type="sldNum" sz="quarter" idx="5"/>
          </p:nvPr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en-US" sz="1200" lang="en-GB"/>
              <a:pPr algn="r" lvl="0"/>
            </a:fld>
            <a:endParaRPr altLang="en-US" sz="1200" lang="en-GB"/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eaLnBrk="1" fontAlgn="base" hangingPunct="1" indent="0" latinLnBrk="0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1pPr>
    <a:lvl2pPr algn="l" eaLnBrk="1" fontAlgn="base" hangingPunct="1" indent="0" latinLnBrk="0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2pPr>
    <a:lvl3pPr algn="l" eaLnBrk="1" fontAlgn="base" hangingPunct="1" indent="0" latinLnBrk="0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3pPr>
    <a:lvl4pPr algn="l" eaLnBrk="1" fontAlgn="base" hangingPunct="1" indent="0" latinLnBrk="0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4pPr>
    <a:lvl5pPr algn="l" eaLnBrk="1" fontAlgn="base" hangingPunct="1" indent="0" latinLnBrk="0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5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3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2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fld id="{566ABCEB-ACFC-4714-9973-3DA970169C29}" type="datetime1">
              <a:rPr sz="1400"/>
              <a:pPr lvl="0"/>
            </a:fld>
            <a:endParaRPr sz="1400"/>
          </a:p>
        </p:txBody>
      </p:sp>
      <p:sp>
        <p:nvSpPr>
          <p:cNvPr id="1048613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lvl="0"/>
            <a:endParaRPr sz="1400"/>
          </a:p>
        </p:txBody>
      </p:sp>
      <p:sp>
        <p:nvSpPr>
          <p:cNvPr id="1048614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grpSp>
        <p:nvGrpSpPr>
          <p:cNvPr id="37" name=""/>
          <p:cNvGrpSpPr/>
          <p:nvPr/>
        </p:nvGrpSpPr>
        <p:grpSpPr>
          <a:xfrm rot="0">
            <a:off x="0" y="596900"/>
            <a:ext cx="9144000" cy="117475"/>
            <a:chOff x="0" y="376"/>
            <a:chExt cx="5760" cy="74"/>
          </a:xfrm>
        </p:grpSpPr>
        <p:sp>
          <p:nvSpPr>
            <p:cNvPr id="1048615" name=""/>
            <p:cNvSpPr/>
            <p:nvPr/>
          </p:nvSpPr>
          <p:spPr>
            <a:xfrm rot="0" flipV="1">
              <a:off x="0" y="391"/>
              <a:ext cx="5760" cy="45"/>
            </a:xfrm>
            <a:prstGeom prst="rect"/>
            <a:solidFill>
              <a:srgbClr val="0033CC"/>
            </a:solidFill>
            <a:ln>
              <a:noFill/>
            </a:ln>
          </p:spPr>
        </p:sp>
        <p:sp>
          <p:nvSpPr>
            <p:cNvPr id="1048616" name=""/>
            <p:cNvSpPr/>
            <p:nvPr/>
          </p:nvSpPr>
          <p:spPr>
            <a:xfrm rot="0">
              <a:off x="0" y="376"/>
              <a:ext cx="5760" cy="74"/>
            </a:xfrm>
            <a:prstGeom prst="rect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38" name=""/>
          <p:cNvGrpSpPr/>
          <p:nvPr/>
        </p:nvGrpSpPr>
        <p:grpSpPr>
          <a:xfrm rot="0">
            <a:off x="0" y="6057900"/>
            <a:ext cx="9144000" cy="117475"/>
            <a:chOff x="0" y="376"/>
            <a:chExt cx="5760" cy="74"/>
          </a:xfrm>
        </p:grpSpPr>
        <p:sp>
          <p:nvSpPr>
            <p:cNvPr id="1048617" name=""/>
            <p:cNvSpPr/>
            <p:nvPr/>
          </p:nvSpPr>
          <p:spPr>
            <a:xfrm rot="0" flipV="1">
              <a:off x="0" y="391"/>
              <a:ext cx="5760" cy="45"/>
            </a:xfrm>
            <a:prstGeom prst="rect"/>
            <a:solidFill>
              <a:srgbClr val="0033CC"/>
            </a:solidFill>
            <a:ln>
              <a:noFill/>
            </a:ln>
          </p:spPr>
        </p:sp>
        <p:sp>
          <p:nvSpPr>
            <p:cNvPr id="1048618" name=""/>
            <p:cNvSpPr/>
            <p:nvPr/>
          </p:nvSpPr>
          <p:spPr>
            <a:xfrm rot="0">
              <a:off x="0" y="376"/>
              <a:ext cx="5760" cy="74"/>
            </a:xfrm>
            <a:prstGeom prst="rect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6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fld id="{566ABCEB-ACFC-4714-9973-3DA970169C29}" type="datetime1">
              <a:rPr sz="1400"/>
              <a:pPr lvl="0"/>
            </a:fld>
            <a:endParaRPr sz="1400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lvl="0"/>
            <a:endParaRPr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7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fld id="{566ABCEB-ACFC-4714-9973-3DA970169C29}" type="datetime1">
              <a:rPr sz="1400"/>
              <a:pPr lvl="0"/>
            </a:fld>
            <a:endParaRPr sz="1400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lvl="0"/>
            <a:endParaRPr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58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fld id="{566ABCEB-ACFC-4714-9973-3DA970169C29}" type="datetime1">
              <a:rPr sz="1400"/>
              <a:pPr lvl="0"/>
            </a:fld>
            <a:endParaRPr sz="1400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lvl="0"/>
            <a:endParaRPr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51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3"/>
            <a:ext cx="78867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fld id="{566ABCEB-ACFC-4714-9973-3DA970169C29}" type="datetime1">
              <a:rPr sz="1400"/>
              <a:pPr lvl="0"/>
            </a:fld>
            <a:endParaRPr sz="1400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lvl="0"/>
            <a:endParaRPr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5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75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fld id="{566ABCEB-ACFC-4714-9973-3DA970169C29}" type="datetime1">
              <a:rPr sz="1400"/>
              <a:pPr lvl="0"/>
            </a:fld>
            <a:endParaRPr sz="1400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lvl="0"/>
            <a:endParaRPr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56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57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75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59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fld id="{566ABCEB-ACFC-4714-9973-3DA970169C29}" type="datetime1">
              <a:rPr sz="1400"/>
              <a:pPr lvl="0"/>
            </a:fld>
            <a:endParaRPr sz="1400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lvl="0"/>
            <a:endParaRPr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fld id="{566ABCEB-ACFC-4714-9973-3DA970169C29}" type="datetime1">
              <a:rPr sz="1400"/>
              <a:pPr lvl="0"/>
            </a:fld>
            <a:endParaRPr sz="1400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lvl="0"/>
            <a:endParaRPr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fld id="{566ABCEB-ACFC-4714-9973-3DA970169C29}" type="datetime1">
              <a:rPr sz="1400"/>
              <a:pPr lvl="0"/>
            </a:fld>
            <a:endParaRPr sz="1400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lvl="0"/>
            <a:endParaRPr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62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63" name="Content Placeholder 2"/>
          <p:cNvSpPr>
            <a:spLocks noGrp="1"/>
          </p:cNvSpPr>
          <p:nvPr>
            <p:ph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fld id="{566ABCEB-ACFC-4714-9973-3DA970169C29}" type="datetime1">
              <a:rPr sz="1400"/>
              <a:pPr lvl="0"/>
            </a:fld>
            <a:endParaRPr sz="1400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lvl="0"/>
            <a:endParaRPr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65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66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0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fld id="{566ABCEB-ACFC-4714-9973-3DA970169C29}" type="datetime1">
              <a:rPr sz="1400"/>
              <a:pPr lvl="0"/>
            </a:fld>
            <a:endParaRPr sz="1400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lvl="0"/>
            <a:endParaRPr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2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en-GB"/>
              <a:t>Click to edit Master title style</a:t>
            </a:r>
          </a:p>
        </p:txBody>
      </p:sp>
      <p:sp>
        <p:nvSpPr>
          <p:cNvPr id="1048577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GB"/>
              <a:t>Click to edit Master text styles</a:t>
            </a:r>
          </a:p>
          <a:p>
            <a:pPr lvl="1"/>
            <a:r>
              <a:rPr altLang="en-US" lang="en-GB"/>
              <a:t>Second level</a:t>
            </a:r>
          </a:p>
          <a:p>
            <a:pPr lvl="2"/>
            <a:r>
              <a:rPr altLang="en-US" lang="en-GB"/>
              <a:t>Third level</a:t>
            </a:r>
          </a:p>
          <a:p>
            <a:pPr lvl="3"/>
            <a:r>
              <a:rPr altLang="en-US" lang="en-GB"/>
              <a:t>Fourth level</a:t>
            </a:r>
          </a:p>
          <a:p>
            <a:pPr lvl="4"/>
            <a:r>
              <a:rPr altLang="en-US" lang="en-GB"/>
              <a:t>Fifth level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fld id="{566ABCEB-ACFC-4714-9973-3DA970169C29}" type="datetime1">
              <a:rPr sz="1400"/>
              <a:pPr lvl="0"/>
            </a:fld>
            <a:endParaRPr sz="1400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lvl="0"/>
            <a:endParaRPr sz="1400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grpSp>
        <p:nvGrpSpPr>
          <p:cNvPr id="26" name=""/>
          <p:cNvGrpSpPr/>
          <p:nvPr/>
        </p:nvGrpSpPr>
        <p:grpSpPr>
          <a:xfrm rot="0">
            <a:off x="468312" y="1233487"/>
            <a:ext cx="8207375" cy="71437"/>
            <a:chOff x="295" y="822"/>
            <a:chExt cx="5170" cy="45"/>
          </a:xfrm>
        </p:grpSpPr>
        <p:sp>
          <p:nvSpPr>
            <p:cNvPr id="1048581" name=""/>
            <p:cNvSpPr/>
            <p:nvPr/>
          </p:nvSpPr>
          <p:spPr>
            <a:xfrm rot="0">
              <a:off x="295" y="845"/>
              <a:ext cx="5170" cy="22"/>
            </a:xfrm>
            <a:prstGeom prst="rect"/>
            <a:solidFill>
              <a:srgbClr val="0033CC"/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algn="ctr" lvl="0"/>
              <a:endParaRPr>
                <a:solidFill>
                  <a:srgbClr val="0033CC"/>
                </a:solidFill>
              </a:endParaRPr>
            </a:p>
          </p:txBody>
        </p:sp>
        <p:sp>
          <p:nvSpPr>
            <p:cNvPr id="1048582" name=""/>
            <p:cNvSpPr/>
            <p:nvPr/>
          </p:nvSpPr>
          <p:spPr>
            <a:xfrm rot="0">
              <a:off x="295" y="822"/>
              <a:ext cx="5170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1"/>
  <p:txStyles>
    <p:titleStyle>
      <a:lvl1pPr algn="ctr" eaLnBrk="1" fontAlgn="base" hangingPunct="1" indent="0" latinLnBrk="0" marL="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3200" i="0" u="none">
          <a:solidFill>
            <a:schemeClr val="lt2"/>
          </a:solidFill>
          <a:latin typeface="Futura Hv" pitchFamily="34" charset="0"/>
          <a:ea typeface="Arial" pitchFamily="0" charset="0"/>
          <a:sym typeface="Arial" pitchFamily="0" charset="0"/>
        </a:defRPr>
      </a:lvl1pPr>
    </p:titleStyle>
    <p:bodyStyle>
      <a:lvl1pPr algn="l" eaLnBrk="1" fontAlgn="base" hangingPunct="1" indent="-533400" latinLnBrk="0" marL="533400" rtl="0">
        <a:lnSpc>
          <a:spcPct val="100000"/>
        </a:lnSpc>
        <a:spcBef>
          <a:spcPct val="20000"/>
        </a:spcBef>
        <a:spcAft>
          <a:spcPct val="0"/>
        </a:spcAft>
        <a:buSzPct val="100000"/>
        <a:buFont typeface="Wingdings" pitchFamily="2" charset="2"/>
        <a:buChar char="Ü"/>
        <a:defRPr baseline="0" b="0" sz="2800" i="0" u="none">
          <a:solidFill>
            <a:srgbClr val="0033CC"/>
          </a:solidFill>
          <a:latin typeface="Futura Hv" pitchFamily="34" charset="0"/>
          <a:ea typeface="Arial" pitchFamily="0" charset="0"/>
          <a:sym typeface="Arial" pitchFamily="0" charset="0"/>
        </a:defRPr>
      </a:lvl1pPr>
      <a:lvl2pPr algn="l" eaLnBrk="1" fontAlgn="base" hangingPunct="1" indent="-457200" latinLnBrk="0" marL="914400" rtl="0">
        <a:lnSpc>
          <a:spcPct val="100000"/>
        </a:lnSpc>
        <a:spcBef>
          <a:spcPct val="20000"/>
        </a:spcBef>
        <a:spcAft>
          <a:spcPct val="0"/>
        </a:spcAft>
        <a:buClr>
          <a:schemeClr val="dk1"/>
        </a:buClr>
        <a:buSzPct val="100000"/>
        <a:buFont typeface="Arial" pitchFamily="0" charset="0"/>
        <a:buChar char="►"/>
        <a:defRPr baseline="0" b="0" sz="2400" i="0" u="none">
          <a:solidFill>
            <a:schemeClr val="dk1"/>
          </a:solidFill>
          <a:latin typeface="Futura Hv" pitchFamily="34" charset="0"/>
          <a:ea typeface="Arial" pitchFamily="0" charset="0"/>
          <a:sym typeface="Arial" pitchFamily="0" charset="0"/>
        </a:defRPr>
      </a:lvl2pPr>
      <a:lvl3pPr algn="l" eaLnBrk="1" fontAlgn="base" hangingPunct="1" indent="-381000" latinLnBrk="0" marL="1295400" rtl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•"/>
        <a:defRPr baseline="0" b="0" sz="2000" i="0" u="none">
          <a:solidFill>
            <a:schemeClr val="dk1"/>
          </a:solidFill>
          <a:latin typeface="Futura Hv" pitchFamily="34" charset="0"/>
          <a:ea typeface="Arial" pitchFamily="0" charset="0"/>
          <a:sym typeface="Arial" pitchFamily="0" charset="0"/>
        </a:defRPr>
      </a:lvl3pPr>
      <a:lvl4pPr algn="l" eaLnBrk="1" fontAlgn="base" hangingPunct="1" indent="-342900" latinLnBrk="0" marL="1714500" rtl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–"/>
        <a:defRPr baseline="0" b="0" sz="1800" i="0" u="none">
          <a:solidFill>
            <a:schemeClr val="dk1"/>
          </a:solidFill>
          <a:latin typeface="Futura Hv" pitchFamily="34" charset="0"/>
          <a:ea typeface="Arial" pitchFamily="0" charset="0"/>
          <a:sym typeface="Arial" pitchFamily="0" charset="0"/>
        </a:defRPr>
      </a:lvl4pPr>
      <a:lvl5pPr algn="l" eaLnBrk="1" fontAlgn="base" hangingPunct="1" indent="-342900" latinLnBrk="0" marL="2171700" rtl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baseline="0" b="0" sz="1800" i="0" u="none">
          <a:solidFill>
            <a:schemeClr val="dk1"/>
          </a:solidFill>
          <a:latin typeface="Futura Hv" pitchFamily="34" charset="0"/>
          <a:ea typeface="Arial" pitchFamily="0" charset="0"/>
          <a:sym typeface="Arial" pitchFamily="0" charset="0"/>
        </a:defRPr>
      </a:lvl5pPr>
    </p:bodyStyle>
    <p:otherStyle>
      <a:lvl1pPr algn="l" eaLnBrk="1" fontAlgn="base" hangingPunct="1" indent="0" latinLnBrk="0" marL="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1800" i="0" u="none">
          <a:solidFill>
            <a:schemeClr val="dk1"/>
          </a:solidFill>
          <a:latin typeface="Arial" pitchFamily="0" charset="0"/>
          <a:ea typeface="Arial" pitchFamily="0" charset="0"/>
          <a:sym typeface="Arial" pitchFamily="0" charset="0"/>
        </a:defRPr>
      </a:lvl1pPr>
      <a:lvl2pPr algn="l" eaLnBrk="1" fontAlgn="base" hangingPunct="1" indent="0" latinLnBrk="0" marL="4572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1800" i="0" u="none">
          <a:solidFill>
            <a:schemeClr val="dk1"/>
          </a:solidFill>
          <a:latin typeface="Arial" pitchFamily="0" charset="0"/>
          <a:ea typeface="Arial" pitchFamily="0" charset="0"/>
          <a:sym typeface="Arial" pitchFamily="0" charset="0"/>
        </a:defRPr>
      </a:lvl2pPr>
      <a:lvl3pPr algn="l" eaLnBrk="1" fontAlgn="base" hangingPunct="1" indent="0" latinLnBrk="0" marL="9144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1800" i="0" u="none">
          <a:solidFill>
            <a:schemeClr val="dk1"/>
          </a:solidFill>
          <a:latin typeface="Arial" pitchFamily="0" charset="0"/>
          <a:ea typeface="Arial" pitchFamily="0" charset="0"/>
          <a:sym typeface="Arial" pitchFamily="0" charset="0"/>
        </a:defRPr>
      </a:lvl3pPr>
      <a:lvl4pPr algn="l" eaLnBrk="1" fontAlgn="base" hangingPunct="1" indent="0" latinLnBrk="0" marL="13716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1800" i="0" u="none">
          <a:solidFill>
            <a:schemeClr val="dk1"/>
          </a:solidFill>
          <a:latin typeface="Arial" pitchFamily="0" charset="0"/>
          <a:ea typeface="Arial" pitchFamily="0" charset="0"/>
          <a:sym typeface="Arial" pitchFamily="0" charset="0"/>
        </a:defRPr>
      </a:lvl4pPr>
      <a:lvl5pPr algn="l" eaLnBrk="1" fontAlgn="base" hangingPunct="1" indent="0" latinLnBrk="0" marL="18288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1800" i="0" u="none">
          <a:solidFill>
            <a:schemeClr val="dk1"/>
          </a:solidFill>
          <a:latin typeface="Arial" pitchFamily="0" charset="0"/>
          <a:ea typeface="Arial" pitchFamily="0" charset="0"/>
          <a:sym typeface="Arial" pitchFamily="0" charset="0"/>
        </a:defRPr>
      </a:lvl5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6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1</a:t>
            </a:fld>
            <a:endParaRPr sz="1400"/>
          </a:p>
        </p:txBody>
      </p:sp>
      <p:sp>
        <p:nvSpPr>
          <p:cNvPr id="1048619" name=""/>
          <p:cNvSpPr/>
          <p:nvPr>
            <p:ph type="ctrTitle" sz="full" idx="0"/>
          </p:nvPr>
        </p:nvSpPr>
        <p:spPr>
          <a:xfrm rot="0">
            <a:off x="647700" y="1808162"/>
            <a:ext cx="7772400" cy="1470025"/>
          </a:xfrm>
          <a:prstGeom prst="rect"/>
          <a:ln>
            <a:noFill/>
          </a:ln>
        </p:spPr>
        <p:txBody>
          <a:bodyPr anchor="t" bIns="45720" lIns="91440" rIns="91440" tIns="45720" vert="horz"/>
          <a:lstStyle>
            <a:lvl1pPr algn="ctr">
              <a:defRPr sz="3200"/>
            </a:lvl1pPr>
          </a:lstStyle>
          <a:p>
            <a:r>
              <a:rPr altLang="en-US" lang="en-US"/>
              <a:t>Wireless Networks</a:t>
            </a:r>
          </a:p>
        </p:txBody>
      </p:sp>
      <p:sp>
        <p:nvSpPr>
          <p:cNvPr id="1048620" name=""/>
          <p:cNvSpPr/>
          <p:nvPr>
            <p:ph type="subTitle" sz="full" idx="1"/>
          </p:nvPr>
        </p:nvSpPr>
        <p:spPr>
          <a:xfrm rot="0">
            <a:off x="900112" y="3644900"/>
            <a:ext cx="7561262" cy="1752600"/>
          </a:xfrm>
          <a:prstGeom prst="rect"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2800">
                <a:solidFill>
                  <a:srgbClr val="0033CC"/>
                </a:solidFill>
              </a:defRPr>
            </a:lvl1pPr>
            <a:lvl2pPr algn="ctr" marL="457200">
              <a:buNone/>
            </a:lvl2pPr>
            <a:lvl3pPr algn="ctr" marL="914400">
              <a:buFontTx/>
              <a:buNone/>
            </a:lvl3pPr>
            <a:lvl4pPr algn="ctr" marL="1371600">
              <a:buFontTx/>
              <a:buNone/>
            </a:lvl4pPr>
            <a:lvl5pPr algn="ctr" marL="1828800">
              <a:buFontTx/>
              <a:buNone/>
            </a:lvl5pPr>
          </a:lstStyle>
          <a:p>
            <a:pPr lvl="0"/>
            <a:r>
              <a:rPr altLang="en-US" lang="en-US"/>
              <a:t>Lecture 27</a:t>
            </a:r>
          </a:p>
          <a:p>
            <a:pPr lvl="0"/>
            <a:r>
              <a:rPr altLang="en-US" lang="en-US"/>
              <a:t>WLAN Part II</a:t>
            </a:r>
          </a:p>
          <a:p>
            <a:pPr lvl="0"/>
          </a:p>
          <a:p>
            <a:pPr lvl="0"/>
            <a:endParaRPr altLang="en-US" lang="en-GB">
              <a:solidFill>
                <a:schemeClr val="dk1"/>
              </a:solidFill>
            </a:endParaRPr>
          </a:p>
        </p:txBody>
      </p:sp>
      <p:grpSp>
        <p:nvGrpSpPr>
          <p:cNvPr id="40" name=""/>
          <p:cNvGrpSpPr/>
          <p:nvPr/>
        </p:nvGrpSpPr>
        <p:grpSpPr>
          <a:xfrm rot="0">
            <a:off x="0" y="596900"/>
            <a:ext cx="9144000" cy="117475"/>
            <a:chOff x="0" y="376"/>
            <a:chExt cx="5760" cy="74"/>
          </a:xfrm>
        </p:grpSpPr>
        <p:sp>
          <p:nvSpPr>
            <p:cNvPr id="1048621" name=""/>
            <p:cNvSpPr/>
            <p:nvPr/>
          </p:nvSpPr>
          <p:spPr>
            <a:xfrm rot="0" flipV="1">
              <a:off x="0" y="391"/>
              <a:ext cx="5760" cy="45"/>
            </a:xfrm>
            <a:prstGeom prst="rect"/>
            <a:solidFill>
              <a:srgbClr val="0033CC"/>
            </a:solidFill>
            <a:ln>
              <a:noFill/>
            </a:ln>
          </p:spPr>
        </p:sp>
        <p:sp>
          <p:nvSpPr>
            <p:cNvPr id="1048622" name=""/>
            <p:cNvSpPr/>
            <p:nvPr/>
          </p:nvSpPr>
          <p:spPr>
            <a:xfrm rot="0">
              <a:off x="0" y="376"/>
              <a:ext cx="5760" cy="74"/>
            </a:xfrm>
            <a:prstGeom prst="rect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41" name=""/>
          <p:cNvGrpSpPr/>
          <p:nvPr/>
        </p:nvGrpSpPr>
        <p:grpSpPr>
          <a:xfrm rot="0">
            <a:off x="0" y="6057900"/>
            <a:ext cx="9144000" cy="117475"/>
            <a:chOff x="0" y="376"/>
            <a:chExt cx="5760" cy="74"/>
          </a:xfrm>
        </p:grpSpPr>
        <p:sp>
          <p:nvSpPr>
            <p:cNvPr id="1048623" name=""/>
            <p:cNvSpPr/>
            <p:nvPr/>
          </p:nvSpPr>
          <p:spPr>
            <a:xfrm rot="0" flipV="1">
              <a:off x="0" y="391"/>
              <a:ext cx="5760" cy="45"/>
            </a:xfrm>
            <a:prstGeom prst="rect"/>
            <a:solidFill>
              <a:srgbClr val="0033CC"/>
            </a:solidFill>
            <a:ln>
              <a:noFill/>
            </a:ln>
          </p:spPr>
        </p:sp>
        <p:sp>
          <p:nvSpPr>
            <p:cNvPr id="1048624" name=""/>
            <p:cNvSpPr/>
            <p:nvPr/>
          </p:nvSpPr>
          <p:spPr>
            <a:xfrm rot="0">
              <a:off x="0" y="376"/>
              <a:ext cx="5760" cy="74"/>
            </a:xfrm>
            <a:prstGeom prst="rect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9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10</a:t>
            </a:fld>
            <a:endParaRPr sz="1400"/>
          </a:p>
        </p:txBody>
      </p:sp>
      <p:sp>
        <p:nvSpPr>
          <p:cNvPr id="1048726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</a:lstStyle>
          <a:p/>
        </p:txBody>
      </p:sp>
      <p:sp>
        <p:nvSpPr>
          <p:cNvPr id="1048727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/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827087" y="1773237"/>
            <a:ext cx="8316912" cy="3668712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3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11</a:t>
            </a:fld>
            <a:endParaRPr sz="1400"/>
          </a:p>
        </p:txBody>
      </p:sp>
      <p:sp>
        <p:nvSpPr>
          <p:cNvPr id="1048730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</a:lstStyle>
          <a:p>
            <a:r>
              <a:rPr altLang="en-US" lang="en-US"/>
              <a:t>Fragmentation and Reassembly</a:t>
            </a:r>
          </a:p>
        </p:txBody>
      </p:sp>
      <p:sp>
        <p:nvSpPr>
          <p:cNvPr id="1048731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sz="2400" lang="en-US"/>
              <a:t>In Ethernet, MAC frame can be </a:t>
            </a:r>
            <a:r>
              <a:rPr altLang="en-US" sz="2400" lang="en-US"/>
              <a:t>upto</a:t>
            </a:r>
            <a:r>
              <a:rPr altLang="en-US" sz="2400" lang="en-US"/>
              <a:t> 1518 bytes long.</a:t>
            </a:r>
          </a:p>
          <a:p>
            <a:pPr lvl="0"/>
            <a:r>
              <a:rPr altLang="en-US" sz="2400" lang="en-US"/>
              <a:t>Not possible to support such larger size of frame because of:</a:t>
            </a:r>
          </a:p>
          <a:p>
            <a:pPr lvl="1"/>
            <a:r>
              <a:rPr altLang="en-US" sz="2000" lang="en-GB"/>
              <a:t>Higher bit error rate</a:t>
            </a:r>
          </a:p>
          <a:p>
            <a:pPr lvl="1"/>
            <a:r>
              <a:rPr altLang="en-US" sz="2000" lang="en-GB"/>
              <a:t>If it is corrupted, large size would incur high overheads.</a:t>
            </a:r>
          </a:p>
          <a:p>
            <a:pPr lvl="1"/>
            <a:r>
              <a:rPr altLang="en-US" sz="2000" lang="en-GB"/>
              <a:t>On FH, medium is interrupted periodically (20ms), smaller packet would result in smaller chance of postponing transmission.</a:t>
            </a:r>
          </a:p>
        </p:txBody>
      </p: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1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12</a:t>
            </a:fld>
            <a:endParaRPr sz="1400"/>
          </a:p>
        </p:txBody>
      </p:sp>
      <p:sp>
        <p:nvSpPr>
          <p:cNvPr id="1048608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</a:lstStyle>
          <a:p/>
        </p:txBody>
      </p:sp>
      <p:sp>
        <p:nvSpPr>
          <p:cNvPr id="1048609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lang="en-US"/>
              <a:t>In IEEE 802.11 segmentation/reassembly is added to support Ethernet frames.</a:t>
            </a:r>
          </a:p>
          <a:p>
            <a:pPr lvl="0">
              <a:lnSpc>
                <a:spcPct val="90000"/>
              </a:lnSpc>
            </a:pPr>
            <a:r>
              <a:rPr altLang="en-US" lang="en-US"/>
              <a:t>Each MSDU is divided into several frames/segments.</a:t>
            </a:r>
          </a:p>
          <a:p>
            <a:pPr lvl="0">
              <a:lnSpc>
                <a:spcPct val="90000"/>
              </a:lnSpc>
            </a:pPr>
            <a:r>
              <a:rPr altLang="en-US" lang="en-US"/>
              <a:t>All the segments are transmitted after SIFS of ACK reception.</a:t>
            </a:r>
          </a:p>
          <a:p>
            <a:pPr lvl="0">
              <a:lnSpc>
                <a:spcPct val="90000"/>
              </a:lnSpc>
            </a:pPr>
            <a:r>
              <a:rPr altLang="en-US" lang="en-US"/>
              <a:t>Segments are reassembled to MSDU in the order as transmitted.</a:t>
            </a:r>
          </a:p>
          <a:p>
            <a:pPr lvl="0">
              <a:lnSpc>
                <a:spcPct val="90000"/>
              </a:lnSpc>
            </a:pPr>
            <a:endParaRPr altLang="en-US" lang="en-GB"/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3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13</a:t>
            </a:fld>
            <a:endParaRPr sz="1400"/>
          </a:p>
        </p:txBody>
      </p:sp>
      <p:sp>
        <p:nvSpPr>
          <p:cNvPr id="1048601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</a:lstStyle>
          <a:p>
            <a:pPr lvl="0"/>
            <a:r>
              <a:rPr altLang="en-US" lang="en-US">
                <a:latin typeface="Times New Roman" pitchFamily="18" charset="0"/>
              </a:rPr>
              <a:t>MAC Frame Format</a:t>
            </a: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0" y="304800"/>
            <a:ext cx="8991600" cy="65532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6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14</a:t>
            </a:fld>
            <a:endParaRPr sz="1400"/>
          </a:p>
        </p:txBody>
      </p:sp>
      <p:sp>
        <p:nvSpPr>
          <p:cNvPr id="1048593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</a:lstStyle>
          <a:p>
            <a:pPr lvl="0"/>
            <a:r>
              <a:rPr altLang="en-US" lang="en-US">
                <a:latin typeface="Times New Roman" pitchFamily="18" charset="0"/>
              </a:rPr>
              <a:t>MAC Frame Fields</a:t>
            </a:r>
          </a:p>
        </p:txBody>
      </p:sp>
      <p:sp>
        <p:nvSpPr>
          <p:cNvPr id="1048594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sz="2400" lang="en-US">
                <a:latin typeface="Times New Roman" pitchFamily="18" charset="0"/>
              </a:rPr>
              <a:t>Frame Control – frame type, control information</a:t>
            </a:r>
          </a:p>
          <a:p>
            <a:pPr lvl="0"/>
            <a:r>
              <a:rPr altLang="en-US" sz="2400" lang="en-US">
                <a:latin typeface="Times New Roman" pitchFamily="18" charset="0"/>
              </a:rPr>
              <a:t>Duration/connection ID – channel allocation time</a:t>
            </a:r>
          </a:p>
          <a:p>
            <a:pPr lvl="0"/>
            <a:r>
              <a:rPr altLang="en-US" sz="2400" lang="en-US">
                <a:latin typeface="Times New Roman" pitchFamily="18" charset="0"/>
              </a:rPr>
              <a:t>Addresses – context dependant, types include source and destination</a:t>
            </a:r>
          </a:p>
          <a:p>
            <a:pPr lvl="0"/>
            <a:r>
              <a:rPr altLang="en-US" sz="2400" lang="en-US">
                <a:latin typeface="Times New Roman" pitchFamily="18" charset="0"/>
              </a:rPr>
              <a:t>Sequence control – numbering and reassembly</a:t>
            </a:r>
          </a:p>
          <a:p>
            <a:pPr lvl="0"/>
            <a:r>
              <a:rPr altLang="en-US" sz="2400" lang="en-US">
                <a:latin typeface="Times New Roman" pitchFamily="18" charset="0"/>
              </a:rPr>
              <a:t>Frame body – MSDU or fragment of MSDU</a:t>
            </a:r>
          </a:p>
          <a:p>
            <a:pPr lvl="0"/>
            <a:r>
              <a:rPr altLang="en-US" sz="2400" lang="en-US">
                <a:latin typeface="Times New Roman" pitchFamily="18" charset="0"/>
              </a:rPr>
              <a:t>Frame check sequence – 32-bit CRC</a:t>
            </a:r>
          </a:p>
        </p:txBody>
      </p:sp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8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15</a:t>
            </a:fld>
            <a:endParaRPr sz="1400"/>
          </a:p>
        </p:txBody>
      </p:sp>
      <p:sp>
        <p:nvSpPr>
          <p:cNvPr id="1048583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</a:lstStyle>
          <a:p>
            <a:r>
              <a:rPr altLang="en-US" lang="en-US"/>
              <a:t>Addresses</a:t>
            </a:r>
          </a:p>
        </p:txBody>
      </p:sp>
      <p:sp>
        <p:nvSpPr>
          <p:cNvPr id="1048584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sz="2400" i="1" lang="en-US"/>
              <a:t>Destination address</a:t>
            </a:r>
          </a:p>
          <a:p>
            <a:pPr lvl="1">
              <a:lnSpc>
                <a:spcPct val="80000"/>
              </a:lnSpc>
            </a:pPr>
            <a:r>
              <a:rPr sz="2000" lang="en-US"/>
              <a:t>As in Ethernet, the destination address is the 48-bit IEEE MAC identifier that corresponds to the final recipient: the station that will hand the frame to higher protocol layers for processing.</a:t>
            </a:r>
          </a:p>
          <a:p>
            <a:pPr lvl="0">
              <a:lnSpc>
                <a:spcPct val="80000"/>
              </a:lnSpc>
            </a:pPr>
            <a:r>
              <a:rPr sz="2400" i="1" lang="en-US"/>
              <a:t>Source address</a:t>
            </a:r>
          </a:p>
          <a:p>
            <a:pPr lvl="1">
              <a:lnSpc>
                <a:spcPct val="80000"/>
              </a:lnSpc>
            </a:pPr>
            <a:r>
              <a:rPr sz="2000" lang="en-US"/>
              <a:t>This is the 48-bit IEEE MAC identifier that identifies the source of the transmission. Only one station can be the source of a frame, so the Individual/Group bit is always 0 to indicate an individual station.</a:t>
            </a:r>
          </a:p>
          <a:p>
            <a:pPr lvl="0">
              <a:lnSpc>
                <a:spcPct val="80000"/>
              </a:lnSpc>
            </a:pPr>
            <a:r>
              <a:rPr sz="2400" i="1" lang="en-US"/>
              <a:t>Receiver address</a:t>
            </a:r>
          </a:p>
          <a:p>
            <a:pPr lvl="1">
              <a:lnSpc>
                <a:spcPct val="80000"/>
              </a:lnSpc>
            </a:pPr>
            <a:r>
              <a:rPr sz="2000" lang="en-US"/>
              <a:t>This is a 48-bit IEEE MAC identifier that indicates which wireless station should process the frame. If it is a wireless station, the receiver address is the destination address.</a:t>
            </a:r>
          </a:p>
          <a:p>
            <a:pPr lvl="0">
              <a:lnSpc>
                <a:spcPct val="80000"/>
              </a:lnSpc>
            </a:pPr>
            <a:r>
              <a:rPr sz="2400" i="1" lang="en-US"/>
              <a:t>Transmitter address</a:t>
            </a:r>
          </a:p>
          <a:p>
            <a:pPr lvl="1">
              <a:lnSpc>
                <a:spcPct val="80000"/>
              </a:lnSpc>
            </a:pPr>
            <a:r>
              <a:rPr sz="2000" lang="en-US"/>
              <a:t>This is a 48-bit IEEE MAC address to identify the wireless interface that transmitted the frame onto the wireless medium.</a:t>
            </a:r>
          </a:p>
          <a:p>
            <a:pPr lvl="0">
              <a:lnSpc>
                <a:spcPct val="80000"/>
              </a:lnSpc>
            </a:pPr>
            <a:endParaRPr sz="2400"/>
          </a:p>
          <a:p>
            <a:pPr lvl="0">
              <a:lnSpc>
                <a:spcPct val="80000"/>
              </a:lnSpc>
            </a:pPr>
            <a:endParaRPr sz="2400"/>
          </a:p>
          <a:p>
            <a:pPr lvl="0">
              <a:lnSpc>
                <a:spcPct val="80000"/>
              </a:lnSpc>
            </a:pPr>
            <a:endParaRPr sz="2400"/>
          </a:p>
        </p:txBody>
      </p:sp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2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16</a:t>
            </a:fld>
            <a:endParaRPr sz="1400"/>
          </a:p>
        </p:txBody>
      </p:sp>
      <p:sp>
        <p:nvSpPr>
          <p:cNvPr id="1048589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</a:lstStyle>
          <a:p>
            <a:pPr lvl="0"/>
            <a:r>
              <a:rPr altLang="en-US" lang="en-US">
                <a:latin typeface="Times New Roman" pitchFamily="18" charset="0"/>
              </a:rPr>
              <a:t>Frame Control Fields</a:t>
            </a:r>
          </a:p>
        </p:txBody>
      </p:sp>
      <p:sp>
        <p:nvSpPr>
          <p:cNvPr id="1048590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altLang="en-US" sz="2400" lang="en-US">
                <a:latin typeface="Times New Roman" pitchFamily="18" charset="0"/>
              </a:rPr>
              <a:t>Protocol version – 802.11 version</a:t>
            </a:r>
          </a:p>
          <a:p>
            <a:pPr lvl="0">
              <a:lnSpc>
                <a:spcPct val="80000"/>
              </a:lnSpc>
            </a:pPr>
            <a:r>
              <a:rPr altLang="en-US" sz="2400" lang="en-US">
                <a:latin typeface="Times New Roman" pitchFamily="18" charset="0"/>
              </a:rPr>
              <a:t>Type – control, management, or data</a:t>
            </a:r>
          </a:p>
          <a:p>
            <a:pPr lvl="0">
              <a:lnSpc>
                <a:spcPct val="80000"/>
              </a:lnSpc>
            </a:pPr>
            <a:r>
              <a:rPr altLang="en-US" sz="2400" lang="en-US">
                <a:latin typeface="Times New Roman" pitchFamily="18" charset="0"/>
              </a:rPr>
              <a:t>Subtype – identifies function of frame</a:t>
            </a:r>
          </a:p>
          <a:p>
            <a:pPr lvl="0">
              <a:lnSpc>
                <a:spcPct val="80000"/>
              </a:lnSpc>
            </a:pPr>
            <a:r>
              <a:rPr altLang="en-US" sz="2400" lang="en-US">
                <a:latin typeface="Times New Roman" pitchFamily="18" charset="0"/>
              </a:rPr>
              <a:t>To DS – 1 if destined for DS</a:t>
            </a:r>
          </a:p>
          <a:p>
            <a:pPr lvl="0">
              <a:lnSpc>
                <a:spcPct val="80000"/>
              </a:lnSpc>
            </a:pPr>
            <a:r>
              <a:rPr altLang="en-US" sz="2400" lang="en-US">
                <a:latin typeface="Times New Roman" pitchFamily="18" charset="0"/>
              </a:rPr>
              <a:t>From DS – 1 if leaving DS</a:t>
            </a:r>
          </a:p>
          <a:p>
            <a:pPr lvl="0">
              <a:lnSpc>
                <a:spcPct val="80000"/>
              </a:lnSpc>
            </a:pPr>
            <a:r>
              <a:rPr altLang="en-US" sz="2400" lang="en-US">
                <a:latin typeface="Times New Roman" pitchFamily="18" charset="0"/>
              </a:rPr>
              <a:t>More fragments – 1 if fragments follow</a:t>
            </a:r>
          </a:p>
          <a:p>
            <a:pPr lvl="0">
              <a:lnSpc>
                <a:spcPct val="80000"/>
              </a:lnSpc>
            </a:pPr>
            <a:r>
              <a:rPr altLang="en-US" sz="2400" lang="en-US">
                <a:latin typeface="Times New Roman" pitchFamily="18" charset="0"/>
              </a:rPr>
              <a:t>Retry – 1 if retransmission of previous frame</a:t>
            </a:r>
          </a:p>
          <a:p>
            <a:pPr lvl="0">
              <a:lnSpc>
                <a:spcPct val="80000"/>
              </a:lnSpc>
            </a:pPr>
            <a:r>
              <a:rPr altLang="en-US" sz="2400" lang="en-US">
                <a:latin typeface="Times New Roman" pitchFamily="18" charset="0"/>
              </a:rPr>
              <a:t>Power management – 1 if transmitting station is in sleep mode</a:t>
            </a:r>
          </a:p>
          <a:p>
            <a:pPr lvl="0">
              <a:lnSpc>
                <a:spcPct val="80000"/>
              </a:lnSpc>
            </a:pPr>
            <a:r>
              <a:rPr altLang="en-US" sz="2400" lang="en-US">
                <a:latin typeface="Times New Roman" pitchFamily="18" charset="0"/>
              </a:rPr>
              <a:t>More data – Indicates that station has more data to send</a:t>
            </a:r>
          </a:p>
          <a:p>
            <a:pPr lvl="0">
              <a:lnSpc>
                <a:spcPct val="80000"/>
              </a:lnSpc>
            </a:pPr>
            <a:r>
              <a:rPr altLang="en-US" sz="2400" lang="en-US">
                <a:latin typeface="Times New Roman" pitchFamily="18" charset="0"/>
              </a:rPr>
              <a:t>WEP – 1 if wired equivalent protocol is implemented</a:t>
            </a:r>
          </a:p>
          <a:p>
            <a:pPr lvl="0">
              <a:lnSpc>
                <a:spcPct val="80000"/>
              </a:lnSpc>
            </a:pPr>
            <a:r>
              <a:rPr altLang="en-US" sz="2400" lang="en-US">
                <a:latin typeface="Times New Roman" pitchFamily="18" charset="0"/>
              </a:rPr>
              <a:t>Order – 1 if any data frame is sent using the Strictly Ordered service</a:t>
            </a:r>
          </a:p>
          <a:p>
            <a:pPr lvl="0">
              <a:lnSpc>
                <a:spcPct val="80000"/>
              </a:lnSpc>
            </a:pPr>
            <a:endParaRPr altLang="en-US" sz="2400" lang="en-US">
              <a:latin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17</a:t>
            </a:fld>
            <a:endParaRPr sz="1400"/>
          </a:p>
        </p:txBody>
      </p:sp>
      <p:sp>
        <p:nvSpPr>
          <p:cNvPr id="1048597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</a:lstStyle>
          <a:p>
            <a:pPr lvl="0"/>
            <a:r>
              <a:rPr altLang="en-US" lang="en-US">
                <a:latin typeface="Times New Roman" pitchFamily="18" charset="0"/>
              </a:rPr>
              <a:t>Control Frame Subtypes (Type 01)</a:t>
            </a:r>
          </a:p>
        </p:txBody>
      </p:sp>
      <p:sp>
        <p:nvSpPr>
          <p:cNvPr id="1048598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lang="en-US">
                <a:latin typeface="Times New Roman" pitchFamily="18" charset="0"/>
              </a:rPr>
              <a:t>Power save – poll (PS-Poll)</a:t>
            </a:r>
          </a:p>
          <a:p>
            <a:pPr lvl="0"/>
            <a:r>
              <a:rPr altLang="en-US" lang="en-US">
                <a:latin typeface="Times New Roman" pitchFamily="18" charset="0"/>
              </a:rPr>
              <a:t>Request to send (RTS)</a:t>
            </a:r>
          </a:p>
          <a:p>
            <a:pPr lvl="0"/>
            <a:r>
              <a:rPr altLang="en-US" lang="en-US">
                <a:latin typeface="Times New Roman" pitchFamily="18" charset="0"/>
              </a:rPr>
              <a:t>Clear to send (CTS)</a:t>
            </a:r>
          </a:p>
          <a:p>
            <a:pPr lvl="0"/>
            <a:r>
              <a:rPr altLang="en-US" lang="en-US">
                <a:latin typeface="Times New Roman" pitchFamily="18" charset="0"/>
              </a:rPr>
              <a:t>Acknowledgment</a:t>
            </a:r>
          </a:p>
          <a:p>
            <a:pPr lvl="0"/>
            <a:r>
              <a:rPr altLang="en-US" lang="en-US">
                <a:latin typeface="Times New Roman" pitchFamily="18" charset="0"/>
              </a:rPr>
              <a:t>Contention-free (CF)-end</a:t>
            </a:r>
          </a:p>
          <a:p>
            <a:pPr lvl="0"/>
            <a:r>
              <a:rPr altLang="en-US" lang="en-US">
                <a:latin typeface="Times New Roman" pitchFamily="18" charset="0"/>
              </a:rPr>
              <a:t>CF-end + CF-</a:t>
            </a:r>
            <a:r>
              <a:rPr altLang="en-US" lang="en-US">
                <a:latin typeface="Times New Roman" pitchFamily="18" charset="0"/>
              </a:rPr>
              <a:t>ack</a:t>
            </a:r>
          </a:p>
        </p:txBody>
      </p:sp>
    </p:spTree>
  </p:cSld>
  <p:clrMapOvr>
    <a:masterClrMapping/>
  </p:clrMapOvr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7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18</a:t>
            </a:fld>
            <a:endParaRPr sz="1400"/>
          </a:p>
        </p:txBody>
      </p:sp>
      <p:sp>
        <p:nvSpPr>
          <p:cNvPr id="1048604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</a:lstStyle>
          <a:p>
            <a:pPr lvl="0"/>
            <a:r>
              <a:rPr altLang="en-US" lang="en-US">
                <a:latin typeface="Times New Roman" pitchFamily="18" charset="0"/>
              </a:rPr>
              <a:t>Data Frame Subtypes (Type 10)</a:t>
            </a:r>
          </a:p>
        </p:txBody>
      </p:sp>
      <p:sp>
        <p:nvSpPr>
          <p:cNvPr id="1048605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sz="2400" lang="en-US">
                <a:latin typeface="Times New Roman" pitchFamily="18" charset="0"/>
              </a:rPr>
              <a:t>Data-carrying frames</a:t>
            </a:r>
          </a:p>
          <a:p>
            <a:pPr lvl="1">
              <a:lnSpc>
                <a:spcPct val="90000"/>
              </a:lnSpc>
            </a:pPr>
            <a:r>
              <a:rPr altLang="en-US" sz="2000" lang="en-US">
                <a:latin typeface="Times New Roman" pitchFamily="18" charset="0"/>
              </a:rPr>
              <a:t>Data</a:t>
            </a:r>
          </a:p>
          <a:p>
            <a:pPr lvl="1">
              <a:lnSpc>
                <a:spcPct val="90000"/>
              </a:lnSpc>
            </a:pPr>
            <a:r>
              <a:rPr altLang="en-US" sz="2000" lang="en-US">
                <a:latin typeface="Times New Roman" pitchFamily="18" charset="0"/>
              </a:rPr>
              <a:t>Data + CF-Ack</a:t>
            </a:r>
          </a:p>
          <a:p>
            <a:pPr lvl="1">
              <a:lnSpc>
                <a:spcPct val="90000"/>
              </a:lnSpc>
            </a:pPr>
            <a:r>
              <a:rPr altLang="en-US" sz="2000" lang="en-US">
                <a:latin typeface="Times New Roman" pitchFamily="18" charset="0"/>
              </a:rPr>
              <a:t>Data + CF-Poll</a:t>
            </a:r>
          </a:p>
          <a:p>
            <a:pPr lvl="1">
              <a:lnSpc>
                <a:spcPct val="90000"/>
              </a:lnSpc>
            </a:pPr>
            <a:r>
              <a:rPr altLang="en-US" sz="2000" lang="en-US">
                <a:latin typeface="Times New Roman" pitchFamily="18" charset="0"/>
              </a:rPr>
              <a:t>Data + CF-</a:t>
            </a:r>
            <a:r>
              <a:rPr altLang="en-US" sz="2000" lang="en-US">
                <a:latin typeface="Times New Roman" pitchFamily="18" charset="0"/>
              </a:rPr>
              <a:t>Ack</a:t>
            </a:r>
            <a:r>
              <a:rPr altLang="en-US" sz="2000" lang="en-US">
                <a:latin typeface="Times New Roman" pitchFamily="18" charset="0"/>
              </a:rPr>
              <a:t> + CF-Poll</a:t>
            </a:r>
          </a:p>
          <a:p>
            <a:pPr lvl="0">
              <a:lnSpc>
                <a:spcPct val="90000"/>
              </a:lnSpc>
            </a:pPr>
            <a:r>
              <a:rPr altLang="en-US" sz="2400" lang="en-US">
                <a:latin typeface="Times New Roman" pitchFamily="18" charset="0"/>
              </a:rPr>
              <a:t>Other subtypes (don’t carry user data)</a:t>
            </a:r>
          </a:p>
          <a:p>
            <a:pPr lvl="1">
              <a:lnSpc>
                <a:spcPct val="90000"/>
              </a:lnSpc>
            </a:pPr>
            <a:r>
              <a:rPr altLang="en-US" sz="2000" lang="en-US">
                <a:latin typeface="Times New Roman" pitchFamily="18" charset="0"/>
              </a:rPr>
              <a:t>Null Function</a:t>
            </a:r>
          </a:p>
          <a:p>
            <a:pPr lvl="1">
              <a:lnSpc>
                <a:spcPct val="90000"/>
              </a:lnSpc>
            </a:pPr>
            <a:r>
              <a:rPr altLang="en-US" sz="2000" lang="en-US">
                <a:latin typeface="Times New Roman" pitchFamily="18" charset="0"/>
              </a:rPr>
              <a:t>CF-Ack</a:t>
            </a:r>
          </a:p>
          <a:p>
            <a:pPr lvl="1">
              <a:lnSpc>
                <a:spcPct val="90000"/>
              </a:lnSpc>
            </a:pPr>
            <a:r>
              <a:rPr altLang="en-US" sz="2000" lang="en-US">
                <a:latin typeface="Times New Roman" pitchFamily="18" charset="0"/>
              </a:rPr>
              <a:t>CF-Poll</a:t>
            </a:r>
          </a:p>
          <a:p>
            <a:pPr lvl="1">
              <a:lnSpc>
                <a:spcPct val="90000"/>
              </a:lnSpc>
            </a:pPr>
            <a:r>
              <a:rPr altLang="en-US" sz="2000" lang="en-US">
                <a:latin typeface="Times New Roman" pitchFamily="18" charset="0"/>
              </a:rPr>
              <a:t>CF-</a:t>
            </a:r>
            <a:r>
              <a:rPr altLang="en-US" sz="2000" lang="en-US">
                <a:latin typeface="Times New Roman" pitchFamily="18" charset="0"/>
              </a:rPr>
              <a:t>Ack</a:t>
            </a:r>
            <a:r>
              <a:rPr altLang="en-US" sz="2000" lang="en-US">
                <a:latin typeface="Times New Roman" pitchFamily="18" charset="0"/>
              </a:rPr>
              <a:t> + CF-Poll</a:t>
            </a:r>
          </a:p>
        </p:txBody>
      </p:sp>
    </p:spTree>
  </p:cSld>
  <p:clrMapOvr>
    <a:masterClrMapping/>
  </p:clrMapOvr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7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19</a:t>
            </a:fld>
            <a:endParaRPr sz="1400"/>
          </a:p>
        </p:txBody>
      </p:sp>
      <p:sp>
        <p:nvSpPr>
          <p:cNvPr id="1048734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</a:lstStyle>
          <a:p>
            <a:pPr lvl="0"/>
            <a:r>
              <a:rPr altLang="en-US" lang="en-US">
                <a:latin typeface="Times New Roman" pitchFamily="18" charset="0"/>
              </a:rPr>
              <a:t>Management Frame Subtypes (Type 00)</a:t>
            </a:r>
          </a:p>
        </p:txBody>
      </p:sp>
      <p:sp>
        <p:nvSpPr>
          <p:cNvPr id="1048735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sz="2400" lang="en-US">
                <a:latin typeface="Times New Roman" pitchFamily="18" charset="0"/>
              </a:rPr>
              <a:t>Association request</a:t>
            </a:r>
          </a:p>
          <a:p>
            <a:pPr lvl="0">
              <a:lnSpc>
                <a:spcPct val="90000"/>
              </a:lnSpc>
            </a:pPr>
            <a:r>
              <a:rPr altLang="en-US" sz="2400" lang="en-US">
                <a:latin typeface="Times New Roman" pitchFamily="18" charset="0"/>
              </a:rPr>
              <a:t>Association response</a:t>
            </a:r>
          </a:p>
          <a:p>
            <a:pPr lvl="0">
              <a:lnSpc>
                <a:spcPct val="90000"/>
              </a:lnSpc>
            </a:pPr>
            <a:r>
              <a:rPr altLang="en-US" sz="2400" lang="en-US">
                <a:latin typeface="Times New Roman" pitchFamily="18" charset="0"/>
              </a:rPr>
              <a:t>Reassociation</a:t>
            </a:r>
            <a:r>
              <a:rPr altLang="en-US" sz="2400" lang="en-US">
                <a:latin typeface="Times New Roman" pitchFamily="18" charset="0"/>
              </a:rPr>
              <a:t> request</a:t>
            </a:r>
          </a:p>
          <a:p>
            <a:pPr lvl="0">
              <a:lnSpc>
                <a:spcPct val="90000"/>
              </a:lnSpc>
            </a:pPr>
            <a:r>
              <a:rPr altLang="en-US" sz="2400" lang="en-US">
                <a:latin typeface="Times New Roman" pitchFamily="18" charset="0"/>
              </a:rPr>
              <a:t>Reassociation</a:t>
            </a:r>
            <a:r>
              <a:rPr altLang="en-US" sz="2400" lang="en-US">
                <a:latin typeface="Times New Roman" pitchFamily="18" charset="0"/>
              </a:rPr>
              <a:t> response</a:t>
            </a:r>
          </a:p>
          <a:p>
            <a:pPr lvl="0">
              <a:lnSpc>
                <a:spcPct val="90000"/>
              </a:lnSpc>
            </a:pPr>
            <a:r>
              <a:rPr altLang="en-US" sz="2400" lang="en-US">
                <a:latin typeface="Times New Roman" pitchFamily="18" charset="0"/>
              </a:rPr>
              <a:t>Probe request</a:t>
            </a:r>
          </a:p>
          <a:p>
            <a:pPr lvl="0">
              <a:lnSpc>
                <a:spcPct val="90000"/>
              </a:lnSpc>
            </a:pPr>
            <a:r>
              <a:rPr altLang="en-US" sz="2400" lang="en-US">
                <a:latin typeface="Times New Roman" pitchFamily="18" charset="0"/>
              </a:rPr>
              <a:t>Probe response</a:t>
            </a:r>
          </a:p>
          <a:p>
            <a:pPr lvl="0">
              <a:lnSpc>
                <a:spcPct val="90000"/>
              </a:lnSpc>
            </a:pPr>
            <a:r>
              <a:rPr altLang="en-US" sz="2400" lang="en-US">
                <a:latin typeface="Times New Roman" pitchFamily="18" charset="0"/>
              </a:rPr>
              <a:t>Beacon</a:t>
            </a:r>
          </a:p>
          <a:p>
            <a:pPr lvl="0">
              <a:lnSpc>
                <a:spcPct val="90000"/>
              </a:lnSpc>
            </a:pPr>
            <a:r>
              <a:rPr altLang="en-US" sz="2400" lang="en-US">
                <a:latin typeface="Times New Roman" pitchFamily="18" charset="0"/>
              </a:rPr>
              <a:t>Announcement traffic indication message</a:t>
            </a:r>
          </a:p>
          <a:p>
            <a:pPr lvl="0">
              <a:lnSpc>
                <a:spcPct val="90000"/>
              </a:lnSpc>
            </a:pPr>
            <a:r>
              <a:rPr altLang="en-US" sz="2400" lang="en-US">
                <a:latin typeface="Times New Roman" pitchFamily="18" charset="0"/>
              </a:rPr>
              <a:t>Dissociation</a:t>
            </a:r>
          </a:p>
          <a:p>
            <a:pPr lvl="0">
              <a:lnSpc>
                <a:spcPct val="90000"/>
              </a:lnSpc>
            </a:pPr>
            <a:r>
              <a:rPr altLang="en-US" sz="2400" lang="en-US">
                <a:latin typeface="Times New Roman" pitchFamily="18" charset="0"/>
              </a:rPr>
              <a:t>Authentication</a:t>
            </a:r>
          </a:p>
          <a:p>
            <a:pPr lvl="0">
              <a:lnSpc>
                <a:spcPct val="90000"/>
              </a:lnSpc>
            </a:pPr>
            <a:r>
              <a:rPr altLang="en-US" sz="2400" lang="en-US">
                <a:latin typeface="Times New Roman" pitchFamily="18" charset="0"/>
              </a:rPr>
              <a:t>Deauthentication</a:t>
            </a:r>
          </a:p>
          <a:p>
            <a:pPr lvl="0">
              <a:lnSpc>
                <a:spcPct val="90000"/>
              </a:lnSpc>
            </a:pPr>
            <a:endParaRPr altLang="en-US" sz="2400" lang="en-US">
              <a:latin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2</a:t>
            </a:fld>
            <a:endParaRPr sz="1400"/>
          </a:p>
        </p:txBody>
      </p:sp>
      <p:sp>
        <p:nvSpPr>
          <p:cNvPr id="1048627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</a:lstStyle>
          <a:p>
            <a:r>
              <a:rPr altLang="en-US" lang="en-US"/>
              <a:t>Outlines</a:t>
            </a:r>
          </a:p>
        </p:txBody>
      </p:sp>
      <p:sp>
        <p:nvSpPr>
          <p:cNvPr id="1048628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lang="en-US"/>
              <a:t>Last Lecture Review</a:t>
            </a:r>
          </a:p>
          <a:p>
            <a:pPr lvl="0">
              <a:lnSpc>
                <a:spcPct val="90000"/>
              </a:lnSpc>
            </a:pPr>
            <a:r>
              <a:rPr altLang="en-US" lang="en-US"/>
              <a:t>Problems with DCF</a:t>
            </a:r>
          </a:p>
          <a:p>
            <a:pPr lvl="0">
              <a:lnSpc>
                <a:spcPct val="90000"/>
              </a:lnSpc>
            </a:pPr>
            <a:r>
              <a:rPr altLang="en-US" lang="en-US"/>
              <a:t>Virtual Carrier Sensing</a:t>
            </a:r>
          </a:p>
          <a:p>
            <a:pPr lvl="0">
              <a:lnSpc>
                <a:spcPct val="90000"/>
              </a:lnSpc>
            </a:pPr>
            <a:r>
              <a:rPr altLang="en-US" lang="en-US"/>
              <a:t>RTC/CTS Protocol</a:t>
            </a:r>
          </a:p>
          <a:p>
            <a:pPr lvl="0">
              <a:lnSpc>
                <a:spcPct val="90000"/>
              </a:lnSpc>
            </a:pPr>
            <a:r>
              <a:rPr altLang="en-US" lang="en-US"/>
              <a:t>Interframe</a:t>
            </a:r>
            <a:r>
              <a:rPr altLang="en-US" lang="en-US"/>
              <a:t> Spacing</a:t>
            </a:r>
          </a:p>
          <a:p>
            <a:pPr lvl="0">
              <a:lnSpc>
                <a:spcPct val="90000"/>
              </a:lnSpc>
            </a:pPr>
            <a:r>
              <a:rPr altLang="en-US" lang="en-US"/>
              <a:t>PCF</a:t>
            </a:r>
          </a:p>
          <a:p>
            <a:pPr lvl="0">
              <a:lnSpc>
                <a:spcPct val="90000"/>
              </a:lnSpc>
            </a:pPr>
            <a:r>
              <a:rPr altLang="en-US" lang="en-US"/>
              <a:t>Fragmentation / Reassembly</a:t>
            </a:r>
          </a:p>
          <a:p>
            <a:pPr lvl="0">
              <a:lnSpc>
                <a:spcPct val="90000"/>
              </a:lnSpc>
            </a:pPr>
            <a:r>
              <a:rPr altLang="en-US" lang="en-US"/>
              <a:t>MAC Frame Format</a:t>
            </a:r>
          </a:p>
          <a:p>
            <a:pPr lvl="0">
              <a:lnSpc>
                <a:spcPct val="90000"/>
              </a:lnSpc>
            </a:pPr>
            <a:r>
              <a:rPr altLang="en-US" lang="en-US"/>
              <a:t>Frame Types</a:t>
            </a:r>
          </a:p>
          <a:p>
            <a:pPr lvl="0">
              <a:lnSpc>
                <a:spcPct val="90000"/>
              </a:lnSpc>
            </a:pPr>
            <a:r>
              <a:rPr altLang="en-US" lang="en-US"/>
              <a:t>Physical Media in Original IEEE 802.11</a:t>
            </a:r>
          </a:p>
        </p:txBody>
      </p:sp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41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20</a:t>
            </a:fld>
            <a:endParaRPr sz="1400"/>
          </a:p>
        </p:txBody>
      </p:sp>
      <p:sp>
        <p:nvSpPr>
          <p:cNvPr id="1048738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</a:lstStyle>
          <a:p>
            <a:pPr lvl="0"/>
            <a:r>
              <a:rPr altLang="en-US" lang="en-US">
                <a:latin typeface="Times New Roman" pitchFamily="18" charset="0"/>
              </a:rPr>
              <a:t>Physical Media Defined by Original 802.11 Standard</a:t>
            </a:r>
          </a:p>
        </p:txBody>
      </p:sp>
      <p:sp>
        <p:nvSpPr>
          <p:cNvPr id="1048739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sz="2400" lang="en-US">
                <a:latin typeface="Times New Roman" pitchFamily="18" charset="0"/>
              </a:rPr>
              <a:t>Direct-sequence spread spectrum</a:t>
            </a:r>
          </a:p>
          <a:p>
            <a:pPr lvl="1">
              <a:lnSpc>
                <a:spcPct val="90000"/>
              </a:lnSpc>
            </a:pPr>
            <a:r>
              <a:rPr altLang="en-US" sz="2000" lang="en-US">
                <a:latin typeface="Times New Roman" pitchFamily="18" charset="0"/>
              </a:rPr>
              <a:t>Operating in 2.4 GHz ISM band</a:t>
            </a:r>
          </a:p>
          <a:p>
            <a:pPr lvl="1">
              <a:lnSpc>
                <a:spcPct val="90000"/>
              </a:lnSpc>
            </a:pPr>
            <a:r>
              <a:rPr altLang="en-US" sz="2000" lang="en-US">
                <a:latin typeface="Times New Roman" pitchFamily="18" charset="0"/>
              </a:rPr>
              <a:t>Data rates of 1 and 2 Mbps</a:t>
            </a:r>
          </a:p>
          <a:p>
            <a:pPr lvl="0">
              <a:lnSpc>
                <a:spcPct val="90000"/>
              </a:lnSpc>
            </a:pPr>
            <a:r>
              <a:rPr altLang="en-US" sz="2400" lang="en-US">
                <a:latin typeface="Times New Roman" pitchFamily="18" charset="0"/>
              </a:rPr>
              <a:t>Frequency-hopping spread spectrum</a:t>
            </a:r>
          </a:p>
          <a:p>
            <a:pPr lvl="1">
              <a:lnSpc>
                <a:spcPct val="90000"/>
              </a:lnSpc>
            </a:pPr>
            <a:r>
              <a:rPr altLang="en-US" sz="2000" lang="en-US">
                <a:latin typeface="Times New Roman" pitchFamily="18" charset="0"/>
              </a:rPr>
              <a:t>Operating in 2.4 GHz ISM band</a:t>
            </a:r>
          </a:p>
          <a:p>
            <a:pPr lvl="1">
              <a:lnSpc>
                <a:spcPct val="90000"/>
              </a:lnSpc>
            </a:pPr>
            <a:r>
              <a:rPr altLang="en-US" sz="2000" lang="en-US">
                <a:latin typeface="Times New Roman" pitchFamily="18" charset="0"/>
              </a:rPr>
              <a:t>Data rates of 1 and 2 Mbps</a:t>
            </a:r>
          </a:p>
          <a:p>
            <a:pPr lvl="0">
              <a:lnSpc>
                <a:spcPct val="90000"/>
              </a:lnSpc>
            </a:pPr>
            <a:r>
              <a:rPr altLang="en-US" sz="2400" lang="en-US">
                <a:latin typeface="Times New Roman" pitchFamily="18" charset="0"/>
              </a:rPr>
              <a:t>Infrared</a:t>
            </a:r>
          </a:p>
          <a:p>
            <a:pPr lvl="1">
              <a:lnSpc>
                <a:spcPct val="90000"/>
              </a:lnSpc>
            </a:pPr>
            <a:r>
              <a:rPr altLang="en-US" sz="2000" lang="en-US">
                <a:latin typeface="Times New Roman" pitchFamily="18" charset="0"/>
              </a:rPr>
              <a:t>1 and 2 Mbps</a:t>
            </a:r>
          </a:p>
          <a:p>
            <a:pPr lvl="1">
              <a:lnSpc>
                <a:spcPct val="90000"/>
              </a:lnSpc>
            </a:pPr>
            <a:r>
              <a:rPr altLang="en-US" sz="2000" lang="en-US">
                <a:latin typeface="Times New Roman" pitchFamily="18" charset="0"/>
              </a:rPr>
              <a:t>Wavelength between 850 and 950 nm</a:t>
            </a:r>
          </a:p>
        </p:txBody>
      </p:sp>
    </p:spTree>
  </p:cSld>
  <p:clrMapOvr>
    <a:masterClrMapping/>
  </p:clrMapOvr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45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21</a:t>
            </a:fld>
            <a:endParaRPr sz="1400"/>
          </a:p>
        </p:txBody>
      </p:sp>
      <p:sp>
        <p:nvSpPr>
          <p:cNvPr id="1048742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</a:lstStyle>
          <a:p>
            <a:pPr lvl="0"/>
            <a:r>
              <a:rPr altLang="en-US" lang="en-US">
                <a:latin typeface="Times New Roman" pitchFamily="18" charset="0"/>
              </a:rPr>
              <a:t>IEEE 802.11a and IEEE 802.11b</a:t>
            </a:r>
          </a:p>
        </p:txBody>
      </p:sp>
      <p:sp>
        <p:nvSpPr>
          <p:cNvPr id="1048743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sz="2400" lang="en-US">
                <a:latin typeface="Times New Roman" pitchFamily="18" charset="0"/>
              </a:rPr>
              <a:t>IEEE 802.11a</a:t>
            </a:r>
          </a:p>
          <a:p>
            <a:pPr lvl="1">
              <a:lnSpc>
                <a:spcPct val="90000"/>
              </a:lnSpc>
            </a:pPr>
            <a:r>
              <a:rPr altLang="en-US" sz="2000" lang="en-US">
                <a:latin typeface="Times New Roman" pitchFamily="18" charset="0"/>
              </a:rPr>
              <a:t>Makes use of 5-GHz band</a:t>
            </a:r>
          </a:p>
          <a:p>
            <a:pPr lvl="1">
              <a:lnSpc>
                <a:spcPct val="90000"/>
              </a:lnSpc>
            </a:pPr>
            <a:r>
              <a:rPr altLang="en-US" sz="2000" lang="en-US">
                <a:latin typeface="Times New Roman" pitchFamily="18" charset="0"/>
              </a:rPr>
              <a:t>Provides rates of 6, 9 , 12, 18, 24, 36, 48, 54 Mbps</a:t>
            </a:r>
          </a:p>
          <a:p>
            <a:pPr lvl="1">
              <a:lnSpc>
                <a:spcPct val="90000"/>
              </a:lnSpc>
            </a:pPr>
            <a:r>
              <a:rPr altLang="en-US" sz="2000" lang="en-US">
                <a:latin typeface="Times New Roman" pitchFamily="18" charset="0"/>
              </a:rPr>
              <a:t>Uses orthogonal frequency division multiplexing (OFDM)</a:t>
            </a:r>
          </a:p>
          <a:p>
            <a:pPr lvl="1">
              <a:lnSpc>
                <a:spcPct val="90000"/>
              </a:lnSpc>
            </a:pPr>
            <a:r>
              <a:rPr altLang="en-US" sz="2000" lang="en-US">
                <a:latin typeface="Times New Roman" pitchFamily="18" charset="0"/>
              </a:rPr>
              <a:t>Subcarrier</a:t>
            </a:r>
            <a:r>
              <a:rPr altLang="en-US" sz="2000" lang="en-US">
                <a:latin typeface="Times New Roman" pitchFamily="18" charset="0"/>
              </a:rPr>
              <a:t> modulated using BPSK, QPSK, 16-QAM or 64-QAM</a:t>
            </a:r>
          </a:p>
          <a:p>
            <a:pPr lvl="0">
              <a:lnSpc>
                <a:spcPct val="90000"/>
              </a:lnSpc>
            </a:pPr>
            <a:r>
              <a:rPr altLang="en-US" sz="2400" lang="en-US">
                <a:latin typeface="Times New Roman" pitchFamily="18" charset="0"/>
              </a:rPr>
              <a:t>IEEE 802.11b</a:t>
            </a:r>
          </a:p>
          <a:p>
            <a:pPr lvl="1">
              <a:lnSpc>
                <a:spcPct val="90000"/>
              </a:lnSpc>
            </a:pPr>
            <a:r>
              <a:rPr altLang="en-US" sz="2000" lang="en-US">
                <a:latin typeface="Times New Roman" pitchFamily="18" charset="0"/>
              </a:rPr>
              <a:t>Provides data rates of 5.5 and 11 Mbps</a:t>
            </a:r>
          </a:p>
          <a:p>
            <a:pPr lvl="1">
              <a:lnSpc>
                <a:spcPct val="90000"/>
              </a:lnSpc>
            </a:pPr>
            <a:r>
              <a:rPr altLang="en-US" sz="2000" lang="en-US">
                <a:latin typeface="Times New Roman" pitchFamily="18" charset="0"/>
              </a:rPr>
              <a:t>Complementary code keying (CCK) modulation scheme</a:t>
            </a: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7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3</a:t>
            </a:fld>
            <a:endParaRPr sz="1400"/>
          </a:p>
        </p:txBody>
      </p:sp>
      <p:sp>
        <p:nvSpPr>
          <p:cNvPr id="1048635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</a:lstStyle>
          <a:p>
            <a:r>
              <a:rPr altLang="en-US" lang="en-US"/>
              <a:t>Problems with DCF</a:t>
            </a:r>
          </a:p>
        </p:txBody>
      </p:sp>
      <p:sp>
        <p:nvSpPr>
          <p:cNvPr id="1048636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r>
              <a:rPr altLang="en-US" lang="en-US"/>
              <a:t>Hidden Node</a:t>
            </a:r>
          </a:p>
        </p:txBody>
      </p:sp>
      <p:sp>
        <p:nvSpPr>
          <p:cNvPr id="1048637" name=""/>
          <p:cNvSpPr/>
          <p:nvPr/>
        </p:nvSpPr>
        <p:spPr>
          <a:xfrm rot="0">
            <a:off x="1979612" y="3321050"/>
            <a:ext cx="2701925" cy="2628900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38" name=""/>
          <p:cNvSpPr/>
          <p:nvPr/>
        </p:nvSpPr>
        <p:spPr>
          <a:xfrm rot="0">
            <a:off x="4572000" y="3213100"/>
            <a:ext cx="2844800" cy="2592387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39" name=""/>
          <p:cNvSpPr/>
          <p:nvPr/>
        </p:nvSpPr>
        <p:spPr>
          <a:xfrm rot="0">
            <a:off x="3311525" y="3249612"/>
            <a:ext cx="2808287" cy="2555875"/>
          </a:xfrm>
          <a:prstGeom prst="ellipse"/>
          <a:solidFill>
            <a:srgbClr val="FF6600">
              <a:alpha val="50000"/>
            </a:srgbClr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lvl="0"/>
            <a:endParaRPr>
              <a:latin typeface="Futura Hv" pitchFamily="34" charset="0"/>
            </a:endParaRPr>
          </a:p>
        </p:txBody>
      </p:sp>
      <p:sp>
        <p:nvSpPr>
          <p:cNvPr id="1048640" name=""/>
          <p:cNvSpPr/>
          <p:nvPr/>
        </p:nvSpPr>
        <p:spPr>
          <a:xfrm rot="0">
            <a:off x="3419475" y="4365625"/>
            <a:ext cx="215900" cy="504825"/>
          </a:xfrm>
          <a:prstGeom prst="rect"/>
          <a:solidFill>
            <a:srgbClr val="0099FF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41" name=""/>
          <p:cNvSpPr/>
          <p:nvPr/>
        </p:nvSpPr>
        <p:spPr>
          <a:xfrm rot="0">
            <a:off x="4500562" y="4329112"/>
            <a:ext cx="215900" cy="504825"/>
          </a:xfrm>
          <a:prstGeom prst="rect"/>
          <a:solidFill>
            <a:srgbClr val="0099FF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42" name=""/>
          <p:cNvSpPr/>
          <p:nvPr/>
        </p:nvSpPr>
        <p:spPr>
          <a:xfrm rot="0">
            <a:off x="5867400" y="4329112"/>
            <a:ext cx="215900" cy="504825"/>
          </a:xfrm>
          <a:prstGeom prst="rect"/>
          <a:solidFill>
            <a:srgbClr val="0099FF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43" name=""/>
          <p:cNvSpPr txBox="1"/>
          <p:nvPr/>
        </p:nvSpPr>
        <p:spPr>
          <a:xfrm rot="0">
            <a:off x="3348037" y="3968750"/>
            <a:ext cx="338137" cy="366712"/>
          </a:xfrm>
          <a:prstGeom prst="rect"/>
          <a:noFill/>
          <a:ln>
            <a:noFill/>
          </a:ln>
        </p:spPr>
        <p:txBody>
          <a:bodyPr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lang="en-US">
                <a:latin typeface="Futura Hv" pitchFamily="34" charset="0"/>
              </a:rPr>
              <a:t>A</a:t>
            </a:r>
          </a:p>
        </p:txBody>
      </p:sp>
      <p:sp>
        <p:nvSpPr>
          <p:cNvPr id="1048644" name=""/>
          <p:cNvSpPr txBox="1"/>
          <p:nvPr/>
        </p:nvSpPr>
        <p:spPr>
          <a:xfrm rot="0">
            <a:off x="4464050" y="3860800"/>
            <a:ext cx="311150" cy="366712"/>
          </a:xfrm>
          <a:prstGeom prst="rect"/>
          <a:noFill/>
          <a:ln>
            <a:noFill/>
          </a:ln>
        </p:spPr>
        <p:txBody>
          <a:bodyPr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lang="en-US">
                <a:latin typeface="Futura Hv" pitchFamily="34" charset="0"/>
              </a:rPr>
              <a:t>B</a:t>
            </a:r>
          </a:p>
        </p:txBody>
      </p:sp>
      <p:sp>
        <p:nvSpPr>
          <p:cNvPr id="1048645" name=""/>
          <p:cNvSpPr txBox="1"/>
          <p:nvPr/>
        </p:nvSpPr>
        <p:spPr>
          <a:xfrm rot="0">
            <a:off x="5795962" y="3860800"/>
            <a:ext cx="322262" cy="366712"/>
          </a:xfrm>
          <a:prstGeom prst="rect"/>
          <a:noFill/>
          <a:ln>
            <a:noFill/>
          </a:ln>
        </p:spPr>
        <p:txBody>
          <a:bodyPr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lang="en-US">
                <a:latin typeface="Futura Hv" pitchFamily="34" charset="0"/>
              </a:rPr>
              <a:t>C</a:t>
            </a: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3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4</a:t>
            </a:fld>
            <a:endParaRPr sz="1400"/>
          </a:p>
        </p:txBody>
      </p:sp>
      <p:sp>
        <p:nvSpPr>
          <p:cNvPr id="1048648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</a:lstStyle>
          <a:p/>
        </p:txBody>
      </p:sp>
      <p:sp>
        <p:nvSpPr>
          <p:cNvPr id="1048649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r>
              <a:rPr altLang="en-US" lang="en-US"/>
              <a:t>Exposed Node problem</a:t>
            </a:r>
          </a:p>
        </p:txBody>
      </p:sp>
      <p:grpSp>
        <p:nvGrpSpPr>
          <p:cNvPr id="46" name=""/>
          <p:cNvGrpSpPr/>
          <p:nvPr/>
        </p:nvGrpSpPr>
        <p:grpSpPr>
          <a:xfrm rot="0">
            <a:off x="1800225" y="2709862"/>
            <a:ext cx="2701925" cy="2628900"/>
            <a:chOff x="1247" y="2092"/>
            <a:chExt cx="1702" cy="1656"/>
          </a:xfrm>
        </p:grpSpPr>
        <p:sp>
          <p:nvSpPr>
            <p:cNvPr id="1048650" name=""/>
            <p:cNvSpPr/>
            <p:nvPr/>
          </p:nvSpPr>
          <p:spPr>
            <a:xfrm rot="0">
              <a:off x="1247" y="2092"/>
              <a:ext cx="1702" cy="1656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51" name=""/>
            <p:cNvSpPr/>
            <p:nvPr/>
          </p:nvSpPr>
          <p:spPr>
            <a:xfrm rot="0">
              <a:off x="2154" y="2750"/>
              <a:ext cx="136" cy="318"/>
            </a:xfrm>
            <a:prstGeom prst="rect"/>
            <a:solidFill>
              <a:srgbClr val="0099FF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52" name=""/>
            <p:cNvSpPr txBox="1"/>
            <p:nvPr/>
          </p:nvSpPr>
          <p:spPr>
            <a:xfrm rot="0">
              <a:off x="2109" y="2500"/>
              <a:ext cx="213" cy="231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lang="en-US">
                  <a:latin typeface="Futura Hv" pitchFamily="34" charset="0"/>
                </a:rPr>
                <a:t>A</a:t>
              </a:r>
            </a:p>
          </p:txBody>
        </p:sp>
      </p:grpSp>
      <p:grpSp>
        <p:nvGrpSpPr>
          <p:cNvPr id="47" name=""/>
          <p:cNvGrpSpPr/>
          <p:nvPr/>
        </p:nvGrpSpPr>
        <p:grpSpPr>
          <a:xfrm rot="0">
            <a:off x="3132137" y="2673350"/>
            <a:ext cx="2808287" cy="2555875"/>
            <a:chOff x="2086" y="2047"/>
            <a:chExt cx="1769" cy="1610"/>
          </a:xfrm>
        </p:grpSpPr>
        <p:sp>
          <p:nvSpPr>
            <p:cNvPr id="1048653" name=""/>
            <p:cNvSpPr/>
            <p:nvPr/>
          </p:nvSpPr>
          <p:spPr>
            <a:xfrm rot="0">
              <a:off x="2086" y="2047"/>
              <a:ext cx="1769" cy="1610"/>
            </a:xfrm>
            <a:prstGeom prst="ellipse"/>
            <a:solidFill>
              <a:srgbClr val="FF6600">
                <a:alpha val="50000"/>
              </a:srgbClr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algn="ctr" lvl="0"/>
              <a:endParaRPr>
                <a:latin typeface="Futura Hv" pitchFamily="34" charset="0"/>
              </a:endParaRPr>
            </a:p>
          </p:txBody>
        </p:sp>
        <p:sp>
          <p:nvSpPr>
            <p:cNvPr id="1048654" name=""/>
            <p:cNvSpPr/>
            <p:nvPr/>
          </p:nvSpPr>
          <p:spPr>
            <a:xfrm rot="0">
              <a:off x="2835" y="2727"/>
              <a:ext cx="136" cy="318"/>
            </a:xfrm>
            <a:prstGeom prst="rect"/>
            <a:solidFill>
              <a:srgbClr val="0099FF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55" name=""/>
            <p:cNvSpPr txBox="1"/>
            <p:nvPr/>
          </p:nvSpPr>
          <p:spPr>
            <a:xfrm rot="0">
              <a:off x="2812" y="2432"/>
              <a:ext cx="196" cy="231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lang="en-US">
                  <a:latin typeface="Futura Hv" pitchFamily="34" charset="0"/>
                </a:rPr>
                <a:t>B</a:t>
              </a:r>
            </a:p>
          </p:txBody>
        </p:sp>
      </p:grpSp>
      <p:grpSp>
        <p:nvGrpSpPr>
          <p:cNvPr id="48" name=""/>
          <p:cNvGrpSpPr/>
          <p:nvPr/>
        </p:nvGrpSpPr>
        <p:grpSpPr>
          <a:xfrm rot="0">
            <a:off x="5364162" y="2673350"/>
            <a:ext cx="2844800" cy="2592387"/>
            <a:chOff x="2880" y="2024"/>
            <a:chExt cx="1792" cy="1633"/>
          </a:xfrm>
        </p:grpSpPr>
        <p:sp>
          <p:nvSpPr>
            <p:cNvPr id="1048656" name=""/>
            <p:cNvSpPr/>
            <p:nvPr/>
          </p:nvSpPr>
          <p:spPr>
            <a:xfrm rot="0">
              <a:off x="2880" y="2024"/>
              <a:ext cx="1792" cy="1633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57" name=""/>
            <p:cNvSpPr/>
            <p:nvPr/>
          </p:nvSpPr>
          <p:spPr>
            <a:xfrm rot="0">
              <a:off x="3696" y="2727"/>
              <a:ext cx="136" cy="318"/>
            </a:xfrm>
            <a:prstGeom prst="rect"/>
            <a:solidFill>
              <a:srgbClr val="0099FF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58" name=""/>
            <p:cNvSpPr txBox="1"/>
            <p:nvPr/>
          </p:nvSpPr>
          <p:spPr>
            <a:xfrm rot="0">
              <a:off x="3651" y="2432"/>
              <a:ext cx="209" cy="231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lang="en-US">
                  <a:latin typeface="Futura Hv" pitchFamily="34" charset="0"/>
                </a:rPr>
                <a:t>D</a:t>
              </a:r>
            </a:p>
          </p:txBody>
        </p:sp>
      </p:grpSp>
      <p:grpSp>
        <p:nvGrpSpPr>
          <p:cNvPr id="49" name=""/>
          <p:cNvGrpSpPr/>
          <p:nvPr/>
        </p:nvGrpSpPr>
        <p:grpSpPr>
          <a:xfrm rot="0">
            <a:off x="4248150" y="2709862"/>
            <a:ext cx="2808287" cy="2555875"/>
            <a:chOff x="2086" y="2047"/>
            <a:chExt cx="1769" cy="1610"/>
          </a:xfrm>
        </p:grpSpPr>
        <p:sp>
          <p:nvSpPr>
            <p:cNvPr id="1048659" name=""/>
            <p:cNvSpPr/>
            <p:nvPr/>
          </p:nvSpPr>
          <p:spPr>
            <a:xfrm rot="0">
              <a:off x="2086" y="2047"/>
              <a:ext cx="1769" cy="1610"/>
            </a:xfrm>
            <a:prstGeom prst="ellipse"/>
            <a:solidFill>
              <a:srgbClr val="FF6600">
                <a:alpha val="50000"/>
              </a:srgbClr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algn="ctr" lvl="0"/>
              <a:endParaRPr>
                <a:latin typeface="Futura Hv" pitchFamily="34" charset="0"/>
              </a:endParaRPr>
            </a:p>
          </p:txBody>
        </p:sp>
        <p:sp>
          <p:nvSpPr>
            <p:cNvPr id="1048660" name=""/>
            <p:cNvSpPr/>
            <p:nvPr/>
          </p:nvSpPr>
          <p:spPr>
            <a:xfrm rot="0">
              <a:off x="2835" y="2727"/>
              <a:ext cx="136" cy="318"/>
            </a:xfrm>
            <a:prstGeom prst="rect"/>
            <a:solidFill>
              <a:srgbClr val="0099FF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61" name=""/>
            <p:cNvSpPr txBox="1"/>
            <p:nvPr/>
          </p:nvSpPr>
          <p:spPr>
            <a:xfrm rot="0">
              <a:off x="2812" y="2432"/>
              <a:ext cx="203" cy="231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lang="en-US">
                  <a:latin typeface="Futura Hv" pitchFamily="34" charset="0"/>
                </a:rPr>
                <a:t>C</a:t>
              </a:r>
            </a:p>
          </p:txBody>
        </p:sp>
      </p:grp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9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5</a:t>
            </a:fld>
            <a:endParaRPr sz="1400"/>
          </a:p>
        </p:txBody>
      </p:sp>
      <p:sp>
        <p:nvSpPr>
          <p:cNvPr id="1048664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</a:lstStyle>
          <a:p>
            <a:r>
              <a:rPr altLang="en-US" lang="en-US"/>
              <a:t>RTS/CTS Protocol</a:t>
            </a:r>
          </a:p>
        </p:txBody>
      </p:sp>
      <p:grpSp>
        <p:nvGrpSpPr>
          <p:cNvPr id="51" name=""/>
          <p:cNvGrpSpPr/>
          <p:nvPr/>
        </p:nvGrpSpPr>
        <p:grpSpPr>
          <a:xfrm rot="0">
            <a:off x="4716462" y="1916112"/>
            <a:ext cx="3876673" cy="3646487"/>
            <a:chOff x="1008" y="1278"/>
            <a:chExt cx="2442" cy="2297"/>
          </a:xfrm>
        </p:grpSpPr>
        <p:sp>
          <p:nvSpPr>
            <p:cNvPr id="1048665" name=""/>
            <p:cNvSpPr/>
            <p:nvPr/>
          </p:nvSpPr>
          <p:spPr>
            <a:xfrm rot="0">
              <a:off x="1292" y="1344"/>
              <a:ext cx="0" cy="195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66" name=""/>
            <p:cNvSpPr/>
            <p:nvPr/>
          </p:nvSpPr>
          <p:spPr>
            <a:xfrm rot="0">
              <a:off x="3016" y="1344"/>
              <a:ext cx="0" cy="1905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67" name=""/>
            <p:cNvSpPr/>
            <p:nvPr/>
          </p:nvSpPr>
          <p:spPr>
            <a:xfrm rot="0">
              <a:off x="1292" y="1525"/>
              <a:ext cx="1724" cy="27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668" name=""/>
            <p:cNvSpPr/>
            <p:nvPr/>
          </p:nvSpPr>
          <p:spPr>
            <a:xfrm rot="0" flipH="1">
              <a:off x="1292" y="1933"/>
              <a:ext cx="1724" cy="318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669" name=""/>
            <p:cNvSpPr/>
            <p:nvPr/>
          </p:nvSpPr>
          <p:spPr>
            <a:xfrm rot="0">
              <a:off x="1292" y="2432"/>
              <a:ext cx="1724" cy="363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670" name=""/>
            <p:cNvSpPr/>
            <p:nvPr/>
          </p:nvSpPr>
          <p:spPr>
            <a:xfrm rot="0" flipH="1">
              <a:off x="1292" y="2840"/>
              <a:ext cx="1724" cy="18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671" name=""/>
            <p:cNvSpPr txBox="1"/>
            <p:nvPr/>
          </p:nvSpPr>
          <p:spPr>
            <a:xfrm rot="0">
              <a:off x="1733" y="1278"/>
              <a:ext cx="350" cy="210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sz="1600" lang="en-US">
                  <a:latin typeface="Verdana" pitchFamily="34" charset="0"/>
                </a:rPr>
                <a:t>RTS</a:t>
              </a:r>
            </a:p>
          </p:txBody>
        </p:sp>
        <p:sp>
          <p:nvSpPr>
            <p:cNvPr id="1048672" name=""/>
            <p:cNvSpPr txBox="1"/>
            <p:nvPr/>
          </p:nvSpPr>
          <p:spPr>
            <a:xfrm rot="0">
              <a:off x="1779" y="1868"/>
              <a:ext cx="353" cy="210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sz="1600" lang="en-US">
                  <a:latin typeface="Verdana" pitchFamily="34" charset="0"/>
                </a:rPr>
                <a:t>CTS</a:t>
              </a:r>
            </a:p>
          </p:txBody>
        </p:sp>
        <p:sp>
          <p:nvSpPr>
            <p:cNvPr id="1048673" name=""/>
            <p:cNvSpPr txBox="1"/>
            <p:nvPr/>
          </p:nvSpPr>
          <p:spPr>
            <a:xfrm rot="0">
              <a:off x="1915" y="2367"/>
              <a:ext cx="396" cy="210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sz="1600" lang="en-US">
                  <a:latin typeface="Verdana" pitchFamily="34" charset="0"/>
                </a:rPr>
                <a:t>MDU</a:t>
              </a:r>
            </a:p>
          </p:txBody>
        </p:sp>
        <p:sp>
          <p:nvSpPr>
            <p:cNvPr id="1048674" name=""/>
            <p:cNvSpPr txBox="1"/>
            <p:nvPr/>
          </p:nvSpPr>
          <p:spPr>
            <a:xfrm rot="0">
              <a:off x="1869" y="3002"/>
              <a:ext cx="355" cy="210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sz="1600" lang="en-US">
                  <a:latin typeface="Verdana" pitchFamily="34" charset="0"/>
                </a:rPr>
                <a:t>ACK</a:t>
              </a:r>
            </a:p>
          </p:txBody>
        </p:sp>
        <p:sp>
          <p:nvSpPr>
            <p:cNvPr id="1048675" name=""/>
            <p:cNvSpPr txBox="1"/>
            <p:nvPr/>
          </p:nvSpPr>
          <p:spPr>
            <a:xfrm rot="0">
              <a:off x="1008" y="3365"/>
              <a:ext cx="507" cy="210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sz="1600" lang="en-US">
                  <a:latin typeface="Verdana" pitchFamily="34" charset="0"/>
                </a:rPr>
                <a:t>Source</a:t>
              </a:r>
            </a:p>
          </p:txBody>
        </p:sp>
        <p:sp>
          <p:nvSpPr>
            <p:cNvPr id="1048676" name=""/>
            <p:cNvSpPr txBox="1"/>
            <p:nvPr/>
          </p:nvSpPr>
          <p:spPr>
            <a:xfrm rot="0">
              <a:off x="2686" y="3274"/>
              <a:ext cx="764" cy="210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sz="1600" lang="en-US">
                  <a:latin typeface="Verdana" pitchFamily="34" charset="0"/>
                </a:rPr>
                <a:t>Destination</a:t>
              </a:r>
            </a:p>
          </p:txBody>
        </p:sp>
      </p:grpSp>
      <p:sp>
        <p:nvSpPr>
          <p:cNvPr id="1048677" name=""/>
          <p:cNvSpPr/>
          <p:nvPr>
            <p:ph type="body" sz="full" idx="1"/>
          </p:nvPr>
        </p:nvSpPr>
        <p:spPr>
          <a:xfrm rot="0">
            <a:off x="457200" y="1412875"/>
            <a:ext cx="4157662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sz="2000" lang="en-US"/>
              <a:t>Virtual Carrier Sense technique.</a:t>
            </a:r>
          </a:p>
          <a:p>
            <a:pPr lvl="0">
              <a:lnSpc>
                <a:spcPct val="90000"/>
              </a:lnSpc>
            </a:pPr>
            <a:r>
              <a:rPr altLang="en-US" sz="2000" lang="en-US"/>
              <a:t>Source sends Request-to-Send beacon</a:t>
            </a:r>
          </a:p>
          <a:p>
            <a:pPr lvl="0">
              <a:lnSpc>
                <a:spcPct val="90000"/>
              </a:lnSpc>
            </a:pPr>
            <a:r>
              <a:rPr altLang="en-US" sz="2000" lang="en-US"/>
              <a:t>Destination, if free, sends Clear-to-Send beacon.</a:t>
            </a:r>
          </a:p>
          <a:p>
            <a:pPr lvl="0">
              <a:lnSpc>
                <a:spcPct val="90000"/>
              </a:lnSpc>
            </a:pPr>
            <a:r>
              <a:rPr altLang="en-US" sz="2000" lang="en-US"/>
              <a:t>Source transmits data packet.</a:t>
            </a:r>
          </a:p>
          <a:p>
            <a:pPr lvl="0">
              <a:lnSpc>
                <a:spcPct val="90000"/>
              </a:lnSpc>
            </a:pPr>
            <a:r>
              <a:rPr altLang="en-US" sz="2000" lang="en-US"/>
              <a:t>Destination </a:t>
            </a:r>
            <a:r>
              <a:rPr altLang="en-US" sz="2000" lang="en-US"/>
              <a:t>ACKs</a:t>
            </a:r>
            <a:r>
              <a:rPr altLang="en-US" sz="2000" lang="en-US"/>
              <a:t> if receives successfully </a:t>
            </a: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3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6</a:t>
            </a:fld>
            <a:endParaRPr sz="1400"/>
          </a:p>
        </p:txBody>
      </p:sp>
      <p:sp>
        <p:nvSpPr>
          <p:cNvPr id="1048680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</a:lstStyle>
          <a:p/>
        </p:txBody>
      </p:sp>
      <p:sp>
        <p:nvSpPr>
          <p:cNvPr id="1048681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altLang="en-US" sz="2000" lang="en-US"/>
              <a:t>RTS includes source, destination ID and duration of following transaction.</a:t>
            </a:r>
          </a:p>
          <a:p>
            <a:pPr lvl="0">
              <a:lnSpc>
                <a:spcPct val="80000"/>
              </a:lnSpc>
            </a:pPr>
            <a:r>
              <a:rPr altLang="en-US" sz="2000" lang="en-US"/>
              <a:t>The duration info allows to protect the transmission from collision on the transmitter side.</a:t>
            </a:r>
          </a:p>
          <a:p>
            <a:pPr lvl="0">
              <a:lnSpc>
                <a:spcPct val="80000"/>
              </a:lnSpc>
            </a:pPr>
            <a:r>
              <a:rPr altLang="en-US" sz="2000" lang="en-US"/>
              <a:t>The destination response in CTS also includes the same duration amount.</a:t>
            </a:r>
          </a:p>
          <a:p>
            <a:pPr lvl="0">
              <a:lnSpc>
                <a:spcPct val="80000"/>
              </a:lnSpc>
            </a:pPr>
            <a:r>
              <a:rPr altLang="en-US" sz="2000" lang="en-US"/>
              <a:t>This helps in overcoming hidden terminal problem.</a:t>
            </a:r>
          </a:p>
          <a:p>
            <a:pPr lvl="0">
              <a:lnSpc>
                <a:spcPct val="80000"/>
              </a:lnSpc>
            </a:pPr>
            <a:r>
              <a:rPr altLang="en-US" sz="2000" lang="en-US"/>
              <a:t>All the stations hearing RTS/CTS set their Network Allocation Vector (NAV) to the given duration.</a:t>
            </a:r>
          </a:p>
          <a:p>
            <a:pPr lvl="0">
              <a:lnSpc>
                <a:spcPct val="80000"/>
              </a:lnSpc>
            </a:pPr>
            <a:r>
              <a:rPr altLang="en-US" sz="2000" lang="en-US"/>
              <a:t>Since RTS/CTS are shorter frames than MSDU, collision is detected fast.</a:t>
            </a:r>
          </a:p>
          <a:p>
            <a:pPr lvl="0">
              <a:lnSpc>
                <a:spcPct val="80000"/>
              </a:lnSpc>
            </a:pPr>
            <a:r>
              <a:rPr altLang="en-US" sz="2000" lang="en-US"/>
              <a:t>If MSDU is smaller than </a:t>
            </a:r>
            <a:r>
              <a:rPr altLang="en-US" sz="2000" lang="en-US"/>
              <a:t>RTSThreshold</a:t>
            </a:r>
            <a:r>
              <a:rPr altLang="en-US" sz="2000" lang="en-US"/>
              <a:t>, Standard allows to skip RTS/CTS.</a:t>
            </a: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7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7</a:t>
            </a:fld>
            <a:endParaRPr sz="1400"/>
          </a:p>
        </p:txBody>
      </p:sp>
      <p:sp>
        <p:nvSpPr>
          <p:cNvPr id="1048684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</a:lstStyle>
          <a:p>
            <a:r>
              <a:rPr altLang="en-US" lang="en-US"/>
              <a:t>Interframe</a:t>
            </a:r>
            <a:r>
              <a:rPr altLang="en-US" lang="en-US"/>
              <a:t> Spacing</a:t>
            </a:r>
          </a:p>
        </p:txBody>
      </p:sp>
      <p:sp>
        <p:nvSpPr>
          <p:cNvPr id="1048685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altLang="en-US" sz="2400" lang="en-GB"/>
              <a:t>Short </a:t>
            </a:r>
            <a:r>
              <a:rPr altLang="en-US" sz="2400" lang="en-GB"/>
              <a:t>interframe</a:t>
            </a:r>
            <a:r>
              <a:rPr altLang="en-US" sz="2400" lang="en-GB"/>
              <a:t> space (SIFS)</a:t>
            </a:r>
          </a:p>
          <a:p>
            <a:pPr lvl="1">
              <a:lnSpc>
                <a:spcPct val="80000"/>
              </a:lnSpc>
            </a:pPr>
            <a:r>
              <a:rPr altLang="en-US" sz="2000" lang="en-GB"/>
              <a:t>The SIFS is used for the highest-priority transmissions, such as RTS/CTS frames and positive acknowledgments.</a:t>
            </a:r>
          </a:p>
          <a:p>
            <a:pPr lvl="0">
              <a:lnSpc>
                <a:spcPct val="80000"/>
              </a:lnSpc>
            </a:pPr>
            <a:r>
              <a:rPr altLang="en-US" sz="2400" lang="en-GB"/>
              <a:t>PCF interframe</a:t>
            </a:r>
            <a:r>
              <a:rPr altLang="en-US" sz="2400" lang="en-GB"/>
              <a:t> space (PIFS)</a:t>
            </a:r>
          </a:p>
          <a:p>
            <a:pPr lvl="1">
              <a:lnSpc>
                <a:spcPct val="80000"/>
              </a:lnSpc>
            </a:pPr>
            <a:r>
              <a:rPr altLang="en-US" sz="2000" lang="en-GB"/>
              <a:t>The PIFS is used by the PCF during contention-free operation. Stations with data to transmit in the contention-free period can transmit after the PIFS has elapsed and pre-empt any contention-based traffic</a:t>
            </a:r>
          </a:p>
          <a:p>
            <a:pPr lvl="0">
              <a:lnSpc>
                <a:spcPct val="80000"/>
              </a:lnSpc>
            </a:pPr>
            <a:r>
              <a:rPr altLang="en-US" sz="2400" lang="en-GB"/>
              <a:t>DCF interframe</a:t>
            </a:r>
            <a:r>
              <a:rPr altLang="en-US" sz="2400" lang="en-GB"/>
              <a:t> space (DIFS)</a:t>
            </a:r>
          </a:p>
          <a:p>
            <a:pPr lvl="1">
              <a:lnSpc>
                <a:spcPct val="80000"/>
              </a:lnSpc>
            </a:pPr>
            <a:r>
              <a:rPr altLang="en-US" sz="2000" lang="en-GB"/>
              <a:t>The DIFS is the minimum medium idle time for contention-based services. Stations may have immediate access to the medium if it has been free for a period longer than the DIFS.</a:t>
            </a:r>
          </a:p>
          <a:p>
            <a:pPr lvl="0">
              <a:lnSpc>
                <a:spcPct val="80000"/>
              </a:lnSpc>
            </a:pPr>
            <a:r>
              <a:rPr altLang="en-US" sz="2400" lang="en-GB"/>
              <a:t>Extended interframe</a:t>
            </a:r>
            <a:r>
              <a:rPr altLang="en-US" sz="2400" lang="en-GB"/>
              <a:t> space (EIFS)</a:t>
            </a:r>
          </a:p>
          <a:p>
            <a:pPr lvl="1">
              <a:lnSpc>
                <a:spcPct val="80000"/>
              </a:lnSpc>
            </a:pPr>
            <a:r>
              <a:rPr altLang="en-US" sz="2000" lang="en-GB"/>
              <a:t>The EIFS is not a fixed interval. It is used only when there is an error in frame transmission.</a:t>
            </a:r>
          </a:p>
          <a:p>
            <a:pPr lvl="0">
              <a:lnSpc>
                <a:spcPct val="80000"/>
              </a:lnSpc>
            </a:pPr>
            <a:endParaRPr altLang="en-US" sz="2400" lang="en-GB"/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1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8</a:t>
            </a:fld>
            <a:endParaRPr sz="1400"/>
          </a:p>
        </p:txBody>
      </p:sp>
      <p:sp>
        <p:nvSpPr>
          <p:cNvPr id="1048688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</a:lstStyle>
          <a:p/>
        </p:txBody>
      </p:sp>
      <p:sp>
        <p:nvSpPr>
          <p:cNvPr id="1048689" name=""/>
          <p:cNvSpPr/>
          <p:nvPr/>
        </p:nvSpPr>
        <p:spPr>
          <a:xfrm rot="0">
            <a:off x="2484437" y="2276475"/>
            <a:ext cx="0" cy="3457575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90" name=""/>
          <p:cNvSpPr/>
          <p:nvPr/>
        </p:nvSpPr>
        <p:spPr>
          <a:xfrm rot="0" flipV="1">
            <a:off x="5867400" y="2781300"/>
            <a:ext cx="0" cy="295275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grpSp>
        <p:nvGrpSpPr>
          <p:cNvPr id="55" name=""/>
          <p:cNvGrpSpPr/>
          <p:nvPr/>
        </p:nvGrpSpPr>
        <p:grpSpPr>
          <a:xfrm rot="0">
            <a:off x="376237" y="1557337"/>
            <a:ext cx="7651750" cy="4302124"/>
            <a:chOff x="237" y="981"/>
            <a:chExt cx="4820" cy="2710"/>
          </a:xfrm>
        </p:grpSpPr>
        <p:sp>
          <p:nvSpPr>
            <p:cNvPr id="1048691" name=""/>
            <p:cNvSpPr/>
            <p:nvPr/>
          </p:nvSpPr>
          <p:spPr>
            <a:xfrm rot="0">
              <a:off x="1020" y="1434"/>
              <a:ext cx="3810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92" name=""/>
            <p:cNvSpPr/>
            <p:nvPr/>
          </p:nvSpPr>
          <p:spPr>
            <a:xfrm rot="0">
              <a:off x="1020" y="2251"/>
              <a:ext cx="3810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93" name=""/>
            <p:cNvSpPr/>
            <p:nvPr/>
          </p:nvSpPr>
          <p:spPr>
            <a:xfrm rot="0">
              <a:off x="1020" y="3067"/>
              <a:ext cx="3810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94" name=""/>
            <p:cNvSpPr/>
            <p:nvPr/>
          </p:nvSpPr>
          <p:spPr>
            <a:xfrm rot="0">
              <a:off x="1247" y="1207"/>
              <a:ext cx="318" cy="227"/>
            </a:xfrm>
            <a:prstGeom prst="rect"/>
            <a:noFill/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95" name=""/>
            <p:cNvSpPr/>
            <p:nvPr/>
          </p:nvSpPr>
          <p:spPr>
            <a:xfrm rot="0">
              <a:off x="1701" y="2024"/>
              <a:ext cx="318" cy="227"/>
            </a:xfrm>
            <a:prstGeom prst="rect"/>
            <a:noFill/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altLang="en-US" b="1" sz="1400" lang="en-US">
                  <a:latin typeface="Verdana" pitchFamily="34" charset="0"/>
                </a:rPr>
                <a:t>CTS</a:t>
              </a:r>
            </a:p>
          </p:txBody>
        </p:sp>
        <p:sp>
          <p:nvSpPr>
            <p:cNvPr id="1048696" name=""/>
            <p:cNvSpPr txBox="1"/>
            <p:nvPr/>
          </p:nvSpPr>
          <p:spPr>
            <a:xfrm rot="0">
              <a:off x="1225" y="1231"/>
              <a:ext cx="310" cy="186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sz="1400" lang="en-US">
                  <a:latin typeface="Verdana" pitchFamily="34" charset="0"/>
                </a:rPr>
                <a:t>RTS</a:t>
              </a:r>
            </a:p>
          </p:txBody>
        </p:sp>
        <p:sp>
          <p:nvSpPr>
            <p:cNvPr id="1048697" name=""/>
            <p:cNvSpPr txBox="1"/>
            <p:nvPr/>
          </p:nvSpPr>
          <p:spPr>
            <a:xfrm rot="0">
              <a:off x="975" y="1026"/>
              <a:ext cx="375" cy="154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sz="1000" lang="en-US">
                  <a:latin typeface="Verdana" pitchFamily="34" charset="0"/>
                </a:rPr>
                <a:t>DIFS</a:t>
              </a:r>
            </a:p>
          </p:txBody>
        </p:sp>
        <p:sp>
          <p:nvSpPr>
            <p:cNvPr id="1048698" name=""/>
            <p:cNvSpPr/>
            <p:nvPr/>
          </p:nvSpPr>
          <p:spPr>
            <a:xfrm rot="0">
              <a:off x="1020" y="1207"/>
              <a:ext cx="0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99" name=""/>
            <p:cNvSpPr txBox="1"/>
            <p:nvPr/>
          </p:nvSpPr>
          <p:spPr>
            <a:xfrm rot="0">
              <a:off x="1552" y="1809"/>
              <a:ext cx="308" cy="170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sz="1200" lang="en-US">
                  <a:latin typeface="Verdana" pitchFamily="34" charset="0"/>
                </a:rPr>
                <a:t>SIFS</a:t>
              </a:r>
            </a:p>
          </p:txBody>
        </p:sp>
        <p:sp>
          <p:nvSpPr>
            <p:cNvPr id="1048700" name=""/>
            <p:cNvSpPr/>
            <p:nvPr/>
          </p:nvSpPr>
          <p:spPr>
            <a:xfrm rot="0" flipH="1" flipV="1">
              <a:off x="2018" y="1207"/>
              <a:ext cx="0" cy="81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01" name=""/>
            <p:cNvSpPr/>
            <p:nvPr/>
          </p:nvSpPr>
          <p:spPr>
            <a:xfrm rot="0">
              <a:off x="2154" y="1207"/>
              <a:ext cx="952" cy="227"/>
            </a:xfrm>
            <a:prstGeom prst="rect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altLang="en-US" b="1" sz="1400" lang="en-US">
                  <a:latin typeface="Verdana" pitchFamily="34" charset="0"/>
                </a:rPr>
                <a:t>MPDU</a:t>
              </a:r>
            </a:p>
          </p:txBody>
        </p:sp>
        <p:sp>
          <p:nvSpPr>
            <p:cNvPr id="1048702" name=""/>
            <p:cNvSpPr txBox="1"/>
            <p:nvPr/>
          </p:nvSpPr>
          <p:spPr>
            <a:xfrm rot="0">
              <a:off x="1927" y="981"/>
              <a:ext cx="308" cy="170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sz="1200" lang="en-US">
                  <a:latin typeface="Verdana" pitchFamily="34" charset="0"/>
                </a:rPr>
                <a:t>SIFS</a:t>
              </a:r>
            </a:p>
          </p:txBody>
        </p:sp>
        <p:sp>
          <p:nvSpPr>
            <p:cNvPr id="1048703" name=""/>
            <p:cNvSpPr/>
            <p:nvPr/>
          </p:nvSpPr>
          <p:spPr>
            <a:xfrm rot="0">
              <a:off x="3107" y="1434"/>
              <a:ext cx="0" cy="81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04" name=""/>
            <p:cNvSpPr/>
            <p:nvPr/>
          </p:nvSpPr>
          <p:spPr>
            <a:xfrm rot="0">
              <a:off x="3243" y="2024"/>
              <a:ext cx="227" cy="227"/>
            </a:xfrm>
            <a:prstGeom prst="rect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altLang="en-US" b="1" sz="1200" lang="en-US">
                  <a:latin typeface="Verdana" pitchFamily="34" charset="0"/>
                </a:rPr>
                <a:t>ACK</a:t>
              </a:r>
            </a:p>
          </p:txBody>
        </p:sp>
        <p:sp>
          <p:nvSpPr>
            <p:cNvPr id="1048705" name=""/>
            <p:cNvSpPr txBox="1"/>
            <p:nvPr/>
          </p:nvSpPr>
          <p:spPr>
            <a:xfrm rot="0">
              <a:off x="3061" y="1797"/>
              <a:ext cx="308" cy="170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sz="1200" lang="en-US">
                  <a:latin typeface="Verdana" pitchFamily="34" charset="0"/>
                </a:rPr>
                <a:t>SIFS</a:t>
              </a:r>
            </a:p>
          </p:txBody>
        </p:sp>
        <p:sp>
          <p:nvSpPr>
            <p:cNvPr id="1048706" name=""/>
            <p:cNvSpPr/>
            <p:nvPr/>
          </p:nvSpPr>
          <p:spPr>
            <a:xfrm rot="0">
              <a:off x="3470" y="2251"/>
              <a:ext cx="0" cy="81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07" name=""/>
            <p:cNvSpPr/>
            <p:nvPr/>
          </p:nvSpPr>
          <p:spPr>
            <a:xfrm rot="0">
              <a:off x="1565" y="3475"/>
              <a:ext cx="2131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1048708" name=""/>
            <p:cNvSpPr txBox="1"/>
            <p:nvPr/>
          </p:nvSpPr>
          <p:spPr>
            <a:xfrm rot="0">
              <a:off x="3379" y="1797"/>
              <a:ext cx="375" cy="154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sz="1000" lang="en-US">
                  <a:latin typeface="Verdana" pitchFamily="34" charset="0"/>
                </a:rPr>
                <a:t>DIFS</a:t>
              </a:r>
            </a:p>
          </p:txBody>
        </p:sp>
        <p:sp>
          <p:nvSpPr>
            <p:cNvPr id="1048709" name=""/>
            <p:cNvSpPr/>
            <p:nvPr/>
          </p:nvSpPr>
          <p:spPr>
            <a:xfrm rot="0">
              <a:off x="3729" y="2024"/>
              <a:ext cx="1180" cy="226"/>
            </a:xfrm>
            <a:prstGeom prst="flowChartInputOutput"/>
            <a:pattFill prst="ltUpDiag">
              <a:fgClr>
                <a:schemeClr val="accent1"/>
              </a:fgClr>
              <a:bgClr>
                <a:schemeClr val="lt1"/>
              </a:bgClr>
            </a:patt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altLang="en-US" b="1" sz="1200" lang="en-US">
                  <a:latin typeface="Verdana" pitchFamily="34" charset="0"/>
                </a:rPr>
                <a:t>Next MPDU</a:t>
              </a:r>
            </a:p>
          </p:txBody>
        </p:sp>
        <p:sp>
          <p:nvSpPr>
            <p:cNvPr id="1048710" name=""/>
            <p:cNvSpPr/>
            <p:nvPr/>
          </p:nvSpPr>
          <p:spPr>
            <a:xfrm rot="0">
              <a:off x="3696" y="1888"/>
              <a:ext cx="1361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headEnd type="triangle" w="med" len="med"/>
            </a:ln>
          </p:spPr>
        </p:sp>
        <p:sp>
          <p:nvSpPr>
            <p:cNvPr id="1048711" name=""/>
            <p:cNvSpPr txBox="1"/>
            <p:nvPr/>
          </p:nvSpPr>
          <p:spPr>
            <a:xfrm rot="0">
              <a:off x="4183" y="1718"/>
              <a:ext cx="268" cy="170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sz="1200" lang="en-US">
                  <a:latin typeface="Verdana" pitchFamily="34" charset="0"/>
                </a:rPr>
                <a:t>CW</a:t>
              </a:r>
            </a:p>
          </p:txBody>
        </p:sp>
        <p:sp>
          <p:nvSpPr>
            <p:cNvPr id="1048712" name=""/>
            <p:cNvSpPr txBox="1"/>
            <p:nvPr/>
          </p:nvSpPr>
          <p:spPr>
            <a:xfrm rot="0">
              <a:off x="1973" y="3521"/>
              <a:ext cx="667" cy="170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sz="1200" lang="en-US">
                  <a:latin typeface="Verdana" pitchFamily="34" charset="0"/>
                </a:rPr>
                <a:t>Defer Access</a:t>
              </a:r>
            </a:p>
          </p:txBody>
        </p:sp>
        <p:sp>
          <p:nvSpPr>
            <p:cNvPr id="1048713" name=""/>
            <p:cNvSpPr/>
            <p:nvPr/>
          </p:nvSpPr>
          <p:spPr>
            <a:xfrm rot="0">
              <a:off x="3696" y="3249"/>
              <a:ext cx="1134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headEnd type="triangle" w="med" len="med"/>
            </a:ln>
          </p:spPr>
        </p:sp>
        <p:sp>
          <p:nvSpPr>
            <p:cNvPr id="1048714" name=""/>
            <p:cNvSpPr txBox="1"/>
            <p:nvPr/>
          </p:nvSpPr>
          <p:spPr>
            <a:xfrm rot="0">
              <a:off x="4047" y="3306"/>
              <a:ext cx="907" cy="170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sz="1200" lang="en-US">
                  <a:latin typeface="Verdana" pitchFamily="34" charset="0"/>
                </a:rPr>
                <a:t>Backoff</a:t>
              </a:r>
              <a:r>
                <a:rPr altLang="en-US" b="1" sz="1200" lang="en-US">
                  <a:latin typeface="Verdana" pitchFamily="34" charset="0"/>
                </a:rPr>
                <a:t> after defer</a:t>
              </a:r>
            </a:p>
          </p:txBody>
        </p:sp>
        <p:sp>
          <p:nvSpPr>
            <p:cNvPr id="1048715" name=""/>
            <p:cNvSpPr/>
            <p:nvPr/>
          </p:nvSpPr>
          <p:spPr>
            <a:xfrm rot="0">
              <a:off x="1565" y="2840"/>
              <a:ext cx="1905" cy="228"/>
            </a:xfrm>
            <a:prstGeom prst="rect"/>
            <a:pattFill prst="zigZag">
              <a:fgClr>
                <a:schemeClr val="accent1"/>
              </a:fgClr>
              <a:bgClr>
                <a:schemeClr val="lt1"/>
              </a:bgClr>
            </a:patt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altLang="en-US" b="1" sz="1200" lang="en-US">
                  <a:latin typeface="Verdana" pitchFamily="34" charset="0"/>
                </a:rPr>
                <a:t>NAV(RTS)</a:t>
              </a:r>
            </a:p>
          </p:txBody>
        </p:sp>
        <p:sp>
          <p:nvSpPr>
            <p:cNvPr id="1048716" name=""/>
            <p:cNvSpPr/>
            <p:nvPr/>
          </p:nvSpPr>
          <p:spPr>
            <a:xfrm rot="0">
              <a:off x="2018" y="3067"/>
              <a:ext cx="1452" cy="227"/>
            </a:xfrm>
            <a:prstGeom prst="rect"/>
            <a:pattFill prst="zigZag">
              <a:fgClr>
                <a:schemeClr val="accent1"/>
              </a:fgClr>
              <a:bgClr>
                <a:schemeClr val="lt1"/>
              </a:bgClr>
            </a:patt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altLang="en-US" b="1" sz="1200" lang="en-US">
                  <a:latin typeface="Verdana" pitchFamily="34" charset="0"/>
                </a:rPr>
                <a:t>NAV(CTS)</a:t>
              </a:r>
            </a:p>
          </p:txBody>
        </p:sp>
        <p:sp>
          <p:nvSpPr>
            <p:cNvPr id="1048717" name=""/>
            <p:cNvSpPr txBox="1"/>
            <p:nvPr/>
          </p:nvSpPr>
          <p:spPr>
            <a:xfrm rot="0">
              <a:off x="282" y="1265"/>
              <a:ext cx="412" cy="170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sz="1200" lang="en-US">
                  <a:latin typeface="Verdana" pitchFamily="34" charset="0"/>
                </a:rPr>
                <a:t>Sender</a:t>
              </a:r>
            </a:p>
          </p:txBody>
        </p:sp>
        <p:sp>
          <p:nvSpPr>
            <p:cNvPr id="1048718" name=""/>
            <p:cNvSpPr txBox="1"/>
            <p:nvPr/>
          </p:nvSpPr>
          <p:spPr>
            <a:xfrm rot="0">
              <a:off x="237" y="2172"/>
              <a:ext cx="467" cy="170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sz="1200" lang="en-US">
                  <a:latin typeface="Verdana" pitchFamily="34" charset="0"/>
                </a:rPr>
                <a:t>Receiver</a:t>
              </a:r>
            </a:p>
          </p:txBody>
        </p:sp>
        <p:sp>
          <p:nvSpPr>
            <p:cNvPr id="1048719" name=""/>
            <p:cNvSpPr txBox="1"/>
            <p:nvPr/>
          </p:nvSpPr>
          <p:spPr>
            <a:xfrm rot="0">
              <a:off x="282" y="2989"/>
              <a:ext cx="348" cy="170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sz="1200" lang="en-US">
                  <a:latin typeface="Verdana" pitchFamily="34" charset="0"/>
                </a:rPr>
                <a:t>Other</a:t>
              </a:r>
            </a:p>
          </p:txBody>
        </p:sp>
      </p:grp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5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9</a:t>
            </a:fld>
            <a:endParaRPr sz="1400"/>
          </a:p>
        </p:txBody>
      </p:sp>
      <p:sp>
        <p:nvSpPr>
          <p:cNvPr id="1048722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</a:lstStyle>
          <a:p>
            <a:r>
              <a:rPr altLang="en-US" lang="en-US"/>
              <a:t>Point Coordination Function</a:t>
            </a:r>
          </a:p>
        </p:txBody>
      </p:sp>
      <p:sp>
        <p:nvSpPr>
          <p:cNvPr id="1048723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lang="en-US"/>
              <a:t>Centralized access to medium.</a:t>
            </a:r>
          </a:p>
          <a:p>
            <a:pPr lvl="0"/>
            <a:r>
              <a:rPr altLang="en-US" lang="en-US"/>
              <a:t>Implemented on top of DCF.</a:t>
            </a:r>
          </a:p>
          <a:p>
            <a:pPr lvl="0"/>
            <a:r>
              <a:rPr altLang="en-US" lang="en-US"/>
              <a:t>AP issues polls to the MS on round robin fashion.</a:t>
            </a:r>
          </a:p>
          <a:p>
            <a:pPr lvl="0"/>
            <a:r>
              <a:rPr altLang="en-US" lang="en-US"/>
              <a:t>PIFS is used between polling.</a:t>
            </a:r>
          </a:p>
          <a:p>
            <a:pPr lvl="0">
              <a:buNone/>
            </a:pPr>
            <a:endParaRPr altLang="en-US" lang="en-GB"/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</a:extraClrScheme>
    <a:extraClrScheme>
      <a:clrScheme name="Default Color Scheme 2">
        <a:dk1>
          <a:srgbClr val="000000"/>
        </a:dk1>
        <a:lt1>
          <a:srgbClr val="FFFFFF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</a:extraClrScheme>
    <a:extraClrScheme>
      <a:clrScheme name="Default Color Scheme 3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</a:extraClrScheme>
    <a:extraClrScheme>
      <a:clrScheme name="Default Color Scheme 4">
        <a:dk1>
          <a:srgbClr val="000000"/>
        </a:dk1>
        <a:lt1>
          <a:srgbClr val="DEF6F1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</a:extraClrScheme>
    <a:extraClrScheme>
      <a:clrScheme name="Default Color Scheme 5">
        <a:dk1>
          <a:srgbClr val="000000"/>
        </a:dk1>
        <a:lt1>
          <a:srgbClr val="FFFFD9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</a:extraClrScheme>
    <a:extraClrScheme>
      <a:clrScheme name="Default Color Scheme 6">
        <a:dk1>
          <a:srgbClr val="FFFFFF"/>
        </a:dk1>
        <a:lt1>
          <a:srgbClr val="008080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</a:extraClrScheme>
    <a:extraClrScheme>
      <a:clrScheme name="Default Color Scheme 7">
        <a:dk1>
          <a:srgbClr val="FFFFFF"/>
        </a:dk1>
        <a:lt1>
          <a:srgbClr val="800000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</a:extraClrScheme>
    <a:extraClrScheme>
      <a:clrScheme name="Default Color Scheme 8">
        <a:dk1>
          <a:srgbClr val="FFFFFF"/>
        </a:dk1>
        <a:lt1>
          <a:srgbClr val="000099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</a:extraClrScheme>
    <a:extraClrScheme>
      <a:clrScheme name="Default Color Scheme 9">
        <a:dk1>
          <a:srgbClr val="FFFFFF"/>
        </a:dk1>
        <a:lt1>
          <a:srgbClr val="000000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</a:extraClrScheme>
    <a:extraClrScheme>
      <a:clrScheme name="Default Color Scheme 10">
        <a:dk1>
          <a:srgbClr val="FFFFFF"/>
        </a:dk1>
        <a:lt1>
          <a:srgbClr val="686B5D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</a:extraClrScheme>
    <a:extraClrScheme>
      <a:clrScheme name="Default Color Scheme 11">
        <a:dk1>
          <a:srgbClr val="FFFFFF"/>
        </a:dk1>
        <a:lt1>
          <a:srgbClr val="666699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</a:extraClrScheme>
    <a:extraClrScheme>
      <a:clrScheme name="Default Color Scheme 12">
        <a:dk1>
          <a:srgbClr val="FFFFFF"/>
        </a:dk1>
        <a:lt1>
          <a:srgbClr val="523E26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808080"/>
    </a:dk2>
    <a:lt2>
      <a:srgbClr val="00000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9EDEE"/>
    </a:accent5>
    <a:accent6>
      <a:srgbClr val="2D2D89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Wireless Networks</dc:title>
  <dc:creator> Ghalib</dc:creator>
  <cp:lastModifiedBy> Ghalib</cp:lastModifiedBy>
  <dcterms:created xsi:type="dcterms:W3CDTF">2007-09-10T09:47:02Z</dcterms:created>
  <dcterms:modified xsi:type="dcterms:W3CDTF">2023-05-27T04:19:25Z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d751e37fa67b472298cdee9fb62c253f</vt:lpwstr>
  </property>
</Properties>
</file>