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GB" altLang="en-US" sz="3600" b="1" dirty="0"/>
              <a:t>Human error - slips and mistakes</a:t>
            </a:r>
          </a:p>
        </p:txBody>
      </p:sp>
      <p:sp>
        <p:nvSpPr>
          <p:cNvPr id="105475" name="Rectangle 3"/>
          <p:cNvSpPr>
            <a:spLocks noGrp="1" noChangeArrowheads="1"/>
          </p:cNvSpPr>
          <p:nvPr>
            <p:ph type="body" idx="1"/>
          </p:nvPr>
        </p:nvSpPr>
        <p:spPr>
          <a:xfrm>
            <a:off x="718457" y="2084388"/>
            <a:ext cx="7772400" cy="4343400"/>
          </a:xfrm>
        </p:spPr>
        <p:txBody>
          <a:bodyPr/>
          <a:lstStyle/>
          <a:p>
            <a:pPr>
              <a:lnSpc>
                <a:spcPct val="90000"/>
              </a:lnSpc>
              <a:buFontTx/>
              <a:buNone/>
            </a:pPr>
            <a:r>
              <a:rPr lang="en-GB" altLang="en-US" b="1" dirty="0" smtClean="0"/>
              <a:t>Slip</a:t>
            </a:r>
            <a:endParaRPr lang="en-GB" altLang="en-US" b="1" dirty="0"/>
          </a:p>
          <a:p>
            <a:pPr lvl="1">
              <a:lnSpc>
                <a:spcPct val="90000"/>
              </a:lnSpc>
              <a:buFontTx/>
              <a:buChar char=" "/>
            </a:pPr>
            <a:r>
              <a:rPr lang="en-GB" altLang="en-US" sz="2000" dirty="0" smtClean="0"/>
              <a:t>     understand </a:t>
            </a:r>
            <a:r>
              <a:rPr lang="en-GB" altLang="en-US" sz="2000" dirty="0"/>
              <a:t>system and </a:t>
            </a:r>
            <a:r>
              <a:rPr lang="en-GB" altLang="en-US" sz="2000" dirty="0" smtClean="0"/>
              <a:t>goal</a:t>
            </a:r>
          </a:p>
          <a:p>
            <a:pPr lvl="1">
              <a:lnSpc>
                <a:spcPct val="90000"/>
              </a:lnSpc>
              <a:buFontTx/>
              <a:buChar char=" "/>
            </a:pPr>
            <a:endParaRPr lang="en-GB" altLang="en-US" sz="2000" dirty="0"/>
          </a:p>
          <a:p>
            <a:pPr lvl="1">
              <a:lnSpc>
                <a:spcPct val="90000"/>
              </a:lnSpc>
              <a:buFontTx/>
              <a:buChar char=" "/>
            </a:pPr>
            <a:r>
              <a:rPr lang="en-GB" altLang="en-US" sz="2000" dirty="0" smtClean="0"/>
              <a:t>    correct </a:t>
            </a:r>
            <a:r>
              <a:rPr lang="en-GB" altLang="en-US" sz="2000" dirty="0"/>
              <a:t>formulation of </a:t>
            </a:r>
            <a:r>
              <a:rPr lang="en-GB" altLang="en-US" sz="2000" dirty="0" smtClean="0"/>
              <a:t>action</a:t>
            </a:r>
          </a:p>
          <a:p>
            <a:pPr lvl="1">
              <a:lnSpc>
                <a:spcPct val="90000"/>
              </a:lnSpc>
              <a:buFontTx/>
              <a:buChar char=" "/>
            </a:pPr>
            <a:endParaRPr lang="en-GB" altLang="en-US" sz="2000" dirty="0"/>
          </a:p>
          <a:p>
            <a:pPr lvl="1">
              <a:lnSpc>
                <a:spcPct val="90000"/>
              </a:lnSpc>
              <a:buFontTx/>
              <a:buChar char=" "/>
            </a:pPr>
            <a:r>
              <a:rPr lang="en-GB" altLang="en-US" sz="2000" dirty="0" smtClean="0"/>
              <a:t>     incorrect </a:t>
            </a:r>
            <a:r>
              <a:rPr lang="en-GB" altLang="en-US" sz="2000" dirty="0"/>
              <a:t>action</a:t>
            </a:r>
          </a:p>
          <a:p>
            <a:pPr lvl="1">
              <a:lnSpc>
                <a:spcPct val="90000"/>
              </a:lnSpc>
              <a:buFontTx/>
              <a:buChar char=" "/>
            </a:pPr>
            <a:endParaRPr lang="en-GB" altLang="en-US" sz="2000" dirty="0"/>
          </a:p>
          <a:p>
            <a:pPr>
              <a:lnSpc>
                <a:spcPct val="90000"/>
              </a:lnSpc>
              <a:buFontTx/>
              <a:buNone/>
            </a:pPr>
            <a:r>
              <a:rPr lang="en-GB" altLang="en-US" b="1" dirty="0" smtClean="0"/>
              <a:t>Mistake</a:t>
            </a:r>
            <a:endParaRPr lang="en-GB" altLang="en-US" b="1" dirty="0"/>
          </a:p>
          <a:p>
            <a:pPr lvl="1">
              <a:lnSpc>
                <a:spcPct val="90000"/>
              </a:lnSpc>
              <a:buFontTx/>
              <a:buChar char=" "/>
            </a:pPr>
            <a:r>
              <a:rPr lang="en-GB" altLang="en-US" sz="2000" dirty="0" smtClean="0"/>
              <a:t>    may </a:t>
            </a:r>
            <a:r>
              <a:rPr lang="en-GB" altLang="en-US" sz="2000" dirty="0"/>
              <a:t>not even have right goal!</a:t>
            </a:r>
          </a:p>
          <a:p>
            <a:pPr>
              <a:lnSpc>
                <a:spcPct val="90000"/>
              </a:lnSpc>
              <a:buFontTx/>
              <a:buNone/>
            </a:pPr>
            <a:r>
              <a:rPr lang="en-GB" altLang="en-US" dirty="0" smtClean="0"/>
              <a:t>Fixing </a:t>
            </a:r>
            <a:r>
              <a:rPr lang="en-GB" altLang="en-US" dirty="0"/>
              <a:t>things?</a:t>
            </a:r>
          </a:p>
          <a:p>
            <a:pPr>
              <a:lnSpc>
                <a:spcPct val="90000"/>
              </a:lnSpc>
              <a:buFontTx/>
              <a:buNone/>
            </a:pPr>
            <a:r>
              <a:rPr lang="en-GB" altLang="en-US" dirty="0"/>
              <a:t>	slip – better interface design</a:t>
            </a:r>
          </a:p>
          <a:p>
            <a:pPr>
              <a:lnSpc>
                <a:spcPct val="90000"/>
              </a:lnSpc>
              <a:buFontTx/>
              <a:buNone/>
            </a:pPr>
            <a:r>
              <a:rPr lang="en-GB" altLang="en-US" dirty="0"/>
              <a:t>	mistake – better understanding of system</a:t>
            </a:r>
          </a:p>
        </p:txBody>
      </p:sp>
      <p:sp>
        <p:nvSpPr>
          <p:cNvPr id="105477" name="AutoShape 5"/>
          <p:cNvSpPr>
            <a:spLocks noChangeArrowheads="1"/>
          </p:cNvSpPr>
          <p:nvPr/>
        </p:nvSpPr>
        <p:spPr bwMode="auto">
          <a:xfrm>
            <a:off x="718457" y="2444183"/>
            <a:ext cx="304800" cy="304800"/>
          </a:xfrm>
          <a:prstGeom prst="smileyFace">
            <a:avLst>
              <a:gd name="adj" fmla="val 4653"/>
            </a:avLst>
          </a:prstGeom>
          <a:solidFill>
            <a:srgbClr val="00FF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8" name="AutoShape 6"/>
          <p:cNvSpPr>
            <a:spLocks noChangeArrowheads="1"/>
          </p:cNvSpPr>
          <p:nvPr/>
        </p:nvSpPr>
        <p:spPr bwMode="auto">
          <a:xfrm>
            <a:off x="718457" y="3159579"/>
            <a:ext cx="304800" cy="304800"/>
          </a:xfrm>
          <a:prstGeom prst="smileyFace">
            <a:avLst>
              <a:gd name="adj" fmla="val 4653"/>
            </a:avLst>
          </a:prstGeom>
          <a:solidFill>
            <a:srgbClr val="00FF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79" name="AutoShape 7"/>
          <p:cNvSpPr>
            <a:spLocks noChangeArrowheads="1"/>
          </p:cNvSpPr>
          <p:nvPr/>
        </p:nvSpPr>
        <p:spPr bwMode="auto">
          <a:xfrm>
            <a:off x="718457" y="3811475"/>
            <a:ext cx="304800" cy="30480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480" name="AutoShape 8"/>
          <p:cNvSpPr>
            <a:spLocks noChangeArrowheads="1"/>
          </p:cNvSpPr>
          <p:nvPr/>
        </p:nvSpPr>
        <p:spPr bwMode="auto">
          <a:xfrm>
            <a:off x="768350" y="5029200"/>
            <a:ext cx="304800" cy="304800"/>
          </a:xfrm>
          <a:prstGeom prst="smileyFace">
            <a:avLst>
              <a:gd name="adj" fmla="val -4653"/>
            </a:avLst>
          </a:prstGeom>
          <a:solidFill>
            <a:srgbClr val="FF0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01026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cs typeface="Times New Roman" panose="02020603050405020304" pitchFamily="18" charset="0"/>
              </a:rPr>
              <a:t>The interaction framework</a:t>
            </a:r>
            <a:endParaRPr lang="en-US" sz="3600" dirty="0">
              <a:solidFill>
                <a:schemeClr val="tx1"/>
              </a:solidFill>
              <a:cs typeface="Times New Roman" panose="02020603050405020304" pitchFamily="18" charset="0"/>
            </a:endParaRPr>
          </a:p>
        </p:txBody>
      </p:sp>
      <p:sp>
        <p:nvSpPr>
          <p:cNvPr id="3" name="Content Placeholder 2"/>
          <p:cNvSpPr>
            <a:spLocks noGrp="1"/>
          </p:cNvSpPr>
          <p:nvPr>
            <p:ph sz="quarter" idx="1"/>
          </p:nvPr>
        </p:nvSpPr>
        <p:spPr/>
        <p:txBody>
          <a:bodyPr>
            <a:normAutofit lnSpcReduction="10000"/>
          </a:bodyPr>
          <a:lstStyle/>
          <a:p>
            <a:pPr algn="just">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The System then transforms itself </a:t>
            </a:r>
            <a:r>
              <a:rPr lang="en-US" dirty="0">
                <a:latin typeface="Times New Roman" panose="02020603050405020304" pitchFamily="18" charset="0"/>
                <a:cs typeface="Times New Roman" panose="02020603050405020304" pitchFamily="18" charset="0"/>
              </a:rPr>
              <a:t>as described by the operations; the execution phase of the cycle is complete and the evaluation phase now begins. </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System is in a new state, which must now be communicated to the User. The current values of system attributes are rendered as concepts or features of the Output. It is then up to the </a:t>
            </a:r>
            <a:r>
              <a:rPr lang="en-US" b="1" dirty="0">
                <a:latin typeface="Times New Roman" panose="02020603050405020304" pitchFamily="18" charset="0"/>
                <a:cs typeface="Times New Roman" panose="02020603050405020304" pitchFamily="18" charset="0"/>
              </a:rPr>
              <a:t>User to observe the Output and assess the results</a:t>
            </a:r>
            <a:r>
              <a:rPr lang="en-US" dirty="0">
                <a:latin typeface="Times New Roman" panose="02020603050405020304" pitchFamily="18" charset="0"/>
                <a:cs typeface="Times New Roman" panose="02020603050405020304" pitchFamily="18" charset="0"/>
              </a:rPr>
              <a:t> of the interaction relative to the original goal, ending the evaluation phase and, hence, the interactive cycle. </a:t>
            </a:r>
          </a:p>
          <a:p>
            <a:pPr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There are four main translations involved in the interaction: </a:t>
            </a:r>
            <a:r>
              <a:rPr lang="en-US" b="1" dirty="0">
                <a:latin typeface="Times New Roman" panose="02020603050405020304" pitchFamily="18" charset="0"/>
                <a:cs typeface="Times New Roman" panose="02020603050405020304" pitchFamily="18" charset="0"/>
              </a:rPr>
              <a:t>articulation, performance, presentation and observation.</a:t>
            </a:r>
          </a:p>
        </p:txBody>
      </p:sp>
    </p:spTree>
    <p:extLst>
      <p:ext uri="{BB962C8B-B14F-4D97-AF65-F5344CB8AC3E}">
        <p14:creationId xmlns:p14="http://schemas.microsoft.com/office/powerpoint/2010/main" val="265335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GB" altLang="en-US" sz="3600" b="1" dirty="0" err="1"/>
              <a:t>Abowd</a:t>
            </a:r>
            <a:r>
              <a:rPr lang="en-GB" altLang="en-US" sz="3600" b="1" dirty="0"/>
              <a:t> and Beale framework</a:t>
            </a:r>
          </a:p>
        </p:txBody>
      </p:sp>
      <p:sp>
        <p:nvSpPr>
          <p:cNvPr id="75779" name="Rectangle 3"/>
          <p:cNvSpPr>
            <a:spLocks noGrp="1" noChangeArrowheads="1"/>
          </p:cNvSpPr>
          <p:nvPr>
            <p:ph type="body" idx="1"/>
          </p:nvPr>
        </p:nvSpPr>
        <p:spPr/>
        <p:txBody>
          <a:bodyPr/>
          <a:lstStyle/>
          <a:p>
            <a:pPr>
              <a:lnSpc>
                <a:spcPct val="90000"/>
              </a:lnSpc>
              <a:buFontTx/>
              <a:buNone/>
            </a:pPr>
            <a:r>
              <a:rPr lang="en-GB" altLang="en-US" sz="2400" dirty="0" smtClean="0"/>
              <a:t>Extension </a:t>
            </a:r>
            <a:r>
              <a:rPr lang="en-GB" altLang="en-US" sz="2400" dirty="0"/>
              <a:t>of Norman…</a:t>
            </a:r>
          </a:p>
          <a:p>
            <a:pPr>
              <a:lnSpc>
                <a:spcPct val="90000"/>
              </a:lnSpc>
              <a:buFontTx/>
              <a:buNone/>
            </a:pPr>
            <a:r>
              <a:rPr lang="en-GB" altLang="en-US" sz="2400" dirty="0" smtClean="0"/>
              <a:t>Their </a:t>
            </a:r>
            <a:r>
              <a:rPr lang="en-GB" altLang="en-US" sz="2400" dirty="0"/>
              <a:t>interaction framework has 4 parts</a:t>
            </a:r>
          </a:p>
          <a:p>
            <a:pPr marL="819150" lvl="1">
              <a:lnSpc>
                <a:spcPct val="90000"/>
              </a:lnSpc>
            </a:pPr>
            <a:r>
              <a:rPr lang="en-GB" altLang="en-US" sz="2400" dirty="0"/>
              <a:t>user</a:t>
            </a:r>
          </a:p>
          <a:p>
            <a:pPr marL="819150" lvl="1">
              <a:lnSpc>
                <a:spcPct val="90000"/>
              </a:lnSpc>
            </a:pPr>
            <a:r>
              <a:rPr lang="en-GB" altLang="en-US" sz="2400" dirty="0"/>
              <a:t>input</a:t>
            </a:r>
          </a:p>
          <a:p>
            <a:pPr marL="819150" lvl="1">
              <a:lnSpc>
                <a:spcPct val="90000"/>
              </a:lnSpc>
            </a:pPr>
            <a:r>
              <a:rPr lang="en-GB" altLang="en-US" sz="2400" dirty="0"/>
              <a:t>system</a:t>
            </a:r>
          </a:p>
          <a:p>
            <a:pPr marL="819150" lvl="1">
              <a:lnSpc>
                <a:spcPct val="90000"/>
              </a:lnSpc>
            </a:pPr>
            <a:r>
              <a:rPr lang="en-GB" altLang="en-US" sz="2400" dirty="0"/>
              <a:t>output</a:t>
            </a:r>
          </a:p>
          <a:p>
            <a:pPr>
              <a:lnSpc>
                <a:spcPct val="90000"/>
              </a:lnSpc>
              <a:buFontTx/>
              <a:buNone/>
            </a:pPr>
            <a:r>
              <a:rPr lang="en-GB" altLang="en-US" sz="2400" dirty="0" smtClean="0"/>
              <a:t>Each </a:t>
            </a:r>
            <a:r>
              <a:rPr lang="en-GB" altLang="en-US" sz="2400" dirty="0"/>
              <a:t>has its own unique </a:t>
            </a:r>
            <a:r>
              <a:rPr lang="en-GB" altLang="en-US" sz="2400" dirty="0" smtClean="0"/>
              <a:t>language</a:t>
            </a:r>
          </a:p>
          <a:p>
            <a:pPr>
              <a:lnSpc>
                <a:spcPct val="90000"/>
              </a:lnSpc>
              <a:buFontTx/>
              <a:buNone/>
            </a:pPr>
            <a:r>
              <a:rPr lang="en-GB" altLang="en-US" sz="2400" dirty="0" smtClean="0"/>
              <a:t>Interaction </a:t>
            </a:r>
            <a:r>
              <a:rPr lang="en-GB" altLang="en-US" sz="2400" dirty="0">
                <a:sym typeface="Symbol" panose="05050102010706020507" pitchFamily="18" charset="2"/>
              </a:rPr>
              <a:t></a:t>
            </a:r>
            <a:r>
              <a:rPr lang="en-GB" altLang="en-US" sz="2400" dirty="0"/>
              <a:t>  translation between languages</a:t>
            </a:r>
          </a:p>
          <a:p>
            <a:pPr>
              <a:lnSpc>
                <a:spcPct val="90000"/>
              </a:lnSpc>
              <a:buFontTx/>
              <a:buNone/>
            </a:pPr>
            <a:r>
              <a:rPr lang="en-GB" altLang="en-US" sz="2400" dirty="0" smtClean="0"/>
              <a:t>Problems </a:t>
            </a:r>
            <a:r>
              <a:rPr lang="en-GB" altLang="en-US" sz="2400" dirty="0"/>
              <a:t>in interaction  =  </a:t>
            </a:r>
            <a:r>
              <a:rPr lang="en-GB" altLang="en-US" sz="2400" dirty="0" smtClean="0"/>
              <a:t>Problems </a:t>
            </a:r>
            <a:r>
              <a:rPr lang="en-GB" altLang="en-US" sz="2400" dirty="0"/>
              <a:t>in translation</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40000"/>
                    </a14:imgEffect>
                  </a14:imgLayer>
                </a14:imgProps>
              </a:ext>
              <a:ext uri="{28A0092B-C50C-407E-A947-70E740481C1C}">
                <a14:useLocalDpi xmlns:a14="http://schemas.microsoft.com/office/drawing/2010/main" val="0"/>
              </a:ext>
            </a:extLst>
          </a:blip>
          <a:stretch>
            <a:fillRect/>
          </a:stretch>
        </p:blipFill>
        <p:spPr>
          <a:xfrm>
            <a:off x="4953000" y="3124200"/>
            <a:ext cx="3962400" cy="2362200"/>
          </a:xfrm>
          <a:prstGeom prst="rect">
            <a:avLst/>
          </a:prstGeom>
        </p:spPr>
      </p:pic>
    </p:spTree>
    <p:extLst>
      <p:ext uri="{BB962C8B-B14F-4D97-AF65-F5344CB8AC3E}">
        <p14:creationId xmlns:p14="http://schemas.microsoft.com/office/powerpoint/2010/main" val="2768783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r>
              <a:rPr lang="en-GB" altLang="en-US" sz="3600" b="1" dirty="0">
                <a:solidFill>
                  <a:schemeClr val="tx1"/>
                </a:solidFill>
                <a:cs typeface="Times New Roman" panose="02020603050405020304" pitchFamily="18" charset="0"/>
              </a:rPr>
              <a:t>Using Abowd &amp; Beale’s model</a:t>
            </a:r>
          </a:p>
        </p:txBody>
      </p:sp>
      <p:sp>
        <p:nvSpPr>
          <p:cNvPr id="77827" name="Rectangle 3"/>
          <p:cNvSpPr>
            <a:spLocks noGrp="1" noChangeArrowheads="1"/>
          </p:cNvSpPr>
          <p:nvPr>
            <p:ph type="body" idx="1"/>
          </p:nvPr>
        </p:nvSpPr>
        <p:spPr/>
        <p:txBody>
          <a:bodyPr>
            <a:normAutofit/>
          </a:bodyPr>
          <a:lstStyle/>
          <a:p>
            <a:pPr marL="0" indent="0">
              <a:lnSpc>
                <a:spcPct val="90000"/>
              </a:lnSpc>
              <a:buFontTx/>
              <a:buNone/>
              <a:tabLst>
                <a:tab pos="377825" algn="l"/>
                <a:tab pos="755650" algn="l"/>
                <a:tab pos="1149350" algn="l"/>
                <a:tab pos="1527175" algn="l"/>
              </a:tabLst>
            </a:pPr>
            <a:r>
              <a:rPr lang="en-GB" altLang="en-US" sz="2400" dirty="0">
                <a:latin typeface="Times New Roman" panose="02020603050405020304" pitchFamily="18" charset="0"/>
                <a:cs typeface="Times New Roman" panose="02020603050405020304" pitchFamily="18" charset="0"/>
              </a:rPr>
              <a:t>User intentions</a:t>
            </a:r>
          </a:p>
          <a:p>
            <a:pPr marL="0" indent="0">
              <a:lnSpc>
                <a:spcPct val="90000"/>
              </a:lnSpc>
              <a:buFontTx/>
              <a:buNone/>
              <a:tabLst>
                <a:tab pos="377825" algn="l"/>
                <a:tab pos="755650" algn="l"/>
                <a:tab pos="1149350" algn="l"/>
                <a:tab pos="1527175" algn="l"/>
              </a:tabLst>
            </a:pPr>
            <a:r>
              <a:rPr lang="en-GB" altLang="en-US" sz="2400" dirty="0">
                <a:latin typeface="Times New Roman" panose="02020603050405020304" pitchFamily="18" charset="0"/>
                <a:cs typeface="Times New Roman" panose="02020603050405020304" pitchFamily="18" charset="0"/>
              </a:rPr>
              <a:t/>
            </a:r>
            <a:br>
              <a:rPr lang="en-GB" altLang="en-US" sz="2400" dirty="0">
                <a:latin typeface="Times New Roman" panose="02020603050405020304" pitchFamily="18" charset="0"/>
                <a:cs typeface="Times New Roman" panose="02020603050405020304" pitchFamily="18" charset="0"/>
              </a:rPr>
            </a:br>
            <a:r>
              <a:rPr lang="en-GB"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Translated into actions at the interface</a:t>
            </a:r>
            <a:br>
              <a:rPr lang="en-GB" altLang="en-US" sz="2400" dirty="0">
                <a:latin typeface="Times New Roman" panose="02020603050405020304" pitchFamily="18" charset="0"/>
                <a:cs typeface="Times New Roman" panose="02020603050405020304" pitchFamily="18" charset="0"/>
              </a:rPr>
            </a:br>
            <a:endParaRPr lang="en-GB" altLang="en-US" sz="2400" dirty="0">
              <a:latin typeface="Times New Roman" panose="02020603050405020304" pitchFamily="18" charset="0"/>
              <a:cs typeface="Times New Roman" panose="02020603050405020304" pitchFamily="18" charset="0"/>
            </a:endParaRPr>
          </a:p>
          <a:p>
            <a:pPr marL="0" indent="0">
              <a:lnSpc>
                <a:spcPct val="90000"/>
              </a:lnSpc>
              <a:buFontTx/>
              <a:buNone/>
              <a:tabLst>
                <a:tab pos="377825" algn="l"/>
                <a:tab pos="755650" algn="l"/>
                <a:tab pos="1149350" algn="l"/>
                <a:tab pos="1527175" algn="l"/>
              </a:tabLst>
            </a:pPr>
            <a:r>
              <a:rPr lang="en-GB"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Translated into alterations of system state</a:t>
            </a:r>
            <a:br>
              <a:rPr lang="en-GB" altLang="en-US" sz="2400" dirty="0">
                <a:latin typeface="Times New Roman" panose="02020603050405020304" pitchFamily="18" charset="0"/>
                <a:cs typeface="Times New Roman" panose="02020603050405020304" pitchFamily="18" charset="0"/>
              </a:rPr>
            </a:br>
            <a:endParaRPr lang="en-GB" altLang="en-US" sz="2400" dirty="0">
              <a:latin typeface="Times New Roman" panose="02020603050405020304" pitchFamily="18" charset="0"/>
              <a:cs typeface="Times New Roman" panose="02020603050405020304" pitchFamily="18" charset="0"/>
            </a:endParaRPr>
          </a:p>
          <a:p>
            <a:pPr marL="0" indent="0">
              <a:lnSpc>
                <a:spcPct val="90000"/>
              </a:lnSpc>
              <a:buFontTx/>
              <a:buNone/>
              <a:tabLst>
                <a:tab pos="377825" algn="l"/>
                <a:tab pos="755650" algn="l"/>
                <a:tab pos="1149350" algn="l"/>
                <a:tab pos="1527175" algn="l"/>
              </a:tabLst>
            </a:pPr>
            <a:r>
              <a:rPr lang="en-GB"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Reflected in the output display</a:t>
            </a:r>
            <a:br>
              <a:rPr lang="en-GB" altLang="en-US" sz="2400" dirty="0">
                <a:latin typeface="Times New Roman" panose="02020603050405020304" pitchFamily="18" charset="0"/>
                <a:cs typeface="Times New Roman" panose="02020603050405020304" pitchFamily="18" charset="0"/>
              </a:rPr>
            </a:br>
            <a:endParaRPr lang="en-GB" altLang="en-US" sz="2400" dirty="0">
              <a:latin typeface="Times New Roman" panose="02020603050405020304" pitchFamily="18" charset="0"/>
              <a:cs typeface="Times New Roman" panose="02020603050405020304" pitchFamily="18" charset="0"/>
            </a:endParaRPr>
          </a:p>
          <a:p>
            <a:pPr marL="0" indent="0">
              <a:lnSpc>
                <a:spcPct val="90000"/>
              </a:lnSpc>
              <a:buFontTx/>
              <a:buNone/>
              <a:tabLst>
                <a:tab pos="377825" algn="l"/>
                <a:tab pos="755650" algn="l"/>
                <a:tab pos="1149350" algn="l"/>
                <a:tab pos="1527175" algn="l"/>
              </a:tabLst>
            </a:pPr>
            <a:r>
              <a:rPr lang="en-GB"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GB" altLang="en-US" sz="2400" dirty="0">
                <a:latin typeface="Times New Roman" panose="02020603050405020304" pitchFamily="18" charset="0"/>
                <a:cs typeface="Times New Roman" panose="02020603050405020304" pitchFamily="18" charset="0"/>
              </a:rPr>
              <a:t>  Interpreted by the user</a:t>
            </a:r>
          </a:p>
          <a:p>
            <a:pPr marL="0" indent="0">
              <a:lnSpc>
                <a:spcPct val="90000"/>
              </a:lnSpc>
              <a:tabLst>
                <a:tab pos="377825" algn="l"/>
                <a:tab pos="755650" algn="l"/>
                <a:tab pos="1149350" algn="l"/>
                <a:tab pos="1527175" algn="l"/>
              </a:tabLst>
            </a:pPr>
            <a:endParaRPr lang="en-GB" altLang="en-US" sz="2400" dirty="0">
              <a:latin typeface="Times New Roman" panose="02020603050405020304" pitchFamily="18" charset="0"/>
              <a:cs typeface="Times New Roman" panose="02020603050405020304" pitchFamily="18" charset="0"/>
            </a:endParaRPr>
          </a:p>
          <a:p>
            <a:pPr marL="0" indent="0">
              <a:lnSpc>
                <a:spcPct val="90000"/>
              </a:lnSpc>
              <a:buFontTx/>
              <a:buNone/>
              <a:tabLst>
                <a:tab pos="377825" algn="l"/>
                <a:tab pos="755650" algn="l"/>
                <a:tab pos="1149350" algn="l"/>
                <a:tab pos="1527175" algn="l"/>
              </a:tabLst>
            </a:pPr>
            <a:endParaRPr lang="en-GB" altLang="en-US" sz="2400" dirty="0">
              <a:latin typeface="Times New Roman" panose="02020603050405020304" pitchFamily="18" charset="0"/>
              <a:cs typeface="Times New Roman" panose="02020603050405020304" pitchFamily="18" charset="0"/>
            </a:endParaRPr>
          </a:p>
          <a:p>
            <a:pPr marL="0" indent="0">
              <a:lnSpc>
                <a:spcPct val="90000"/>
              </a:lnSpc>
              <a:tabLst>
                <a:tab pos="377825" algn="l"/>
                <a:tab pos="755650" algn="l"/>
                <a:tab pos="1149350" algn="l"/>
                <a:tab pos="1527175" algn="l"/>
              </a:tabLst>
            </a:pPr>
            <a:endParaRPr lang="en-GB" altLang="en-US" sz="2400" dirty="0">
              <a:latin typeface="Times New Roman" panose="02020603050405020304" pitchFamily="18" charset="0"/>
              <a:cs typeface="Times New Roman" panose="02020603050405020304" pitchFamily="18" charset="0"/>
            </a:endParaRPr>
          </a:p>
          <a:p>
            <a:pPr marL="0" indent="0">
              <a:lnSpc>
                <a:spcPct val="90000"/>
              </a:lnSpc>
              <a:tabLst>
                <a:tab pos="377825" algn="l"/>
                <a:tab pos="755650" algn="l"/>
                <a:tab pos="1149350" algn="l"/>
                <a:tab pos="1527175" algn="l"/>
              </a:tabLst>
            </a:pPr>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471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GB" altLang="en-US" sz="3600" b="1" dirty="0"/>
              <a:t>Ergonomics</a:t>
            </a:r>
          </a:p>
        </p:txBody>
      </p:sp>
      <p:sp>
        <p:nvSpPr>
          <p:cNvPr id="78851" name="Rectangle 3"/>
          <p:cNvSpPr>
            <a:spLocks noGrp="1" noChangeArrowheads="1"/>
          </p:cNvSpPr>
          <p:nvPr>
            <p:ph type="body" idx="1"/>
          </p:nvPr>
        </p:nvSpPr>
        <p:spPr/>
        <p:txBody>
          <a:bodyPr/>
          <a:lstStyle/>
          <a:p>
            <a:r>
              <a:rPr lang="en-GB" altLang="en-US" sz="2400" dirty="0"/>
              <a:t>Study of the physical characteristics of interaction</a:t>
            </a:r>
          </a:p>
          <a:p>
            <a:endParaRPr lang="en-GB" altLang="en-US" sz="2400" dirty="0"/>
          </a:p>
          <a:p>
            <a:r>
              <a:rPr lang="en-GB" altLang="en-US" sz="2400" dirty="0"/>
              <a:t>Also known as human factors – but this can also be used to mean much of HCI!</a:t>
            </a:r>
          </a:p>
          <a:p>
            <a:pPr algn="just"/>
            <a:endParaRPr lang="en-GB" altLang="en-US" sz="2400" dirty="0"/>
          </a:p>
          <a:p>
            <a:r>
              <a:rPr lang="en-GB" altLang="en-US" sz="2400" dirty="0"/>
              <a:t>Ergonomics good at defining standards and guidelines for constraining the way we design certain aspects of systems</a:t>
            </a:r>
          </a:p>
        </p:txBody>
      </p:sp>
    </p:spTree>
    <p:extLst>
      <p:ext uri="{BB962C8B-B14F-4D97-AF65-F5344CB8AC3E}">
        <p14:creationId xmlns:p14="http://schemas.microsoft.com/office/powerpoint/2010/main" val="4078548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a:bodyPr>
          <a:lstStyle/>
          <a:p>
            <a:r>
              <a:rPr lang="en-GB" altLang="en-US" sz="3600" b="1" dirty="0"/>
              <a:t>Ergonomics - examples</a:t>
            </a:r>
          </a:p>
        </p:txBody>
      </p:sp>
      <p:sp>
        <p:nvSpPr>
          <p:cNvPr id="79875" name="Rectangle 3"/>
          <p:cNvSpPr>
            <a:spLocks noGrp="1" noChangeArrowheads="1"/>
          </p:cNvSpPr>
          <p:nvPr>
            <p:ph type="body" idx="1"/>
          </p:nvPr>
        </p:nvSpPr>
        <p:spPr/>
        <p:txBody>
          <a:bodyPr/>
          <a:lstStyle/>
          <a:p>
            <a:pPr>
              <a:lnSpc>
                <a:spcPct val="90000"/>
              </a:lnSpc>
            </a:pPr>
            <a:r>
              <a:rPr lang="en-GB" altLang="en-US" sz="2400" dirty="0"/>
              <a:t>A</a:t>
            </a:r>
            <a:r>
              <a:rPr lang="en-GB" altLang="en-US" sz="2400" dirty="0" smtClean="0"/>
              <a:t>rrangement </a:t>
            </a:r>
            <a:r>
              <a:rPr lang="en-GB" altLang="en-US" sz="2400" dirty="0"/>
              <a:t>of controls and displays</a:t>
            </a:r>
          </a:p>
          <a:p>
            <a:pPr marL="1154113" lvl="1" indent="-587375">
              <a:lnSpc>
                <a:spcPct val="90000"/>
              </a:lnSpc>
              <a:buFontTx/>
              <a:buNone/>
            </a:pPr>
            <a:r>
              <a:rPr lang="en-GB" altLang="en-US" sz="2000" dirty="0"/>
              <a:t>e.g.	controls grouped according to function or frequency of use, or sequentially</a:t>
            </a:r>
          </a:p>
          <a:p>
            <a:pPr>
              <a:lnSpc>
                <a:spcPct val="90000"/>
              </a:lnSpc>
            </a:pPr>
            <a:r>
              <a:rPr lang="en-GB" altLang="en-US" sz="2400" dirty="0"/>
              <a:t>S</a:t>
            </a:r>
            <a:r>
              <a:rPr lang="en-GB" altLang="en-US" sz="2400" dirty="0" smtClean="0"/>
              <a:t>urrounding </a:t>
            </a:r>
            <a:r>
              <a:rPr lang="en-GB" altLang="en-US" sz="2400" dirty="0"/>
              <a:t>environment</a:t>
            </a:r>
          </a:p>
          <a:p>
            <a:pPr marL="1154113" lvl="1" indent="-587375">
              <a:lnSpc>
                <a:spcPct val="90000"/>
              </a:lnSpc>
              <a:buFontTx/>
              <a:buNone/>
            </a:pPr>
            <a:r>
              <a:rPr lang="en-GB" altLang="en-US" sz="2000" dirty="0"/>
              <a:t>e.g.	seating arrangements adaptable to cope with all sizes of user</a:t>
            </a:r>
          </a:p>
          <a:p>
            <a:pPr>
              <a:lnSpc>
                <a:spcPct val="90000"/>
              </a:lnSpc>
            </a:pPr>
            <a:r>
              <a:rPr lang="en-GB" altLang="en-US" sz="2400" dirty="0"/>
              <a:t>H</a:t>
            </a:r>
            <a:r>
              <a:rPr lang="en-GB" altLang="en-US" sz="2400" dirty="0" smtClean="0"/>
              <a:t>ealth </a:t>
            </a:r>
            <a:r>
              <a:rPr lang="en-GB" altLang="en-US" sz="2400" dirty="0"/>
              <a:t>issues</a:t>
            </a:r>
          </a:p>
          <a:p>
            <a:pPr marL="1154113" lvl="1" indent="-587375">
              <a:lnSpc>
                <a:spcPct val="90000"/>
              </a:lnSpc>
              <a:buFontTx/>
              <a:buNone/>
            </a:pPr>
            <a:r>
              <a:rPr lang="en-GB" altLang="en-US" sz="2000" dirty="0"/>
              <a:t>e.g.	physical position, environmental conditions (temperature, humidity), lighting, noise,	</a:t>
            </a:r>
          </a:p>
          <a:p>
            <a:pPr>
              <a:lnSpc>
                <a:spcPct val="90000"/>
              </a:lnSpc>
            </a:pPr>
            <a:r>
              <a:rPr lang="en-GB" altLang="en-US" sz="2400" dirty="0"/>
              <a:t>U</a:t>
            </a:r>
            <a:r>
              <a:rPr lang="en-GB" altLang="en-US" sz="2400" dirty="0" smtClean="0"/>
              <a:t>se </a:t>
            </a:r>
            <a:r>
              <a:rPr lang="en-GB" altLang="en-US" sz="2400" dirty="0"/>
              <a:t>of colour</a:t>
            </a:r>
          </a:p>
          <a:p>
            <a:pPr marL="1154113" lvl="1" indent="-587375">
              <a:lnSpc>
                <a:spcPct val="90000"/>
              </a:lnSpc>
              <a:buFontTx/>
              <a:buNone/>
            </a:pPr>
            <a:r>
              <a:rPr lang="en-GB" altLang="en-US" sz="2000" dirty="0"/>
              <a:t>e.g.	use of red for warning, green for okay,</a:t>
            </a:r>
            <a:br>
              <a:rPr lang="en-GB" altLang="en-US" sz="2000" dirty="0"/>
            </a:br>
            <a:r>
              <a:rPr lang="en-GB" altLang="en-US" sz="2000" dirty="0"/>
              <a:t>awareness of colour-blindness etc.</a:t>
            </a:r>
          </a:p>
          <a:p>
            <a:pPr>
              <a:lnSpc>
                <a:spcPct val="90000"/>
              </a:lnSpc>
            </a:pPr>
            <a:endParaRPr lang="en-GB" altLang="en-US" sz="2400" dirty="0"/>
          </a:p>
        </p:txBody>
      </p:sp>
    </p:spTree>
    <p:extLst>
      <p:ext uri="{BB962C8B-B14F-4D97-AF65-F5344CB8AC3E}">
        <p14:creationId xmlns:p14="http://schemas.microsoft.com/office/powerpoint/2010/main" val="713508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ormAutofit/>
          </a:bodyPr>
          <a:lstStyle/>
          <a:p>
            <a:r>
              <a:rPr lang="en-GB" altLang="en-US" sz="3600" b="1" dirty="0"/>
              <a:t>Industrial interfaces</a:t>
            </a:r>
          </a:p>
        </p:txBody>
      </p:sp>
      <p:sp>
        <p:nvSpPr>
          <p:cNvPr id="106499" name="Rectangle 3"/>
          <p:cNvSpPr>
            <a:spLocks noGrp="1" noChangeArrowheads="1"/>
          </p:cNvSpPr>
          <p:nvPr>
            <p:ph type="body" idx="1"/>
          </p:nvPr>
        </p:nvSpPr>
        <p:spPr/>
        <p:txBody>
          <a:bodyPr/>
          <a:lstStyle/>
          <a:p>
            <a:pPr marL="200025" indent="-200025">
              <a:lnSpc>
                <a:spcPct val="90000"/>
              </a:lnSpc>
              <a:buFontTx/>
              <a:buChar char=" "/>
              <a:tabLst>
                <a:tab pos="758825" algn="l"/>
                <a:tab pos="4006850" algn="ctr"/>
                <a:tab pos="5905500" algn="ctr"/>
              </a:tabLst>
            </a:pPr>
            <a:r>
              <a:rPr lang="en-GB" altLang="en-US" dirty="0"/>
              <a:t>Office interface vs. industrial interface?</a:t>
            </a:r>
          </a:p>
          <a:p>
            <a:pPr marL="200025" indent="-200025">
              <a:lnSpc>
                <a:spcPct val="90000"/>
              </a:lnSpc>
              <a:buFontTx/>
              <a:buChar char=" "/>
              <a:tabLst>
                <a:tab pos="758825" algn="l"/>
                <a:tab pos="4006850" algn="ctr"/>
                <a:tab pos="5905500" algn="ctr"/>
              </a:tabLst>
            </a:pPr>
            <a:endParaRPr lang="en-GB" altLang="en-US" sz="1600" dirty="0"/>
          </a:p>
          <a:p>
            <a:pPr marL="200025" indent="-200025">
              <a:lnSpc>
                <a:spcPct val="90000"/>
              </a:lnSpc>
              <a:buFontTx/>
              <a:buChar char=" "/>
              <a:tabLst>
                <a:tab pos="758825" algn="l"/>
                <a:tab pos="4006850" algn="ctr"/>
                <a:tab pos="5905500" algn="ctr"/>
              </a:tabLst>
            </a:pPr>
            <a:r>
              <a:rPr lang="en-GB" altLang="en-US" dirty="0"/>
              <a:t>Context matters!</a:t>
            </a:r>
          </a:p>
          <a:p>
            <a:pPr marL="200025" indent="-200025">
              <a:lnSpc>
                <a:spcPct val="90000"/>
              </a:lnSpc>
              <a:buFontTx/>
              <a:buChar char=" "/>
              <a:tabLst>
                <a:tab pos="758825" algn="l"/>
                <a:tab pos="4006850" algn="ctr"/>
                <a:tab pos="5905500" algn="ctr"/>
              </a:tabLst>
            </a:pPr>
            <a:endParaRPr lang="en-GB" altLang="en-US" sz="1400" dirty="0"/>
          </a:p>
          <a:p>
            <a:pPr marL="200025" indent="-200025">
              <a:lnSpc>
                <a:spcPct val="90000"/>
              </a:lnSpc>
              <a:buFontTx/>
              <a:buChar char=" "/>
              <a:tabLst>
                <a:tab pos="758825" algn="l"/>
                <a:tab pos="4006850" algn="ctr"/>
                <a:tab pos="5905500" algn="ctr"/>
              </a:tabLst>
            </a:pPr>
            <a:r>
              <a:rPr lang="en-GB" altLang="en-US" sz="2400" dirty="0"/>
              <a:t>		office	 industrial</a:t>
            </a:r>
          </a:p>
          <a:p>
            <a:pPr marL="200025" indent="-200025">
              <a:lnSpc>
                <a:spcPct val="90000"/>
              </a:lnSpc>
              <a:buFontTx/>
              <a:buChar char=" "/>
              <a:tabLst>
                <a:tab pos="758825" algn="l"/>
                <a:tab pos="4006850" algn="ctr"/>
                <a:tab pos="5905500" algn="ctr"/>
              </a:tabLst>
            </a:pPr>
            <a:r>
              <a:rPr lang="en-GB" altLang="en-US" sz="2400" dirty="0"/>
              <a:t> 	type of data	textual	numeric</a:t>
            </a:r>
          </a:p>
          <a:p>
            <a:pPr marL="200025" indent="-200025">
              <a:lnSpc>
                <a:spcPct val="90000"/>
              </a:lnSpc>
              <a:buFontTx/>
              <a:buChar char=" "/>
              <a:tabLst>
                <a:tab pos="758825" algn="l"/>
                <a:tab pos="4006850" algn="ctr"/>
                <a:tab pos="5905500" algn="ctr"/>
              </a:tabLst>
            </a:pPr>
            <a:r>
              <a:rPr lang="en-GB" altLang="en-US" sz="2400" dirty="0"/>
              <a:t>  	rate of change	slow	fast</a:t>
            </a:r>
          </a:p>
          <a:p>
            <a:pPr marL="200025" indent="-200025">
              <a:lnSpc>
                <a:spcPct val="90000"/>
              </a:lnSpc>
              <a:buFontTx/>
              <a:buChar char=" "/>
              <a:tabLst>
                <a:tab pos="758825" algn="l"/>
                <a:tab pos="4006850" algn="ctr"/>
                <a:tab pos="5905500" algn="ctr"/>
              </a:tabLst>
            </a:pPr>
            <a:r>
              <a:rPr lang="en-GB" altLang="en-US" sz="2400" dirty="0"/>
              <a:t>  	environment	clean	dirty</a:t>
            </a:r>
            <a:r>
              <a:rPr lang="en-GB" altLang="en-US" dirty="0"/>
              <a:t>	</a:t>
            </a:r>
          </a:p>
          <a:p>
            <a:pPr marL="200025" indent="-200025">
              <a:lnSpc>
                <a:spcPct val="90000"/>
              </a:lnSpc>
              <a:buFontTx/>
              <a:buChar char=" "/>
              <a:tabLst>
                <a:tab pos="758825" algn="l"/>
                <a:tab pos="4006850" algn="ctr"/>
                <a:tab pos="5905500" algn="ctr"/>
              </a:tabLst>
            </a:pPr>
            <a:endParaRPr lang="en-GB" altLang="en-US" dirty="0"/>
          </a:p>
          <a:p>
            <a:pPr marL="200025" indent="-200025">
              <a:lnSpc>
                <a:spcPct val="90000"/>
              </a:lnSpc>
              <a:buFontTx/>
              <a:buChar char=" "/>
              <a:tabLst>
                <a:tab pos="758825" algn="l"/>
                <a:tab pos="4006850" algn="ctr"/>
                <a:tab pos="5905500" algn="ctr"/>
              </a:tabLst>
            </a:pPr>
            <a:r>
              <a:rPr lang="en-GB" altLang="en-US" dirty="0"/>
              <a:t>…  the oil soaked mouse!</a:t>
            </a:r>
          </a:p>
        </p:txBody>
      </p:sp>
      <p:sp>
        <p:nvSpPr>
          <p:cNvPr id="106500" name="Line 4"/>
          <p:cNvSpPr>
            <a:spLocks noChangeShapeType="1"/>
          </p:cNvSpPr>
          <p:nvPr/>
        </p:nvSpPr>
        <p:spPr bwMode="auto">
          <a:xfrm>
            <a:off x="1371600" y="3962400"/>
            <a:ext cx="6172200" cy="0"/>
          </a:xfrm>
          <a:prstGeom prst="line">
            <a:avLst/>
          </a:prstGeom>
          <a:noFill/>
          <a:ln w="28575">
            <a:solidFill>
              <a:srgbClr val="2624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1" name="Line 5"/>
          <p:cNvSpPr>
            <a:spLocks noChangeShapeType="1"/>
          </p:cNvSpPr>
          <p:nvPr/>
        </p:nvSpPr>
        <p:spPr bwMode="auto">
          <a:xfrm>
            <a:off x="1371600" y="4419600"/>
            <a:ext cx="6172200" cy="0"/>
          </a:xfrm>
          <a:prstGeom prst="line">
            <a:avLst/>
          </a:prstGeom>
          <a:noFill/>
          <a:ln w="28575">
            <a:solidFill>
              <a:srgbClr val="2624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03" name="Line 7"/>
          <p:cNvSpPr>
            <a:spLocks noChangeShapeType="1"/>
          </p:cNvSpPr>
          <p:nvPr/>
        </p:nvSpPr>
        <p:spPr bwMode="auto">
          <a:xfrm>
            <a:off x="1524000" y="6019800"/>
            <a:ext cx="6172200" cy="0"/>
          </a:xfrm>
          <a:prstGeom prst="line">
            <a:avLst/>
          </a:prstGeom>
          <a:noFill/>
          <a:ln w="28575">
            <a:solidFill>
              <a:srgbClr val="26246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311749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normAutofit/>
          </a:bodyPr>
          <a:lstStyle/>
          <a:p>
            <a:r>
              <a:rPr lang="en-GB" altLang="en-US" sz="3600" b="1" dirty="0"/>
              <a:t>Glass interfaces ?</a:t>
            </a:r>
          </a:p>
        </p:txBody>
      </p:sp>
      <p:sp>
        <p:nvSpPr>
          <p:cNvPr id="107523" name="Rectangle 3"/>
          <p:cNvSpPr>
            <a:spLocks noGrp="1" noChangeArrowheads="1"/>
          </p:cNvSpPr>
          <p:nvPr>
            <p:ph type="body" idx="1"/>
          </p:nvPr>
        </p:nvSpPr>
        <p:spPr>
          <a:xfrm>
            <a:off x="304800" y="1912937"/>
            <a:ext cx="7641317" cy="4022725"/>
          </a:xfrm>
        </p:spPr>
        <p:txBody>
          <a:bodyPr/>
          <a:lstStyle/>
          <a:p>
            <a:r>
              <a:rPr lang="en-GB" altLang="en-US" sz="2400" dirty="0" smtClean="0"/>
              <a:t>Industrial </a:t>
            </a:r>
            <a:r>
              <a:rPr lang="en-GB" altLang="en-US" sz="2400" dirty="0"/>
              <a:t>interface:</a:t>
            </a:r>
          </a:p>
          <a:p>
            <a:pPr marL="819150" lvl="1"/>
            <a:r>
              <a:rPr lang="en-GB" altLang="en-US" sz="2000" dirty="0"/>
              <a:t>T</a:t>
            </a:r>
            <a:r>
              <a:rPr lang="en-GB" altLang="en-US" sz="2000" dirty="0" smtClean="0"/>
              <a:t>raditional </a:t>
            </a:r>
            <a:r>
              <a:rPr lang="en-GB" altLang="en-US" sz="2000" dirty="0"/>
              <a:t>… </a:t>
            </a:r>
            <a:r>
              <a:rPr lang="en-GB" altLang="en-US" sz="2000" dirty="0" smtClean="0"/>
              <a:t>Dials </a:t>
            </a:r>
            <a:r>
              <a:rPr lang="en-GB" altLang="en-US" sz="2000" dirty="0"/>
              <a:t>and </a:t>
            </a:r>
            <a:r>
              <a:rPr lang="en-GB" altLang="en-US" sz="2000" dirty="0" smtClean="0"/>
              <a:t>Knobs(buttons </a:t>
            </a:r>
            <a:r>
              <a:rPr lang="en-GB" altLang="en-US" sz="2000" dirty="0" err="1" smtClean="0"/>
              <a:t>eg</a:t>
            </a:r>
            <a:r>
              <a:rPr lang="en-GB" altLang="en-US" sz="2000" dirty="0" smtClean="0"/>
              <a:t>. Next and previous </a:t>
            </a:r>
            <a:r>
              <a:rPr lang="en-GB" altLang="en-US" sz="2000" dirty="0" err="1" smtClean="0"/>
              <a:t>etc</a:t>
            </a:r>
            <a:r>
              <a:rPr lang="en-GB" altLang="en-US" sz="2000" dirty="0" smtClean="0"/>
              <a:t>)</a:t>
            </a:r>
            <a:endParaRPr lang="en-GB" altLang="en-US" sz="2000" dirty="0"/>
          </a:p>
          <a:p>
            <a:pPr marL="819150" lvl="1"/>
            <a:r>
              <a:rPr lang="en-GB" altLang="en-US" sz="2000" dirty="0"/>
              <a:t>N</a:t>
            </a:r>
            <a:r>
              <a:rPr lang="en-GB" altLang="en-US" sz="2000" dirty="0" smtClean="0"/>
              <a:t>ow </a:t>
            </a:r>
            <a:r>
              <a:rPr lang="en-GB" altLang="en-US" sz="2000" dirty="0"/>
              <a:t>… </a:t>
            </a:r>
            <a:r>
              <a:rPr lang="en-GB" altLang="en-US" sz="2000" dirty="0" smtClean="0"/>
              <a:t>Screens </a:t>
            </a:r>
            <a:r>
              <a:rPr lang="en-GB" altLang="en-US" sz="2000" dirty="0"/>
              <a:t>and </a:t>
            </a:r>
            <a:r>
              <a:rPr lang="en-GB" altLang="en-US" sz="2000" dirty="0" smtClean="0"/>
              <a:t>Keypads</a:t>
            </a:r>
            <a:endParaRPr lang="en-GB" altLang="en-US" sz="2000" dirty="0"/>
          </a:p>
          <a:p>
            <a:r>
              <a:rPr lang="en-GB" altLang="en-US" sz="2400" dirty="0"/>
              <a:t>G</a:t>
            </a:r>
            <a:r>
              <a:rPr lang="en-GB" altLang="en-US" sz="2400" dirty="0" smtClean="0"/>
              <a:t>lass interface</a:t>
            </a:r>
          </a:p>
          <a:p>
            <a:r>
              <a:rPr lang="en-GB" altLang="en-US" sz="2400" dirty="0" smtClean="0"/>
              <a:t>Advantages:</a:t>
            </a:r>
          </a:p>
          <a:p>
            <a:r>
              <a:rPr lang="en-GB" altLang="en-US" sz="2000" dirty="0" smtClean="0"/>
              <a:t>cheaper</a:t>
            </a:r>
            <a:r>
              <a:rPr lang="en-GB" altLang="en-US" sz="2000" dirty="0"/>
              <a:t>, more </a:t>
            </a:r>
            <a:r>
              <a:rPr lang="en-GB" altLang="en-US" sz="2000" dirty="0" smtClean="0"/>
              <a:t>flexible, multiple </a:t>
            </a:r>
            <a:r>
              <a:rPr lang="en-GB" altLang="en-US" sz="2000" dirty="0"/>
              <a:t>representations,</a:t>
            </a:r>
            <a:br>
              <a:rPr lang="en-GB" altLang="en-US" sz="2000" dirty="0"/>
            </a:br>
            <a:r>
              <a:rPr lang="en-GB" altLang="en-US" sz="2000" dirty="0"/>
              <a:t>precise </a:t>
            </a:r>
            <a:r>
              <a:rPr lang="en-GB" altLang="en-US" sz="2000" dirty="0" smtClean="0"/>
              <a:t>values</a:t>
            </a:r>
          </a:p>
          <a:p>
            <a:r>
              <a:rPr lang="en-GB" altLang="en-US" sz="2000" dirty="0" smtClean="0"/>
              <a:t>Disadvantages:</a:t>
            </a:r>
          </a:p>
          <a:p>
            <a:r>
              <a:rPr lang="en-GB" altLang="en-US" sz="2000" dirty="0" smtClean="0"/>
              <a:t>not </a:t>
            </a:r>
            <a:r>
              <a:rPr lang="en-GB" altLang="en-US" sz="2000" dirty="0"/>
              <a:t>physically located</a:t>
            </a:r>
            <a:r>
              <a:rPr lang="en-GB" altLang="en-US" sz="2000" dirty="0" smtClean="0"/>
              <a:t>, loss </a:t>
            </a:r>
            <a:r>
              <a:rPr lang="en-GB" altLang="en-US" sz="2000" dirty="0"/>
              <a:t>of context,</a:t>
            </a:r>
            <a:br>
              <a:rPr lang="en-GB" altLang="en-US" sz="2000" dirty="0"/>
            </a:br>
            <a:r>
              <a:rPr lang="en-GB" altLang="en-US" sz="2000" dirty="0"/>
              <a:t>complex interfaces</a:t>
            </a:r>
          </a:p>
          <a:p>
            <a:r>
              <a:rPr lang="en-GB" altLang="en-US" sz="2400" dirty="0"/>
              <a:t>may need both</a:t>
            </a:r>
          </a:p>
        </p:txBody>
      </p:sp>
      <p:grpSp>
        <p:nvGrpSpPr>
          <p:cNvPr id="107540" name="Group 20"/>
          <p:cNvGrpSpPr>
            <a:grpSpLocks/>
          </p:cNvGrpSpPr>
          <p:nvPr/>
        </p:nvGrpSpPr>
        <p:grpSpPr bwMode="auto">
          <a:xfrm>
            <a:off x="5486400" y="3581400"/>
            <a:ext cx="3200400" cy="1981200"/>
            <a:chOff x="3456" y="2256"/>
            <a:chExt cx="2016" cy="1248"/>
          </a:xfrm>
        </p:grpSpPr>
        <p:sp>
          <p:nvSpPr>
            <p:cNvPr id="107525" name="AutoShape 5"/>
            <p:cNvSpPr>
              <a:spLocks noChangeArrowheads="1"/>
            </p:cNvSpPr>
            <p:nvPr/>
          </p:nvSpPr>
          <p:spPr bwMode="auto">
            <a:xfrm>
              <a:off x="3456" y="2256"/>
              <a:ext cx="2016" cy="1248"/>
            </a:xfrm>
            <a:prstGeom prst="roundRect">
              <a:avLst>
                <a:gd name="adj" fmla="val 11250"/>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6" name="Rectangle 6"/>
            <p:cNvSpPr>
              <a:spLocks noChangeArrowheads="1"/>
            </p:cNvSpPr>
            <p:nvPr/>
          </p:nvSpPr>
          <p:spPr bwMode="auto">
            <a:xfrm>
              <a:off x="3600" y="2352"/>
              <a:ext cx="960" cy="240"/>
            </a:xfrm>
            <a:prstGeom prst="rect">
              <a:avLst/>
            </a:prstGeom>
            <a:solidFill>
              <a:schemeClr val="bg1"/>
            </a:solidFill>
            <a:ln w="28575">
              <a:solidFill>
                <a:srgbClr val="2624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400" b="1">
                  <a:latin typeface="Arial" panose="020B0604020202020204" pitchFamily="34" charset="0"/>
                </a:rPr>
                <a:t>Vessel B Temp</a:t>
              </a:r>
            </a:p>
          </p:txBody>
        </p:sp>
        <p:sp>
          <p:nvSpPr>
            <p:cNvPr id="107527" name="Rectangle 7"/>
            <p:cNvSpPr>
              <a:spLocks noChangeArrowheads="1"/>
            </p:cNvSpPr>
            <p:nvPr/>
          </p:nvSpPr>
          <p:spPr bwMode="auto">
            <a:xfrm>
              <a:off x="3600" y="2592"/>
              <a:ext cx="1728" cy="816"/>
            </a:xfrm>
            <a:prstGeom prst="rect">
              <a:avLst/>
            </a:prstGeom>
            <a:solidFill>
              <a:schemeClr val="bg1"/>
            </a:solidFill>
            <a:ln w="28575">
              <a:solidFill>
                <a:srgbClr val="26246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29" name="Rectangle 9"/>
            <p:cNvSpPr>
              <a:spLocks noChangeArrowheads="1"/>
            </p:cNvSpPr>
            <p:nvPr/>
          </p:nvSpPr>
          <p:spPr bwMode="auto">
            <a:xfrm>
              <a:off x="3744" y="2880"/>
              <a:ext cx="144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0" name="Line 10"/>
            <p:cNvSpPr>
              <a:spLocks noChangeShapeType="1"/>
            </p:cNvSpPr>
            <p:nvPr/>
          </p:nvSpPr>
          <p:spPr bwMode="auto">
            <a:xfrm>
              <a:off x="3744" y="27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1" name="Line 11"/>
            <p:cNvSpPr>
              <a:spLocks noChangeShapeType="1"/>
            </p:cNvSpPr>
            <p:nvPr/>
          </p:nvSpPr>
          <p:spPr bwMode="auto">
            <a:xfrm>
              <a:off x="5184" y="27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2" name="Line 12"/>
            <p:cNvSpPr>
              <a:spLocks noChangeShapeType="1"/>
            </p:cNvSpPr>
            <p:nvPr/>
          </p:nvSpPr>
          <p:spPr bwMode="auto">
            <a:xfrm>
              <a:off x="4464" y="27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33" name="Text Box 13"/>
            <p:cNvSpPr txBox="1">
              <a:spLocks noChangeArrowheads="1"/>
            </p:cNvSpPr>
            <p:nvPr/>
          </p:nvSpPr>
          <p:spPr bwMode="auto">
            <a:xfrm>
              <a:off x="3662" y="2645"/>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400">
                  <a:latin typeface="Arial" panose="020B0604020202020204" pitchFamily="34" charset="0"/>
                </a:rPr>
                <a:t>0</a:t>
              </a:r>
            </a:p>
          </p:txBody>
        </p:sp>
        <p:sp>
          <p:nvSpPr>
            <p:cNvPr id="107534" name="Text Box 14"/>
            <p:cNvSpPr txBox="1">
              <a:spLocks noChangeArrowheads="1"/>
            </p:cNvSpPr>
            <p:nvPr/>
          </p:nvSpPr>
          <p:spPr bwMode="auto">
            <a:xfrm>
              <a:off x="4306" y="2640"/>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400">
                  <a:latin typeface="Arial" panose="020B0604020202020204" pitchFamily="34" charset="0"/>
                </a:rPr>
                <a:t>100</a:t>
              </a:r>
            </a:p>
          </p:txBody>
        </p:sp>
        <p:sp>
          <p:nvSpPr>
            <p:cNvPr id="107535" name="Text Box 15"/>
            <p:cNvSpPr txBox="1">
              <a:spLocks noChangeArrowheads="1"/>
            </p:cNvSpPr>
            <p:nvPr/>
          </p:nvSpPr>
          <p:spPr bwMode="auto">
            <a:xfrm>
              <a:off x="5026" y="2640"/>
              <a:ext cx="3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400">
                  <a:latin typeface="Arial" panose="020B0604020202020204" pitchFamily="34" charset="0"/>
                </a:rPr>
                <a:t>200</a:t>
              </a:r>
            </a:p>
          </p:txBody>
        </p:sp>
        <p:sp>
          <p:nvSpPr>
            <p:cNvPr id="107536" name="Rectangle 16"/>
            <p:cNvSpPr>
              <a:spLocks noChangeArrowheads="1"/>
            </p:cNvSpPr>
            <p:nvPr/>
          </p:nvSpPr>
          <p:spPr bwMode="auto">
            <a:xfrm>
              <a:off x="4200" y="3120"/>
              <a:ext cx="528"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1600" b="1">
                  <a:latin typeface="Arial" panose="020B0604020202020204" pitchFamily="34" charset="0"/>
                </a:rPr>
                <a:t>113</a:t>
              </a:r>
            </a:p>
          </p:txBody>
        </p:sp>
        <p:sp>
          <p:nvSpPr>
            <p:cNvPr id="107538" name="Rectangle 18"/>
            <p:cNvSpPr>
              <a:spLocks noChangeArrowheads="1"/>
            </p:cNvSpPr>
            <p:nvPr/>
          </p:nvSpPr>
          <p:spPr bwMode="auto">
            <a:xfrm>
              <a:off x="3744" y="2880"/>
              <a:ext cx="814"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7546" name="Group 26"/>
          <p:cNvGrpSpPr>
            <a:grpSpLocks/>
          </p:cNvGrpSpPr>
          <p:nvPr/>
        </p:nvGrpSpPr>
        <p:grpSpPr bwMode="auto">
          <a:xfrm>
            <a:off x="6477000" y="4648200"/>
            <a:ext cx="2362200" cy="1670050"/>
            <a:chOff x="4080" y="2928"/>
            <a:chExt cx="1488" cy="1052"/>
          </a:xfrm>
        </p:grpSpPr>
        <p:sp>
          <p:nvSpPr>
            <p:cNvPr id="107541" name="Text Box 21"/>
            <p:cNvSpPr txBox="1">
              <a:spLocks noChangeArrowheads="1"/>
            </p:cNvSpPr>
            <p:nvPr/>
          </p:nvSpPr>
          <p:spPr bwMode="auto">
            <a:xfrm>
              <a:off x="4080" y="3648"/>
              <a:ext cx="1488" cy="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400">
                  <a:latin typeface="Verdana" panose="020B0604030504040204" pitchFamily="34" charset="0"/>
                </a:rPr>
                <a:t>multiple representations</a:t>
              </a:r>
              <a:br>
                <a:rPr lang="en-GB" altLang="en-US" sz="1400">
                  <a:latin typeface="Verdana" panose="020B0604030504040204" pitchFamily="34" charset="0"/>
                </a:rPr>
              </a:br>
              <a:r>
                <a:rPr lang="en-GB" altLang="en-US" sz="1400">
                  <a:latin typeface="Verdana" panose="020B0604030504040204" pitchFamily="34" charset="0"/>
                </a:rPr>
                <a:t>of same information</a:t>
              </a:r>
            </a:p>
          </p:txBody>
        </p:sp>
        <p:sp>
          <p:nvSpPr>
            <p:cNvPr id="107543" name="Line 23"/>
            <p:cNvSpPr>
              <a:spLocks noChangeShapeType="1"/>
            </p:cNvSpPr>
            <p:nvPr/>
          </p:nvSpPr>
          <p:spPr bwMode="auto">
            <a:xfrm flipH="1" flipV="1">
              <a:off x="4560" y="2928"/>
              <a:ext cx="336"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544" name="Line 24"/>
            <p:cNvSpPr>
              <a:spLocks noChangeShapeType="1"/>
            </p:cNvSpPr>
            <p:nvPr/>
          </p:nvSpPr>
          <p:spPr bwMode="auto">
            <a:xfrm flipH="1" flipV="1">
              <a:off x="4608" y="3264"/>
              <a:ext cx="336" cy="192"/>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558188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7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a:bodyPr>
          <a:lstStyle/>
          <a:p>
            <a:r>
              <a:rPr lang="en-GB" altLang="en-US" sz="4000" b="1" dirty="0"/>
              <a:t>interaction styles</a:t>
            </a:r>
            <a:r>
              <a:rPr lang="en-GB" altLang="en-US" sz="3600" b="1" dirty="0"/>
              <a:t/>
            </a:r>
            <a:br>
              <a:rPr lang="en-GB" altLang="en-US" sz="3600" b="1" dirty="0"/>
            </a:br>
            <a:r>
              <a:rPr lang="en-GB" altLang="en-US" sz="3600" b="1" dirty="0"/>
              <a:t>Common </a:t>
            </a:r>
            <a:r>
              <a:rPr lang="en-GB" altLang="en-US" sz="3600" b="1" dirty="0"/>
              <a:t>interaction styles</a:t>
            </a:r>
          </a:p>
        </p:txBody>
      </p:sp>
      <p:sp>
        <p:nvSpPr>
          <p:cNvPr id="80899" name="Rectangle 3"/>
          <p:cNvSpPr>
            <a:spLocks noGrp="1" noChangeArrowheads="1"/>
          </p:cNvSpPr>
          <p:nvPr>
            <p:ph type="body" idx="1"/>
          </p:nvPr>
        </p:nvSpPr>
        <p:spPr>
          <a:xfrm>
            <a:off x="768350" y="2286000"/>
            <a:ext cx="7289800" cy="4267200"/>
          </a:xfrm>
        </p:spPr>
        <p:txBody>
          <a:bodyPr/>
          <a:lstStyle/>
          <a:p>
            <a:pPr>
              <a:lnSpc>
                <a:spcPct val="90000"/>
              </a:lnSpc>
              <a:buFont typeface="Courier New" panose="02070309020205020404" pitchFamily="49" charset="0"/>
              <a:buChar char="o"/>
            </a:pPr>
            <a:r>
              <a:rPr lang="en-GB" altLang="en-US" dirty="0" smtClean="0"/>
              <a:t>Command line interface</a:t>
            </a:r>
          </a:p>
          <a:p>
            <a:pPr>
              <a:lnSpc>
                <a:spcPct val="90000"/>
              </a:lnSpc>
              <a:buFont typeface="Courier New" panose="02070309020205020404" pitchFamily="49" charset="0"/>
              <a:buChar char="o"/>
            </a:pPr>
            <a:r>
              <a:rPr lang="en-GB" altLang="en-US" dirty="0" smtClean="0"/>
              <a:t>Menus</a:t>
            </a:r>
          </a:p>
          <a:p>
            <a:pPr>
              <a:lnSpc>
                <a:spcPct val="90000"/>
              </a:lnSpc>
              <a:buFont typeface="Courier New" panose="02070309020205020404" pitchFamily="49" charset="0"/>
              <a:buChar char="o"/>
            </a:pPr>
            <a:r>
              <a:rPr lang="en-GB" altLang="en-US" dirty="0" smtClean="0"/>
              <a:t>Natural language</a:t>
            </a:r>
          </a:p>
          <a:p>
            <a:pPr>
              <a:lnSpc>
                <a:spcPct val="90000"/>
              </a:lnSpc>
              <a:buFont typeface="Courier New" panose="02070309020205020404" pitchFamily="49" charset="0"/>
              <a:buChar char="o"/>
            </a:pPr>
            <a:r>
              <a:rPr lang="en-GB" altLang="en-US" dirty="0" smtClean="0"/>
              <a:t>Question/answer and query dialogue</a:t>
            </a:r>
          </a:p>
          <a:p>
            <a:pPr>
              <a:lnSpc>
                <a:spcPct val="90000"/>
              </a:lnSpc>
              <a:buFont typeface="Courier New" panose="02070309020205020404" pitchFamily="49" charset="0"/>
              <a:buChar char="o"/>
            </a:pPr>
            <a:r>
              <a:rPr lang="en-GB" altLang="en-US" dirty="0" smtClean="0"/>
              <a:t>Form-fills and spreadsheets</a:t>
            </a:r>
          </a:p>
          <a:p>
            <a:pPr>
              <a:lnSpc>
                <a:spcPct val="90000"/>
              </a:lnSpc>
              <a:buFont typeface="Courier New" panose="02070309020205020404" pitchFamily="49" charset="0"/>
              <a:buChar char="o"/>
            </a:pPr>
            <a:r>
              <a:rPr lang="en-GB" altLang="en-US" dirty="0" smtClean="0"/>
              <a:t>Wimp</a:t>
            </a:r>
          </a:p>
          <a:p>
            <a:pPr>
              <a:lnSpc>
                <a:spcPct val="90000"/>
              </a:lnSpc>
              <a:buFont typeface="Courier New" panose="02070309020205020404" pitchFamily="49" charset="0"/>
              <a:buChar char="o"/>
            </a:pPr>
            <a:r>
              <a:rPr lang="en-GB" altLang="en-US" dirty="0" smtClean="0"/>
              <a:t>Point and click</a:t>
            </a:r>
          </a:p>
          <a:p>
            <a:pPr>
              <a:lnSpc>
                <a:spcPct val="90000"/>
              </a:lnSpc>
              <a:buFont typeface="Courier New" panose="02070309020205020404" pitchFamily="49" charset="0"/>
              <a:buChar char="o"/>
            </a:pPr>
            <a:r>
              <a:rPr lang="en-GB" altLang="en-US" dirty="0" smtClean="0"/>
              <a:t>Three–dimensional interfaces</a:t>
            </a:r>
            <a:endParaRPr lang="en-GB" altLang="en-US" dirty="0"/>
          </a:p>
        </p:txBody>
      </p:sp>
    </p:spTree>
    <p:extLst>
      <p:ext uri="{BB962C8B-B14F-4D97-AF65-F5344CB8AC3E}">
        <p14:creationId xmlns:p14="http://schemas.microsoft.com/office/powerpoint/2010/main" val="2221487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a:bodyPr>
          <a:lstStyle/>
          <a:p>
            <a:r>
              <a:rPr lang="en-GB" altLang="en-US" sz="3600" b="1" dirty="0"/>
              <a:t>Menus</a:t>
            </a:r>
          </a:p>
        </p:txBody>
      </p:sp>
      <p:sp>
        <p:nvSpPr>
          <p:cNvPr id="82947" name="Rectangle 3"/>
          <p:cNvSpPr>
            <a:spLocks noGrp="1" noChangeArrowheads="1"/>
          </p:cNvSpPr>
          <p:nvPr>
            <p:ph type="body" idx="1"/>
          </p:nvPr>
        </p:nvSpPr>
        <p:spPr/>
        <p:txBody>
          <a:bodyPr/>
          <a:lstStyle/>
          <a:p>
            <a:pPr>
              <a:lnSpc>
                <a:spcPct val="90000"/>
              </a:lnSpc>
            </a:pPr>
            <a:r>
              <a:rPr lang="en-GB" altLang="en-US" sz="2400"/>
              <a:t>Set of options displayed on the screen</a:t>
            </a:r>
          </a:p>
          <a:p>
            <a:pPr>
              <a:lnSpc>
                <a:spcPct val="90000"/>
              </a:lnSpc>
            </a:pPr>
            <a:r>
              <a:rPr lang="en-GB" altLang="en-US" sz="2400"/>
              <a:t>Options visible</a:t>
            </a:r>
          </a:p>
          <a:p>
            <a:pPr lvl="1">
              <a:lnSpc>
                <a:spcPct val="90000"/>
              </a:lnSpc>
            </a:pPr>
            <a:r>
              <a:rPr lang="en-GB" altLang="en-US" sz="2000"/>
              <a:t>less recall - easier to use</a:t>
            </a:r>
          </a:p>
          <a:p>
            <a:pPr lvl="1">
              <a:lnSpc>
                <a:spcPct val="90000"/>
              </a:lnSpc>
            </a:pPr>
            <a:r>
              <a:rPr lang="en-GB" altLang="en-US" sz="2000"/>
              <a:t>rely on recognition so names should be meaningful</a:t>
            </a:r>
          </a:p>
          <a:p>
            <a:pPr>
              <a:lnSpc>
                <a:spcPct val="90000"/>
              </a:lnSpc>
            </a:pPr>
            <a:r>
              <a:rPr lang="en-GB" altLang="en-US" sz="2400"/>
              <a:t>Selection by: </a:t>
            </a:r>
          </a:p>
          <a:p>
            <a:pPr lvl="1">
              <a:lnSpc>
                <a:spcPct val="90000"/>
              </a:lnSpc>
            </a:pPr>
            <a:r>
              <a:rPr lang="en-GB" altLang="en-US" sz="2000"/>
              <a:t>numbers, letters, arrow keys, mouse</a:t>
            </a:r>
          </a:p>
          <a:p>
            <a:pPr lvl="1">
              <a:lnSpc>
                <a:spcPct val="90000"/>
              </a:lnSpc>
            </a:pPr>
            <a:r>
              <a:rPr lang="en-GB" altLang="en-US" sz="2000"/>
              <a:t>combination  (e.g. mouse plus accelerators)</a:t>
            </a:r>
          </a:p>
          <a:p>
            <a:pPr>
              <a:lnSpc>
                <a:spcPct val="90000"/>
              </a:lnSpc>
            </a:pPr>
            <a:r>
              <a:rPr lang="en-GB" altLang="en-US" sz="2400"/>
              <a:t>Often options hierarchically grouped</a:t>
            </a:r>
          </a:p>
          <a:p>
            <a:pPr lvl="1">
              <a:lnSpc>
                <a:spcPct val="90000"/>
              </a:lnSpc>
            </a:pPr>
            <a:r>
              <a:rPr lang="en-GB" altLang="en-US" sz="2000"/>
              <a:t>sensible grouping is needed</a:t>
            </a:r>
          </a:p>
          <a:p>
            <a:pPr>
              <a:lnSpc>
                <a:spcPct val="90000"/>
              </a:lnSpc>
            </a:pPr>
            <a:r>
              <a:rPr lang="en-GB" altLang="en-US" sz="2400"/>
              <a:t>Restricted form of full WIMP system </a:t>
            </a:r>
          </a:p>
          <a:p>
            <a:pPr>
              <a:lnSpc>
                <a:spcPct val="90000"/>
              </a:lnSpc>
            </a:pPr>
            <a:endParaRPr lang="en-GB" altLang="en-US" sz="2400"/>
          </a:p>
        </p:txBody>
      </p:sp>
    </p:spTree>
    <p:extLst>
      <p:ext uri="{BB962C8B-B14F-4D97-AF65-F5344CB8AC3E}">
        <p14:creationId xmlns:p14="http://schemas.microsoft.com/office/powerpoint/2010/main" val="791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normAutofit/>
          </a:bodyPr>
          <a:lstStyle/>
          <a:p>
            <a:r>
              <a:rPr lang="en-GB" altLang="en-US" sz="3600" b="1" dirty="0"/>
              <a:t>Natural language</a:t>
            </a:r>
          </a:p>
        </p:txBody>
      </p:sp>
      <p:sp>
        <p:nvSpPr>
          <p:cNvPr id="83971" name="Rectangle 3"/>
          <p:cNvSpPr>
            <a:spLocks noGrp="1" noChangeArrowheads="1"/>
          </p:cNvSpPr>
          <p:nvPr>
            <p:ph type="body" idx="1"/>
          </p:nvPr>
        </p:nvSpPr>
        <p:spPr/>
        <p:txBody>
          <a:bodyPr/>
          <a:lstStyle/>
          <a:p>
            <a:r>
              <a:rPr lang="en-GB" altLang="en-US" sz="2400" dirty="0"/>
              <a:t>Familiar to user</a:t>
            </a:r>
          </a:p>
          <a:p>
            <a:r>
              <a:rPr lang="en-GB" altLang="en-US" sz="2400" dirty="0"/>
              <a:t>S</a:t>
            </a:r>
            <a:r>
              <a:rPr lang="en-GB" altLang="en-US" sz="2400" dirty="0" smtClean="0"/>
              <a:t>peech </a:t>
            </a:r>
            <a:r>
              <a:rPr lang="en-GB" altLang="en-US" sz="2400" dirty="0"/>
              <a:t>recognition or typed natural language</a:t>
            </a:r>
          </a:p>
          <a:p>
            <a:r>
              <a:rPr lang="en-GB" altLang="en-US" sz="2400" dirty="0"/>
              <a:t>Problems</a:t>
            </a:r>
          </a:p>
          <a:p>
            <a:pPr lvl="1"/>
            <a:r>
              <a:rPr lang="en-GB" altLang="en-US" sz="2000" dirty="0" smtClean="0"/>
              <a:t>Vague/ Unclear</a:t>
            </a:r>
            <a:endParaRPr lang="en-GB" altLang="en-US" sz="2000" dirty="0"/>
          </a:p>
          <a:p>
            <a:pPr lvl="1"/>
            <a:r>
              <a:rPr lang="en-GB" altLang="en-US" sz="2000" dirty="0"/>
              <a:t>A</a:t>
            </a:r>
            <a:r>
              <a:rPr lang="en-GB" altLang="en-US" sz="2000" dirty="0" smtClean="0"/>
              <a:t>mbiguous</a:t>
            </a:r>
            <a:endParaRPr lang="en-GB" altLang="en-US" sz="2000" dirty="0"/>
          </a:p>
          <a:p>
            <a:pPr lvl="1"/>
            <a:r>
              <a:rPr lang="en-GB" altLang="en-US" sz="2000" dirty="0"/>
              <a:t>H</a:t>
            </a:r>
            <a:r>
              <a:rPr lang="en-GB" altLang="en-US" sz="2000" dirty="0" smtClean="0"/>
              <a:t>ard </a:t>
            </a:r>
            <a:r>
              <a:rPr lang="en-GB" altLang="en-US" sz="2000" dirty="0"/>
              <a:t>to do well!</a:t>
            </a:r>
          </a:p>
          <a:p>
            <a:r>
              <a:rPr lang="en-GB" altLang="en-US" sz="2400" dirty="0"/>
              <a:t>Solutions</a:t>
            </a:r>
          </a:p>
          <a:p>
            <a:pPr lvl="1"/>
            <a:r>
              <a:rPr lang="en-GB" altLang="en-US" sz="2000" dirty="0"/>
              <a:t>T</a:t>
            </a:r>
            <a:r>
              <a:rPr lang="en-GB" altLang="en-US" sz="2000" dirty="0" smtClean="0"/>
              <a:t>ry </a:t>
            </a:r>
            <a:r>
              <a:rPr lang="en-GB" altLang="en-US" sz="2000" dirty="0"/>
              <a:t>to understand a subset</a:t>
            </a:r>
          </a:p>
          <a:p>
            <a:pPr lvl="1"/>
            <a:r>
              <a:rPr lang="en-GB" altLang="en-US" sz="2000" dirty="0"/>
              <a:t>P</a:t>
            </a:r>
            <a:r>
              <a:rPr lang="en-GB" altLang="en-US" sz="2000" dirty="0" smtClean="0"/>
              <a:t>ick </a:t>
            </a:r>
            <a:r>
              <a:rPr lang="en-GB" altLang="en-US" sz="2000" dirty="0"/>
              <a:t>on key words </a:t>
            </a:r>
          </a:p>
        </p:txBody>
      </p:sp>
    </p:spTree>
    <p:extLst>
      <p:ext uri="{BB962C8B-B14F-4D97-AF65-F5344CB8AC3E}">
        <p14:creationId xmlns:p14="http://schemas.microsoft.com/office/powerpoint/2010/main" val="224666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a:bodyPr>
          <a:lstStyle/>
          <a:p>
            <a:r>
              <a:rPr lang="en-GB" altLang="en-US" sz="3600" b="1" dirty="0"/>
              <a:t>Query interfaces</a:t>
            </a:r>
          </a:p>
        </p:txBody>
      </p:sp>
      <p:sp>
        <p:nvSpPr>
          <p:cNvPr id="84995" name="Rectangle 3"/>
          <p:cNvSpPr>
            <a:spLocks noGrp="1" noChangeArrowheads="1"/>
          </p:cNvSpPr>
          <p:nvPr>
            <p:ph type="body" idx="1"/>
          </p:nvPr>
        </p:nvSpPr>
        <p:spPr/>
        <p:txBody>
          <a:bodyPr/>
          <a:lstStyle/>
          <a:p>
            <a:r>
              <a:rPr lang="en-GB" altLang="en-US" sz="2400"/>
              <a:t>Question/answer interfaces</a:t>
            </a:r>
          </a:p>
          <a:p>
            <a:pPr lvl="1"/>
            <a:r>
              <a:rPr lang="en-GB" altLang="en-US" sz="2000"/>
              <a:t>user led through interaction via series of questions</a:t>
            </a:r>
          </a:p>
          <a:p>
            <a:pPr lvl="1"/>
            <a:r>
              <a:rPr lang="en-GB" altLang="en-US" sz="2000"/>
              <a:t>suitable for novice users but restricted functionality</a:t>
            </a:r>
          </a:p>
          <a:p>
            <a:pPr lvl="1"/>
            <a:r>
              <a:rPr lang="en-GB" altLang="en-US" sz="2000"/>
              <a:t>often used in information systems</a:t>
            </a:r>
          </a:p>
          <a:p>
            <a:endParaRPr lang="en-GB" altLang="en-US" sz="2400"/>
          </a:p>
          <a:p>
            <a:r>
              <a:rPr lang="en-GB" altLang="en-US" sz="2400"/>
              <a:t>Query languages (e.g. SQL)</a:t>
            </a:r>
          </a:p>
          <a:p>
            <a:pPr lvl="1"/>
            <a:r>
              <a:rPr lang="en-GB" altLang="en-US" sz="2000"/>
              <a:t>used to retrieve information from database</a:t>
            </a:r>
          </a:p>
          <a:p>
            <a:pPr lvl="1"/>
            <a:r>
              <a:rPr lang="en-GB" altLang="en-US" sz="2000"/>
              <a:t>requires understanding of database structure and language syntax, hence requires some expertise</a:t>
            </a:r>
          </a:p>
        </p:txBody>
      </p:sp>
    </p:spTree>
    <p:extLst>
      <p:ext uri="{BB962C8B-B14F-4D97-AF65-F5344CB8AC3E}">
        <p14:creationId xmlns:p14="http://schemas.microsoft.com/office/powerpoint/2010/main" val="1504307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normAutofit/>
          </a:bodyPr>
          <a:lstStyle/>
          <a:p>
            <a:r>
              <a:rPr lang="en-GB" altLang="en-US" sz="3600" b="1" dirty="0"/>
              <a:t>Form-fills</a:t>
            </a:r>
          </a:p>
        </p:txBody>
      </p:sp>
      <p:sp>
        <p:nvSpPr>
          <p:cNvPr id="86019" name="Rectangle 3"/>
          <p:cNvSpPr>
            <a:spLocks noGrp="1" noChangeArrowheads="1"/>
          </p:cNvSpPr>
          <p:nvPr>
            <p:ph type="body" idx="1"/>
          </p:nvPr>
        </p:nvSpPr>
        <p:spPr/>
        <p:txBody>
          <a:bodyPr/>
          <a:lstStyle/>
          <a:p>
            <a:r>
              <a:rPr lang="en-GB" altLang="en-US" sz="2400" dirty="0"/>
              <a:t>Primarily for data entry or data retrieval</a:t>
            </a:r>
          </a:p>
          <a:p>
            <a:r>
              <a:rPr lang="en-GB" altLang="en-US" sz="2400" dirty="0"/>
              <a:t>Screen like paper form.</a:t>
            </a:r>
          </a:p>
          <a:p>
            <a:r>
              <a:rPr lang="en-GB" altLang="en-US" sz="2400" dirty="0"/>
              <a:t>Data put in relevant place</a:t>
            </a:r>
            <a:endParaRPr lang="en-GB" altLang="en-US" sz="1200" dirty="0"/>
          </a:p>
          <a:p>
            <a:r>
              <a:rPr lang="en-GB" altLang="en-US" sz="2400" dirty="0"/>
              <a:t>Requires</a:t>
            </a:r>
          </a:p>
          <a:p>
            <a:pPr lvl="1"/>
            <a:r>
              <a:rPr lang="en-GB" altLang="en-US" sz="2000" dirty="0"/>
              <a:t>G</a:t>
            </a:r>
            <a:r>
              <a:rPr lang="en-GB" altLang="en-US" sz="2000" dirty="0" smtClean="0"/>
              <a:t>ood </a:t>
            </a:r>
            <a:r>
              <a:rPr lang="en-GB" altLang="en-US" sz="2000" dirty="0"/>
              <a:t>design</a:t>
            </a:r>
          </a:p>
          <a:p>
            <a:pPr lvl="1"/>
            <a:r>
              <a:rPr lang="en-GB" altLang="en-US" sz="2000" dirty="0"/>
              <a:t>O</a:t>
            </a:r>
            <a:r>
              <a:rPr lang="en-GB" altLang="en-US" sz="2000" dirty="0" smtClean="0"/>
              <a:t>bvious correction facilities</a:t>
            </a:r>
            <a:endParaRPr lang="en-GB" altLang="en-US" sz="2000" dirty="0"/>
          </a:p>
        </p:txBody>
      </p:sp>
      <p:pic>
        <p:nvPicPr>
          <p:cNvPr id="860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895600"/>
            <a:ext cx="4543425"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9823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r>
              <a:rPr lang="en-GB" altLang="en-US" sz="3600" b="1" dirty="0"/>
              <a:t>WIMP Interface</a:t>
            </a:r>
          </a:p>
        </p:txBody>
      </p:sp>
      <p:sp>
        <p:nvSpPr>
          <p:cNvPr id="88067" name="Rectangle 3"/>
          <p:cNvSpPr>
            <a:spLocks noGrp="1" noChangeArrowheads="1"/>
          </p:cNvSpPr>
          <p:nvPr>
            <p:ph type="body" idx="1"/>
          </p:nvPr>
        </p:nvSpPr>
        <p:spPr/>
        <p:txBody>
          <a:bodyPr/>
          <a:lstStyle/>
          <a:p>
            <a:pPr marL="376238" indent="-376238">
              <a:lnSpc>
                <a:spcPct val="90000"/>
              </a:lnSpc>
              <a:buFontTx/>
              <a:buChar char=" "/>
              <a:tabLst>
                <a:tab pos="952500" algn="l"/>
                <a:tab pos="1520825" algn="l"/>
                <a:tab pos="2089150" algn="l"/>
                <a:tab pos="2673350" algn="l"/>
              </a:tabLst>
            </a:pPr>
            <a:r>
              <a:rPr lang="en-GB" altLang="en-US" dirty="0"/>
              <a:t>	W</a:t>
            </a:r>
            <a:r>
              <a:rPr lang="en-GB" altLang="en-US" sz="2400" dirty="0"/>
              <a:t>indows</a:t>
            </a:r>
            <a:endParaRPr lang="en-GB" altLang="en-US" dirty="0"/>
          </a:p>
          <a:p>
            <a:pPr marL="376238" indent="-376238">
              <a:lnSpc>
                <a:spcPct val="90000"/>
              </a:lnSpc>
              <a:buFontTx/>
              <a:buChar char=" "/>
              <a:tabLst>
                <a:tab pos="952500" algn="l"/>
                <a:tab pos="1520825" algn="l"/>
                <a:tab pos="2089150" algn="l"/>
                <a:tab pos="2673350" algn="l"/>
              </a:tabLst>
            </a:pPr>
            <a:r>
              <a:rPr lang="en-GB" altLang="en-US" dirty="0"/>
              <a:t>		I</a:t>
            </a:r>
            <a:r>
              <a:rPr lang="en-GB" altLang="en-US" sz="2400" dirty="0"/>
              <a:t>cons</a:t>
            </a:r>
            <a:endParaRPr lang="en-GB" altLang="en-US" dirty="0"/>
          </a:p>
          <a:p>
            <a:pPr marL="376238" indent="-376238">
              <a:lnSpc>
                <a:spcPct val="90000"/>
              </a:lnSpc>
              <a:buFontTx/>
              <a:buChar char=" "/>
              <a:tabLst>
                <a:tab pos="952500" algn="l"/>
                <a:tab pos="1520825" algn="l"/>
                <a:tab pos="2089150" algn="l"/>
                <a:tab pos="2673350" algn="l"/>
              </a:tabLst>
            </a:pPr>
            <a:r>
              <a:rPr lang="en-GB" altLang="en-US" dirty="0"/>
              <a:t>			M</a:t>
            </a:r>
            <a:r>
              <a:rPr lang="en-GB" altLang="en-US" sz="2400" dirty="0"/>
              <a:t>enus</a:t>
            </a:r>
            <a:endParaRPr lang="en-GB" altLang="en-US" dirty="0"/>
          </a:p>
          <a:p>
            <a:pPr marL="376238" indent="-376238">
              <a:lnSpc>
                <a:spcPct val="90000"/>
              </a:lnSpc>
              <a:buFontTx/>
              <a:buChar char=" "/>
              <a:tabLst>
                <a:tab pos="952500" algn="l"/>
                <a:tab pos="1520825" algn="l"/>
                <a:tab pos="2089150" algn="l"/>
                <a:tab pos="2673350" algn="l"/>
              </a:tabLst>
            </a:pPr>
            <a:r>
              <a:rPr lang="en-GB" altLang="en-US" dirty="0"/>
              <a:t>				P</a:t>
            </a:r>
            <a:r>
              <a:rPr lang="en-GB" altLang="en-US" sz="2400" dirty="0"/>
              <a:t>ointers</a:t>
            </a:r>
            <a:endParaRPr lang="en-GB" altLang="en-US" dirty="0"/>
          </a:p>
          <a:p>
            <a:pPr marL="376238" indent="-376238">
              <a:lnSpc>
                <a:spcPct val="90000"/>
              </a:lnSpc>
              <a:tabLst>
                <a:tab pos="952500" algn="l"/>
                <a:tab pos="1520825" algn="l"/>
                <a:tab pos="2089150" algn="l"/>
                <a:tab pos="2673350" algn="l"/>
              </a:tabLst>
            </a:pPr>
            <a:endParaRPr lang="en-GB" altLang="en-US" sz="1200" dirty="0"/>
          </a:p>
          <a:p>
            <a:pPr marL="376238" indent="-376238">
              <a:lnSpc>
                <a:spcPct val="90000"/>
              </a:lnSpc>
              <a:buFontTx/>
              <a:buChar char=" "/>
              <a:tabLst>
                <a:tab pos="952500" algn="l"/>
                <a:tab pos="1520825" algn="l"/>
                <a:tab pos="2089150" algn="l"/>
                <a:tab pos="2673350" algn="l"/>
              </a:tabLst>
            </a:pPr>
            <a:r>
              <a:rPr lang="en-GB" altLang="en-US" sz="2000" dirty="0"/>
              <a:t>… or windows, icons, mice, and pull-down menus!</a:t>
            </a:r>
          </a:p>
          <a:p>
            <a:pPr marL="376238" indent="-376238">
              <a:lnSpc>
                <a:spcPct val="90000"/>
              </a:lnSpc>
              <a:tabLst>
                <a:tab pos="952500" algn="l"/>
                <a:tab pos="1520825" algn="l"/>
                <a:tab pos="2089150" algn="l"/>
                <a:tab pos="2673350" algn="l"/>
              </a:tabLst>
            </a:pPr>
            <a:endParaRPr lang="en-GB" altLang="en-US" sz="2400" dirty="0"/>
          </a:p>
          <a:p>
            <a:pPr marL="376238" indent="-376238">
              <a:lnSpc>
                <a:spcPct val="90000"/>
              </a:lnSpc>
              <a:tabLst>
                <a:tab pos="952500" algn="l"/>
                <a:tab pos="1520825" algn="l"/>
                <a:tab pos="2089150" algn="l"/>
                <a:tab pos="2673350" algn="l"/>
              </a:tabLst>
            </a:pPr>
            <a:r>
              <a:rPr lang="en-GB" altLang="en-US" sz="2400" dirty="0"/>
              <a:t>default style for majority of interactive computer systems, especially PCs and desktop machines</a:t>
            </a:r>
          </a:p>
        </p:txBody>
      </p:sp>
    </p:spTree>
    <p:extLst>
      <p:ext uri="{BB962C8B-B14F-4D97-AF65-F5344CB8AC3E}">
        <p14:creationId xmlns:p14="http://schemas.microsoft.com/office/powerpoint/2010/main" val="2787073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a:bodyPr>
          <a:lstStyle/>
          <a:p>
            <a:r>
              <a:rPr lang="en-GB" altLang="en-US" sz="3600" b="1" dirty="0"/>
              <a:t>Point and click interfaces</a:t>
            </a:r>
          </a:p>
        </p:txBody>
      </p:sp>
      <p:sp>
        <p:nvSpPr>
          <p:cNvPr id="114691" name="Rectangle 3"/>
          <p:cNvSpPr>
            <a:spLocks noGrp="1" noChangeArrowheads="1"/>
          </p:cNvSpPr>
          <p:nvPr>
            <p:ph type="body" idx="1"/>
          </p:nvPr>
        </p:nvSpPr>
        <p:spPr/>
        <p:txBody>
          <a:bodyPr/>
          <a:lstStyle/>
          <a:p>
            <a:r>
              <a:rPr lang="en-GB" altLang="en-US" sz="2400" dirty="0"/>
              <a:t>used in ..</a:t>
            </a:r>
          </a:p>
          <a:p>
            <a:pPr lvl="1"/>
            <a:r>
              <a:rPr lang="en-GB" altLang="en-US" sz="2400" dirty="0"/>
              <a:t>multimedia</a:t>
            </a:r>
          </a:p>
          <a:p>
            <a:pPr lvl="1"/>
            <a:r>
              <a:rPr lang="en-GB" altLang="en-US" sz="2400" dirty="0"/>
              <a:t>web browsers</a:t>
            </a:r>
          </a:p>
          <a:p>
            <a:pPr lvl="1"/>
            <a:r>
              <a:rPr lang="en-GB" altLang="en-US" sz="2400" dirty="0"/>
              <a:t>hypertext</a:t>
            </a:r>
          </a:p>
          <a:p>
            <a:endParaRPr lang="en-GB" altLang="en-US" sz="2400" dirty="0"/>
          </a:p>
          <a:p>
            <a:r>
              <a:rPr lang="en-GB" altLang="en-US" sz="2400" dirty="0"/>
              <a:t>just click something!</a:t>
            </a:r>
          </a:p>
          <a:p>
            <a:pPr lvl="1"/>
            <a:r>
              <a:rPr lang="en-GB" altLang="en-US" sz="2400" dirty="0"/>
              <a:t>icons, text links or location on map</a:t>
            </a:r>
          </a:p>
          <a:p>
            <a:endParaRPr lang="en-GB" altLang="en-US" sz="2400" dirty="0"/>
          </a:p>
          <a:p>
            <a:r>
              <a:rPr lang="en-GB" altLang="en-US" sz="2400" dirty="0"/>
              <a:t>minimal typing</a:t>
            </a:r>
          </a:p>
        </p:txBody>
      </p:sp>
    </p:spTree>
    <p:extLst>
      <p:ext uri="{BB962C8B-B14F-4D97-AF65-F5344CB8AC3E}">
        <p14:creationId xmlns:p14="http://schemas.microsoft.com/office/powerpoint/2010/main" val="213778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a:bodyPr>
          <a:lstStyle/>
          <a:p>
            <a:r>
              <a:rPr lang="en-GB" altLang="en-US" sz="4000" b="1" dirty="0"/>
              <a:t>elements of the wimp interface</a:t>
            </a:r>
            <a:r>
              <a:rPr lang="en-GB" altLang="en-US" sz="3600" b="1" dirty="0" smtClean="0"/>
              <a:t/>
            </a:r>
            <a:br>
              <a:rPr lang="en-GB" altLang="en-US" sz="3600" b="1" dirty="0" smtClean="0"/>
            </a:br>
            <a:r>
              <a:rPr lang="en-GB" altLang="en-US" sz="3600" b="1" dirty="0" smtClean="0"/>
              <a:t>Windows</a:t>
            </a:r>
            <a:endParaRPr lang="en-GB" altLang="en-US" sz="3600" b="1" dirty="0"/>
          </a:p>
        </p:txBody>
      </p:sp>
      <p:sp>
        <p:nvSpPr>
          <p:cNvPr id="89091" name="Rectangle 3"/>
          <p:cNvSpPr>
            <a:spLocks noGrp="1" noChangeArrowheads="1"/>
          </p:cNvSpPr>
          <p:nvPr>
            <p:ph type="body" idx="1"/>
          </p:nvPr>
        </p:nvSpPr>
        <p:spPr>
          <a:xfrm>
            <a:off x="768350" y="1981200"/>
            <a:ext cx="7842250" cy="4327525"/>
          </a:xfrm>
        </p:spPr>
        <p:txBody>
          <a:bodyPr/>
          <a:lstStyle/>
          <a:p>
            <a:pPr>
              <a:lnSpc>
                <a:spcPct val="90000"/>
              </a:lnSpc>
            </a:pPr>
            <a:r>
              <a:rPr lang="en-GB" altLang="en-US" sz="2400" dirty="0" smtClean="0"/>
              <a:t>Areas Of The Screen That Behave As If They Were Independent</a:t>
            </a:r>
          </a:p>
          <a:p>
            <a:pPr lvl="1">
              <a:lnSpc>
                <a:spcPct val="90000"/>
              </a:lnSpc>
            </a:pPr>
            <a:r>
              <a:rPr lang="en-GB" altLang="en-US" sz="2000" dirty="0" smtClean="0"/>
              <a:t>Can Contain Text Or Graphics</a:t>
            </a:r>
          </a:p>
          <a:p>
            <a:pPr lvl="1">
              <a:lnSpc>
                <a:spcPct val="90000"/>
              </a:lnSpc>
            </a:pPr>
            <a:r>
              <a:rPr lang="en-GB" altLang="en-US" sz="2000" dirty="0" smtClean="0"/>
              <a:t>Can Be Moved Or Resized</a:t>
            </a:r>
          </a:p>
          <a:p>
            <a:pPr lvl="1">
              <a:lnSpc>
                <a:spcPct val="90000"/>
              </a:lnSpc>
            </a:pPr>
            <a:r>
              <a:rPr lang="en-GB" altLang="en-US" sz="2000" dirty="0" smtClean="0"/>
              <a:t>Can Overlap And Obscure Each Other, Or Can Be Laid Out Next To One Another (Tiled)</a:t>
            </a:r>
          </a:p>
          <a:p>
            <a:pPr lvl="1">
              <a:lnSpc>
                <a:spcPct val="90000"/>
              </a:lnSpc>
            </a:pPr>
            <a:endParaRPr lang="en-GB" altLang="en-US" sz="2000" dirty="0" smtClean="0"/>
          </a:p>
          <a:p>
            <a:pPr>
              <a:lnSpc>
                <a:spcPct val="90000"/>
              </a:lnSpc>
            </a:pPr>
            <a:r>
              <a:rPr lang="en-GB" altLang="en-US" sz="2400" dirty="0" smtClean="0"/>
              <a:t>Scrollbars</a:t>
            </a:r>
          </a:p>
          <a:p>
            <a:pPr lvl="1">
              <a:lnSpc>
                <a:spcPct val="90000"/>
              </a:lnSpc>
            </a:pPr>
            <a:r>
              <a:rPr lang="en-GB" altLang="en-US" sz="2000" dirty="0" smtClean="0"/>
              <a:t>Allow The User To Move The Contents Of The Window Up And Down Or From Side To Side</a:t>
            </a:r>
          </a:p>
          <a:p>
            <a:pPr>
              <a:lnSpc>
                <a:spcPct val="90000"/>
              </a:lnSpc>
            </a:pPr>
            <a:r>
              <a:rPr lang="en-GB" altLang="en-US" sz="2400" dirty="0" smtClean="0"/>
              <a:t>Title Bars</a:t>
            </a:r>
          </a:p>
          <a:p>
            <a:pPr lvl="1">
              <a:lnSpc>
                <a:spcPct val="90000"/>
              </a:lnSpc>
            </a:pPr>
            <a:r>
              <a:rPr lang="en-GB" altLang="en-US" sz="2000" dirty="0" smtClean="0"/>
              <a:t>Describe The Name Of The Window</a:t>
            </a:r>
            <a:endParaRPr lang="en-GB" altLang="en-US" sz="2000" dirty="0"/>
          </a:p>
        </p:txBody>
      </p:sp>
    </p:spTree>
    <p:extLst>
      <p:ext uri="{BB962C8B-B14F-4D97-AF65-F5344CB8AC3E}">
        <p14:creationId xmlns:p14="http://schemas.microsoft.com/office/powerpoint/2010/main" val="3000273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normAutofit/>
          </a:bodyPr>
          <a:lstStyle/>
          <a:p>
            <a:r>
              <a:rPr lang="en-GB" altLang="en-US" sz="3600" b="1" dirty="0"/>
              <a:t>Icons</a:t>
            </a:r>
          </a:p>
        </p:txBody>
      </p:sp>
      <p:sp>
        <p:nvSpPr>
          <p:cNvPr id="90115" name="Rectangle 3"/>
          <p:cNvSpPr>
            <a:spLocks noGrp="1" noChangeArrowheads="1"/>
          </p:cNvSpPr>
          <p:nvPr>
            <p:ph type="body" idx="1"/>
          </p:nvPr>
        </p:nvSpPr>
        <p:spPr/>
        <p:txBody>
          <a:bodyPr/>
          <a:lstStyle/>
          <a:p>
            <a:pPr>
              <a:lnSpc>
                <a:spcPct val="90000"/>
              </a:lnSpc>
            </a:pPr>
            <a:r>
              <a:rPr lang="en-GB" altLang="en-US" sz="2400" dirty="0" smtClean="0"/>
              <a:t>Small picture or image</a:t>
            </a:r>
          </a:p>
          <a:p>
            <a:pPr>
              <a:lnSpc>
                <a:spcPct val="90000"/>
              </a:lnSpc>
            </a:pPr>
            <a:r>
              <a:rPr lang="en-GB" altLang="en-US" sz="2400" dirty="0" smtClean="0"/>
              <a:t>Represents some object in the interface</a:t>
            </a:r>
          </a:p>
          <a:p>
            <a:pPr lvl="1">
              <a:lnSpc>
                <a:spcPct val="90000"/>
              </a:lnSpc>
            </a:pPr>
            <a:r>
              <a:rPr lang="en-GB" altLang="en-US" sz="2400" dirty="0" smtClean="0"/>
              <a:t>Often a window or action</a:t>
            </a:r>
          </a:p>
          <a:p>
            <a:pPr>
              <a:lnSpc>
                <a:spcPct val="90000"/>
              </a:lnSpc>
            </a:pPr>
            <a:r>
              <a:rPr lang="en-GB" altLang="en-US" sz="2400" dirty="0" smtClean="0"/>
              <a:t>Windows can be closed down (</a:t>
            </a:r>
            <a:r>
              <a:rPr lang="en-GB" altLang="en-US" sz="2400" dirty="0" err="1" smtClean="0"/>
              <a:t>iconised</a:t>
            </a:r>
            <a:r>
              <a:rPr lang="en-GB" altLang="en-US" sz="2400" dirty="0" smtClean="0"/>
              <a:t>)</a:t>
            </a:r>
          </a:p>
          <a:p>
            <a:pPr lvl="1">
              <a:lnSpc>
                <a:spcPct val="90000"/>
              </a:lnSpc>
            </a:pPr>
            <a:r>
              <a:rPr lang="en-GB" altLang="en-US" sz="2400" dirty="0" smtClean="0"/>
              <a:t>Small representation ﬁ many accessible windows</a:t>
            </a:r>
          </a:p>
          <a:p>
            <a:pPr>
              <a:lnSpc>
                <a:spcPct val="90000"/>
              </a:lnSpc>
            </a:pPr>
            <a:r>
              <a:rPr lang="en-GB" altLang="en-US" sz="2400" dirty="0" smtClean="0"/>
              <a:t>Icons can be many and various</a:t>
            </a:r>
          </a:p>
          <a:p>
            <a:pPr lvl="1">
              <a:lnSpc>
                <a:spcPct val="90000"/>
              </a:lnSpc>
            </a:pPr>
            <a:r>
              <a:rPr lang="en-GB" altLang="en-US" sz="2400" dirty="0" smtClean="0"/>
              <a:t>Highly stylized</a:t>
            </a:r>
          </a:p>
          <a:p>
            <a:pPr lvl="1">
              <a:lnSpc>
                <a:spcPct val="90000"/>
              </a:lnSpc>
            </a:pPr>
            <a:r>
              <a:rPr lang="en-GB" altLang="en-US" sz="2400" dirty="0" smtClean="0"/>
              <a:t>Realistic representations.</a:t>
            </a:r>
            <a:endParaRPr lang="en-GB" altLang="en-US" sz="2400" dirty="0"/>
          </a:p>
        </p:txBody>
      </p:sp>
    </p:spTree>
    <p:extLst>
      <p:ext uri="{BB962C8B-B14F-4D97-AF65-F5344CB8AC3E}">
        <p14:creationId xmlns:p14="http://schemas.microsoft.com/office/powerpoint/2010/main" val="3853022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normAutofit/>
          </a:bodyPr>
          <a:lstStyle/>
          <a:p>
            <a:r>
              <a:rPr lang="en-GB" altLang="en-US" sz="3600" b="1" dirty="0"/>
              <a:t>Pointers</a:t>
            </a:r>
          </a:p>
        </p:txBody>
      </p:sp>
      <p:sp>
        <p:nvSpPr>
          <p:cNvPr id="91139" name="Rectangle 3"/>
          <p:cNvSpPr>
            <a:spLocks noGrp="1" noChangeArrowheads="1"/>
          </p:cNvSpPr>
          <p:nvPr>
            <p:ph type="body" idx="1"/>
          </p:nvPr>
        </p:nvSpPr>
        <p:spPr/>
        <p:txBody>
          <a:bodyPr/>
          <a:lstStyle/>
          <a:p>
            <a:r>
              <a:rPr lang="en-GB" altLang="en-US" sz="2400" dirty="0" smtClean="0"/>
              <a:t>Important component</a:t>
            </a:r>
          </a:p>
          <a:p>
            <a:pPr lvl="1"/>
            <a:r>
              <a:rPr lang="en-GB" altLang="en-US" sz="2000" dirty="0" smtClean="0"/>
              <a:t>Wimp style relies on pointing and selecting things</a:t>
            </a:r>
          </a:p>
          <a:p>
            <a:r>
              <a:rPr lang="en-GB" altLang="en-US" sz="2400" dirty="0" smtClean="0"/>
              <a:t>Uses mouse, trackpad, joystick, trackball, cursor keys or keyboard shortcuts</a:t>
            </a:r>
          </a:p>
          <a:p>
            <a:r>
              <a:rPr lang="en-GB" altLang="en-US" sz="2400" dirty="0" smtClean="0"/>
              <a:t>Wide variety of graphical images</a:t>
            </a:r>
            <a:endParaRPr lang="en-GB" altLang="en-US" sz="2400" dirty="0"/>
          </a:p>
        </p:txBody>
      </p:sp>
      <p:graphicFrame>
        <p:nvGraphicFramePr>
          <p:cNvPr id="91140" name="Object 4"/>
          <p:cNvGraphicFramePr>
            <a:graphicFrameLocks noChangeAspect="1"/>
          </p:cNvGraphicFramePr>
          <p:nvPr>
            <p:extLst>
              <p:ext uri="{D42A27DB-BD31-4B8C-83A1-F6EECF244321}">
                <p14:modId xmlns:p14="http://schemas.microsoft.com/office/powerpoint/2010/main" val="3493444681"/>
              </p:ext>
            </p:extLst>
          </p:nvPr>
        </p:nvGraphicFramePr>
        <p:xfrm>
          <a:off x="2895600" y="4571999"/>
          <a:ext cx="3514725" cy="1938337"/>
        </p:xfrm>
        <a:graphic>
          <a:graphicData uri="http://schemas.openxmlformats.org/presentationml/2006/ole">
            <mc:AlternateContent xmlns:mc="http://schemas.openxmlformats.org/markup-compatibility/2006">
              <mc:Choice xmlns:v="urn:schemas-microsoft-com:vml" Requires="v">
                <p:oleObj spid="_x0000_s1039" name="Picture" r:id="rId3" imgW="1666875" imgH="971550" progId="Word.Picture.8">
                  <p:embed/>
                </p:oleObj>
              </mc:Choice>
              <mc:Fallback>
                <p:oleObj name="Picture" r:id="rId3" imgW="1666875" imgH="971550" progId="Word.Picture.8">
                  <p:embed/>
                  <p:pic>
                    <p:nvPicPr>
                      <p:cNvPr id="911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1999"/>
                        <a:ext cx="3514725" cy="1938337"/>
                      </a:xfrm>
                      <a:prstGeom prst="rect">
                        <a:avLst/>
                      </a:prstGeom>
                      <a:noFill/>
                      <a:extLst/>
                    </p:spPr>
                  </p:pic>
                </p:oleObj>
              </mc:Fallback>
            </mc:AlternateContent>
          </a:graphicData>
        </a:graphic>
      </p:graphicFrame>
    </p:spTree>
    <p:extLst>
      <p:ext uri="{BB962C8B-B14F-4D97-AF65-F5344CB8AC3E}">
        <p14:creationId xmlns:p14="http://schemas.microsoft.com/office/powerpoint/2010/main" val="20113197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normAutofit/>
          </a:bodyPr>
          <a:lstStyle/>
          <a:p>
            <a:r>
              <a:rPr lang="en-GB" altLang="en-US" sz="3600" b="1" dirty="0"/>
              <a:t>Menus</a:t>
            </a:r>
          </a:p>
        </p:txBody>
      </p:sp>
      <p:sp>
        <p:nvSpPr>
          <p:cNvPr id="92163" name="Rectangle 3"/>
          <p:cNvSpPr>
            <a:spLocks noGrp="1" noChangeArrowheads="1"/>
          </p:cNvSpPr>
          <p:nvPr>
            <p:ph type="body" idx="1"/>
          </p:nvPr>
        </p:nvSpPr>
        <p:spPr>
          <a:xfrm>
            <a:off x="609600" y="1981200"/>
            <a:ext cx="7924800" cy="4419600"/>
          </a:xfrm>
        </p:spPr>
        <p:txBody>
          <a:bodyPr/>
          <a:lstStyle/>
          <a:p>
            <a:r>
              <a:rPr lang="en-GB" altLang="en-US" sz="2000" dirty="0" smtClean="0"/>
              <a:t>Choice of operations or services offered on the screen</a:t>
            </a:r>
          </a:p>
          <a:p>
            <a:r>
              <a:rPr lang="en-GB" altLang="en-US" sz="2000" dirty="0" smtClean="0"/>
              <a:t>Required option selected with pointer</a:t>
            </a:r>
          </a:p>
          <a:p>
            <a:endParaRPr lang="en-GB" altLang="en-US" sz="2000" dirty="0" smtClean="0"/>
          </a:p>
          <a:p>
            <a:endParaRPr lang="en-GB" altLang="en-US" sz="2000" dirty="0" smtClean="0"/>
          </a:p>
          <a:p>
            <a:endParaRPr lang="en-GB" altLang="en-US" sz="2000" dirty="0" smtClean="0"/>
          </a:p>
          <a:p>
            <a:endParaRPr lang="en-GB" altLang="en-US" sz="2000" dirty="0" smtClean="0"/>
          </a:p>
          <a:p>
            <a:endParaRPr lang="en-GB" altLang="en-US" sz="2000" dirty="0" smtClean="0"/>
          </a:p>
          <a:p>
            <a:endParaRPr lang="en-GB" altLang="en-US" sz="2000" dirty="0" smtClean="0"/>
          </a:p>
          <a:p>
            <a:pPr>
              <a:buFontTx/>
              <a:buNone/>
            </a:pPr>
            <a:r>
              <a:rPr lang="en-GB" altLang="en-US" sz="2000" dirty="0" smtClean="0"/>
              <a:t>Problem – take a lot of screen space</a:t>
            </a:r>
          </a:p>
          <a:p>
            <a:pPr>
              <a:buFontTx/>
              <a:buNone/>
            </a:pPr>
            <a:r>
              <a:rPr lang="en-GB" altLang="en-US" sz="2000" dirty="0" smtClean="0"/>
              <a:t>Solution – pop-up: menu appears when needed</a:t>
            </a:r>
            <a:endParaRPr lang="en-GB" altLang="en-US" sz="2000" dirty="0"/>
          </a:p>
        </p:txBody>
      </p:sp>
      <p:graphicFrame>
        <p:nvGraphicFramePr>
          <p:cNvPr id="92164" name="Object 4"/>
          <p:cNvGraphicFramePr>
            <a:graphicFrameLocks noChangeAspect="1"/>
          </p:cNvGraphicFramePr>
          <p:nvPr>
            <p:extLst>
              <p:ext uri="{D42A27DB-BD31-4B8C-83A1-F6EECF244321}">
                <p14:modId xmlns:p14="http://schemas.microsoft.com/office/powerpoint/2010/main" val="2515592844"/>
              </p:ext>
            </p:extLst>
          </p:nvPr>
        </p:nvGraphicFramePr>
        <p:xfrm>
          <a:off x="2743201" y="2923381"/>
          <a:ext cx="6019800" cy="2524125"/>
        </p:xfrm>
        <a:graphic>
          <a:graphicData uri="http://schemas.openxmlformats.org/presentationml/2006/ole">
            <mc:AlternateContent xmlns:mc="http://schemas.openxmlformats.org/markup-compatibility/2006">
              <mc:Choice xmlns:v="urn:schemas-microsoft-com:vml" Requires="v">
                <p:oleObj spid="_x0000_s2063" name="Picture" r:id="rId3" imgW="4152900" imgH="1495425" progId="Word.Picture.8">
                  <p:embed/>
                </p:oleObj>
              </mc:Choice>
              <mc:Fallback>
                <p:oleObj name="Picture" r:id="rId3" imgW="4152900" imgH="1495425" progId="Word.Picture.8">
                  <p:embed/>
                  <p:pic>
                    <p:nvPicPr>
                      <p:cNvPr id="921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1" y="2923381"/>
                        <a:ext cx="6019800" cy="2524125"/>
                      </a:xfrm>
                      <a:prstGeom prst="rect">
                        <a:avLst/>
                      </a:prstGeom>
                      <a:noFill/>
                      <a:extLst/>
                    </p:spPr>
                  </p:pic>
                </p:oleObj>
              </mc:Fallback>
            </mc:AlternateContent>
          </a:graphicData>
        </a:graphic>
      </p:graphicFrame>
      <p:pic>
        <p:nvPicPr>
          <p:cNvPr id="2" name="Picture 1"/>
          <p:cNvPicPr>
            <a:picLocks noChangeAspect="1"/>
          </p:cNvPicPr>
          <p:nvPr/>
        </p:nvPicPr>
        <p:blipFill rotWithShape="1">
          <a:blip r:embed="rId5"/>
          <a:srcRect l="66398" t="35416" r="17204" b="28125"/>
          <a:stretch/>
        </p:blipFill>
        <p:spPr>
          <a:xfrm>
            <a:off x="609600" y="2786062"/>
            <a:ext cx="2133601" cy="2667000"/>
          </a:xfrm>
          <a:prstGeom prst="rect">
            <a:avLst/>
          </a:prstGeom>
        </p:spPr>
      </p:pic>
    </p:spTree>
    <p:extLst>
      <p:ext uri="{BB962C8B-B14F-4D97-AF65-F5344CB8AC3E}">
        <p14:creationId xmlns:p14="http://schemas.microsoft.com/office/powerpoint/2010/main" val="146311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normAutofit/>
          </a:bodyPr>
          <a:lstStyle/>
          <a:p>
            <a:r>
              <a:rPr lang="en-GB" altLang="en-US" sz="3600" b="1" dirty="0"/>
              <a:t>Kinds of Menus </a:t>
            </a:r>
          </a:p>
        </p:txBody>
      </p:sp>
      <p:sp>
        <p:nvSpPr>
          <p:cNvPr id="93187" name="Rectangle 3"/>
          <p:cNvSpPr>
            <a:spLocks noGrp="1" noChangeArrowheads="1"/>
          </p:cNvSpPr>
          <p:nvPr>
            <p:ph type="body" idx="1"/>
          </p:nvPr>
        </p:nvSpPr>
        <p:spPr>
          <a:xfrm>
            <a:off x="768350" y="1905000"/>
            <a:ext cx="7918450" cy="4648200"/>
          </a:xfrm>
        </p:spPr>
        <p:txBody>
          <a:bodyPr/>
          <a:lstStyle/>
          <a:p>
            <a:pPr>
              <a:lnSpc>
                <a:spcPct val="90000"/>
              </a:lnSpc>
            </a:pPr>
            <a:r>
              <a:rPr lang="en-GB" altLang="en-US" sz="2400" dirty="0" smtClean="0"/>
              <a:t>Menu Bar At Top Of Screen (Normally), Menu Drags Down</a:t>
            </a:r>
          </a:p>
          <a:p>
            <a:pPr lvl="1">
              <a:lnSpc>
                <a:spcPct val="90000"/>
              </a:lnSpc>
            </a:pPr>
            <a:r>
              <a:rPr lang="en-GB" altLang="en-US" sz="2400" dirty="0" smtClean="0"/>
              <a:t>Pull-down Menu - Mouse Hold And Drag Down Menu</a:t>
            </a:r>
          </a:p>
          <a:p>
            <a:pPr lvl="1">
              <a:lnSpc>
                <a:spcPct val="90000"/>
              </a:lnSpc>
            </a:pPr>
            <a:r>
              <a:rPr lang="en-GB" altLang="en-US" sz="2400" dirty="0" smtClean="0"/>
              <a:t>Drop-down Menu - Mouse Click Reveals Menu</a:t>
            </a:r>
          </a:p>
          <a:p>
            <a:pPr lvl="1">
              <a:lnSpc>
                <a:spcPct val="90000"/>
              </a:lnSpc>
            </a:pPr>
            <a:r>
              <a:rPr lang="en-GB" altLang="en-US" sz="2400" dirty="0" smtClean="0"/>
              <a:t>Fall-down Menus - Mouse Just Moves Over Bar!</a:t>
            </a:r>
          </a:p>
          <a:p>
            <a:pPr>
              <a:lnSpc>
                <a:spcPct val="90000"/>
              </a:lnSpc>
            </a:pPr>
            <a:endParaRPr lang="en-GB" altLang="en-US" sz="2400" dirty="0" smtClean="0"/>
          </a:p>
          <a:p>
            <a:pPr>
              <a:lnSpc>
                <a:spcPct val="90000"/>
              </a:lnSpc>
            </a:pPr>
            <a:r>
              <a:rPr lang="en-GB" altLang="en-US" sz="2400" dirty="0" smtClean="0"/>
              <a:t>Contextual Menu Appears Where You Are</a:t>
            </a:r>
          </a:p>
          <a:p>
            <a:pPr lvl="1">
              <a:lnSpc>
                <a:spcPct val="90000"/>
              </a:lnSpc>
            </a:pPr>
            <a:r>
              <a:rPr lang="en-GB" altLang="en-US" sz="2400" dirty="0" smtClean="0"/>
              <a:t>Pop-up Menus - Actions For Selected Object</a:t>
            </a:r>
          </a:p>
          <a:p>
            <a:pPr lvl="1">
              <a:lnSpc>
                <a:spcPct val="90000"/>
              </a:lnSpc>
            </a:pPr>
            <a:r>
              <a:rPr lang="en-GB" altLang="en-US" sz="2400" dirty="0" smtClean="0"/>
              <a:t>Pie Menus - Arranged In A Circle</a:t>
            </a:r>
          </a:p>
          <a:p>
            <a:pPr lvl="2">
              <a:lnSpc>
                <a:spcPct val="90000"/>
              </a:lnSpc>
            </a:pPr>
            <a:r>
              <a:rPr lang="en-GB" altLang="en-US" sz="2400" dirty="0" smtClean="0"/>
              <a:t>Easier To Select Item (Larger Target Area)</a:t>
            </a:r>
          </a:p>
          <a:p>
            <a:pPr lvl="2">
              <a:lnSpc>
                <a:spcPct val="90000"/>
              </a:lnSpc>
            </a:pPr>
            <a:r>
              <a:rPr lang="en-GB" altLang="en-US" sz="2400" dirty="0" smtClean="0"/>
              <a:t>Quicker (Same Distance To Any Option)</a:t>
            </a:r>
            <a:br>
              <a:rPr lang="en-GB" altLang="en-US" sz="2400" dirty="0" smtClean="0"/>
            </a:br>
            <a:r>
              <a:rPr lang="en-GB" altLang="en-US" sz="2400" dirty="0" smtClean="0"/>
              <a:t>…  But Not Widely Used!</a:t>
            </a:r>
          </a:p>
          <a:p>
            <a:pPr>
              <a:lnSpc>
                <a:spcPct val="90000"/>
              </a:lnSpc>
            </a:pPr>
            <a:endParaRPr lang="en-GB" altLang="en-US" sz="2400" dirty="0"/>
          </a:p>
        </p:txBody>
      </p:sp>
    </p:spTree>
    <p:extLst>
      <p:ext uri="{BB962C8B-B14F-4D97-AF65-F5344CB8AC3E}">
        <p14:creationId xmlns:p14="http://schemas.microsoft.com/office/powerpoint/2010/main" val="1376346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r>
              <a:rPr lang="en-GB" altLang="en-US" sz="3600" b="1" dirty="0"/>
              <a:t>Buttons</a:t>
            </a:r>
          </a:p>
        </p:txBody>
      </p:sp>
      <p:sp>
        <p:nvSpPr>
          <p:cNvPr id="97283" name="Rectangle 3"/>
          <p:cNvSpPr>
            <a:spLocks noGrp="1" noChangeArrowheads="1"/>
          </p:cNvSpPr>
          <p:nvPr>
            <p:ph type="body" idx="1"/>
          </p:nvPr>
        </p:nvSpPr>
        <p:spPr/>
        <p:txBody>
          <a:bodyPr/>
          <a:lstStyle/>
          <a:p>
            <a:pPr>
              <a:lnSpc>
                <a:spcPct val="90000"/>
              </a:lnSpc>
              <a:tabLst>
                <a:tab pos="1336675" algn="l"/>
              </a:tabLst>
            </a:pPr>
            <a:r>
              <a:rPr lang="en-GB" altLang="en-US" sz="2400" dirty="0" smtClean="0"/>
              <a:t>Individual and isolated regions within a display that can be selected to invoke an action  </a:t>
            </a:r>
          </a:p>
          <a:p>
            <a:pPr>
              <a:lnSpc>
                <a:spcPct val="90000"/>
              </a:lnSpc>
              <a:tabLst>
                <a:tab pos="1336675" algn="l"/>
              </a:tabLst>
            </a:pPr>
            <a:endParaRPr lang="en-GB" altLang="en-US" sz="2400" dirty="0" smtClean="0"/>
          </a:p>
          <a:p>
            <a:pPr>
              <a:lnSpc>
                <a:spcPct val="90000"/>
              </a:lnSpc>
              <a:tabLst>
                <a:tab pos="1336675" algn="l"/>
              </a:tabLst>
            </a:pPr>
            <a:endParaRPr lang="en-GB" altLang="en-US" sz="2400" dirty="0" smtClean="0"/>
          </a:p>
          <a:p>
            <a:pPr>
              <a:lnSpc>
                <a:spcPct val="90000"/>
              </a:lnSpc>
              <a:tabLst>
                <a:tab pos="1336675" algn="l"/>
              </a:tabLst>
            </a:pPr>
            <a:r>
              <a:rPr lang="en-GB" altLang="en-US" sz="2400" dirty="0" smtClean="0"/>
              <a:t>Special kinds</a:t>
            </a:r>
          </a:p>
          <a:p>
            <a:pPr lvl="1">
              <a:lnSpc>
                <a:spcPct val="90000"/>
              </a:lnSpc>
              <a:tabLst>
                <a:tab pos="1336675" algn="l"/>
              </a:tabLst>
            </a:pPr>
            <a:r>
              <a:rPr lang="en-GB" altLang="en-US" sz="2400" dirty="0" smtClean="0"/>
              <a:t>Radio buttons</a:t>
            </a:r>
            <a:br>
              <a:rPr lang="en-GB" altLang="en-US" sz="2400" dirty="0" smtClean="0"/>
            </a:br>
            <a:r>
              <a:rPr lang="en-GB" altLang="en-US" sz="2400" dirty="0" smtClean="0"/>
              <a:t>	–  set of mutually exclusive choices</a:t>
            </a:r>
          </a:p>
          <a:p>
            <a:pPr lvl="1">
              <a:lnSpc>
                <a:spcPct val="90000"/>
              </a:lnSpc>
              <a:tabLst>
                <a:tab pos="1336675" algn="l"/>
              </a:tabLst>
            </a:pPr>
            <a:r>
              <a:rPr lang="en-GB" altLang="en-US" sz="2400" dirty="0" smtClean="0"/>
              <a:t>Check boxes</a:t>
            </a:r>
            <a:br>
              <a:rPr lang="en-GB" altLang="en-US" sz="2400" dirty="0" smtClean="0"/>
            </a:br>
            <a:r>
              <a:rPr lang="en-GB" altLang="en-US" sz="2400" dirty="0" smtClean="0"/>
              <a:t>	–  set of non-exclusive choices</a:t>
            </a:r>
            <a:endParaRPr lang="en-GB" altLang="en-US" sz="2400" dirty="0"/>
          </a:p>
        </p:txBody>
      </p:sp>
      <p:pic>
        <p:nvPicPr>
          <p:cNvPr id="972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93" y="3429000"/>
            <a:ext cx="4622800" cy="1371600"/>
          </a:xfrm>
          <a:prstGeom prst="rect">
            <a:avLst/>
          </a:prstGeom>
          <a:noFill/>
          <a:ln w="285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656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normAutofit/>
          </a:bodyPr>
          <a:lstStyle/>
          <a:p>
            <a:r>
              <a:rPr lang="en-GB" altLang="en-US" sz="3600" b="1" dirty="0"/>
              <a:t>Toolbars</a:t>
            </a:r>
          </a:p>
        </p:txBody>
      </p:sp>
      <p:sp>
        <p:nvSpPr>
          <p:cNvPr id="119811" name="Rectangle 3"/>
          <p:cNvSpPr>
            <a:spLocks noGrp="1" noChangeArrowheads="1"/>
          </p:cNvSpPr>
          <p:nvPr>
            <p:ph type="body" idx="1"/>
          </p:nvPr>
        </p:nvSpPr>
        <p:spPr/>
        <p:txBody>
          <a:bodyPr/>
          <a:lstStyle/>
          <a:p>
            <a:r>
              <a:rPr lang="en-GB" altLang="en-US" sz="2400" dirty="0" smtClean="0"/>
              <a:t>Long lines of icons …</a:t>
            </a:r>
            <a:br>
              <a:rPr lang="en-GB" altLang="en-US" sz="2400" dirty="0" smtClean="0"/>
            </a:br>
            <a:r>
              <a:rPr lang="en-GB" altLang="en-US" sz="2400" dirty="0" smtClean="0"/>
              <a:t>	… but what do they do?</a:t>
            </a:r>
          </a:p>
          <a:p>
            <a:endParaRPr lang="en-GB" altLang="en-US" sz="2400" dirty="0" smtClean="0"/>
          </a:p>
          <a:p>
            <a:r>
              <a:rPr lang="en-GB" altLang="en-US" sz="2400" dirty="0" smtClean="0"/>
              <a:t>Fast access to common actions</a:t>
            </a:r>
          </a:p>
          <a:p>
            <a:endParaRPr lang="en-GB" altLang="en-US" sz="2400" dirty="0" smtClean="0"/>
          </a:p>
          <a:p>
            <a:r>
              <a:rPr lang="en-GB" altLang="en-US" sz="2400" dirty="0" smtClean="0"/>
              <a:t>Often customizable:</a:t>
            </a:r>
          </a:p>
          <a:p>
            <a:pPr lvl="1"/>
            <a:r>
              <a:rPr lang="en-GB" altLang="en-US" sz="2400" dirty="0" smtClean="0"/>
              <a:t>Choose </a:t>
            </a:r>
            <a:r>
              <a:rPr lang="en-GB" altLang="en-US" sz="2400" i="1" dirty="0" smtClean="0"/>
              <a:t>which</a:t>
            </a:r>
            <a:r>
              <a:rPr lang="en-GB" altLang="en-US" sz="2400" dirty="0" smtClean="0"/>
              <a:t> toolbars to see</a:t>
            </a:r>
          </a:p>
          <a:p>
            <a:pPr lvl="1"/>
            <a:r>
              <a:rPr lang="en-GB" altLang="en-US" sz="2400" dirty="0" smtClean="0"/>
              <a:t>Choose </a:t>
            </a:r>
            <a:r>
              <a:rPr lang="en-GB" altLang="en-US" sz="2400" i="1" dirty="0" smtClean="0"/>
              <a:t>what</a:t>
            </a:r>
            <a:r>
              <a:rPr lang="en-GB" altLang="en-US" sz="2400" dirty="0" smtClean="0"/>
              <a:t> options are on it</a:t>
            </a:r>
            <a:endParaRPr lang="en-GB" altLang="en-US" sz="2400" dirty="0"/>
          </a:p>
        </p:txBody>
      </p:sp>
    </p:spTree>
    <p:extLst>
      <p:ext uri="{BB962C8B-B14F-4D97-AF65-F5344CB8AC3E}">
        <p14:creationId xmlns:p14="http://schemas.microsoft.com/office/powerpoint/2010/main" val="35894391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rmAutofit/>
          </a:bodyPr>
          <a:lstStyle/>
          <a:p>
            <a:r>
              <a:rPr lang="en-GB" altLang="en-US" sz="3600" b="1" dirty="0"/>
              <a:t>Dialogue boxes</a:t>
            </a:r>
          </a:p>
        </p:txBody>
      </p:sp>
      <p:sp>
        <p:nvSpPr>
          <p:cNvPr id="98307" name="Rectangle 3"/>
          <p:cNvSpPr>
            <a:spLocks noGrp="1" noChangeArrowheads="1"/>
          </p:cNvSpPr>
          <p:nvPr>
            <p:ph type="body" idx="1"/>
          </p:nvPr>
        </p:nvSpPr>
        <p:spPr/>
        <p:txBody>
          <a:bodyPr/>
          <a:lstStyle/>
          <a:p>
            <a:pPr algn="just"/>
            <a:r>
              <a:rPr lang="en-GB" altLang="en-US" sz="2400" dirty="0" smtClean="0"/>
              <a:t>Information windows that pop up to </a:t>
            </a:r>
          </a:p>
          <a:p>
            <a:pPr algn="just"/>
            <a:r>
              <a:rPr lang="en-GB" altLang="en-US" sz="2400" dirty="0" smtClean="0"/>
              <a:t>inform of an important event or request </a:t>
            </a:r>
          </a:p>
          <a:p>
            <a:pPr algn="just"/>
            <a:r>
              <a:rPr lang="en-GB" altLang="en-US" sz="2400" dirty="0" smtClean="0"/>
              <a:t>information.</a:t>
            </a:r>
          </a:p>
          <a:p>
            <a:pPr algn="just"/>
            <a:endParaRPr lang="en-GB" altLang="en-US" sz="2400" dirty="0" smtClean="0"/>
          </a:p>
          <a:p>
            <a:pPr marL="128588" lvl="1" indent="0" algn="just">
              <a:buNone/>
            </a:pPr>
            <a:r>
              <a:rPr lang="en-GB" altLang="en-US" sz="2400" dirty="0" smtClean="0"/>
              <a:t>E.G:  when Printing a file, a dialogue box</a:t>
            </a:r>
          </a:p>
          <a:p>
            <a:pPr marL="128588" lvl="1" indent="0" algn="just">
              <a:buNone/>
            </a:pPr>
            <a:r>
              <a:rPr lang="en-GB" altLang="en-US" sz="2400" dirty="0" smtClean="0"/>
              <a:t>is displayed to allow the user to specify </a:t>
            </a:r>
          </a:p>
          <a:p>
            <a:pPr marL="128588" lvl="1" indent="0" algn="just">
              <a:buNone/>
            </a:pPr>
            <a:r>
              <a:rPr lang="en-GB" altLang="en-US" sz="2400" dirty="0" smtClean="0"/>
              <a:t>And asking many options</a:t>
            </a:r>
            <a:r>
              <a:rPr lang="en-GB" altLang="en-US" sz="2400" dirty="0" smtClean="0"/>
              <a:t>.  Once the file </a:t>
            </a:r>
          </a:p>
          <a:p>
            <a:pPr marL="128588" lvl="1" indent="0" algn="just">
              <a:buNone/>
            </a:pPr>
            <a:r>
              <a:rPr lang="en-GB" altLang="en-US" sz="2400" dirty="0" smtClean="0"/>
              <a:t>is printed, the box disappears.</a:t>
            </a:r>
            <a:endParaRPr lang="en-GB" altLang="en-US" sz="2400" dirty="0"/>
          </a:p>
        </p:txBody>
      </p:sp>
      <p:pic>
        <p:nvPicPr>
          <p:cNvPr id="2" name="Picture 1"/>
          <p:cNvPicPr>
            <a:picLocks noChangeAspect="1"/>
          </p:cNvPicPr>
          <p:nvPr/>
        </p:nvPicPr>
        <p:blipFill rotWithShape="1">
          <a:blip r:embed="rId2"/>
          <a:srcRect l="10175" t="9375" r="67570" b="22917"/>
          <a:stretch/>
        </p:blipFill>
        <p:spPr>
          <a:xfrm>
            <a:off x="6019800" y="2084388"/>
            <a:ext cx="2895601" cy="4479698"/>
          </a:xfrm>
          <a:prstGeom prst="rect">
            <a:avLst/>
          </a:prstGeom>
        </p:spPr>
      </p:pic>
    </p:spTree>
    <p:extLst>
      <p:ext uri="{BB962C8B-B14F-4D97-AF65-F5344CB8AC3E}">
        <p14:creationId xmlns:p14="http://schemas.microsoft.com/office/powerpoint/2010/main" val="16189682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GB" altLang="en-US" sz="4000" b="1" dirty="0"/>
              <a:t>interactivity</a:t>
            </a:r>
            <a:r>
              <a:rPr lang="en-GB" altLang="en-US" sz="3600" b="1" dirty="0" smtClean="0"/>
              <a:t/>
            </a:r>
            <a:br>
              <a:rPr lang="en-GB" altLang="en-US" sz="3600" b="1" dirty="0" smtClean="0"/>
            </a:br>
            <a:r>
              <a:rPr lang="en-GB" altLang="en-US" sz="3600" b="1" dirty="0" smtClean="0"/>
              <a:t>Speech–driven </a:t>
            </a:r>
            <a:r>
              <a:rPr lang="en-GB" altLang="en-US" sz="3600" b="1" dirty="0"/>
              <a:t>interfaces</a:t>
            </a:r>
          </a:p>
        </p:txBody>
      </p:sp>
      <p:sp>
        <p:nvSpPr>
          <p:cNvPr id="123907" name="Rectangle 3"/>
          <p:cNvSpPr>
            <a:spLocks noGrp="1" noChangeArrowheads="1"/>
          </p:cNvSpPr>
          <p:nvPr>
            <p:ph type="body" idx="1"/>
          </p:nvPr>
        </p:nvSpPr>
        <p:spPr/>
        <p:txBody>
          <a:bodyPr/>
          <a:lstStyle/>
          <a:p>
            <a:pPr>
              <a:lnSpc>
                <a:spcPct val="90000"/>
              </a:lnSpc>
            </a:pPr>
            <a:r>
              <a:rPr lang="en-GB" altLang="en-US" sz="2400" dirty="0" smtClean="0"/>
              <a:t>Rapidly improving …</a:t>
            </a:r>
            <a:br>
              <a:rPr lang="en-GB" altLang="en-US" sz="2400" dirty="0" smtClean="0"/>
            </a:br>
            <a:r>
              <a:rPr lang="en-GB" altLang="en-US" sz="2400" dirty="0" smtClean="0"/>
              <a:t>	… but still inaccurate</a:t>
            </a:r>
          </a:p>
          <a:p>
            <a:pPr>
              <a:lnSpc>
                <a:spcPct val="90000"/>
              </a:lnSpc>
            </a:pPr>
            <a:endParaRPr lang="en-GB" altLang="en-US" sz="2400" dirty="0" smtClean="0"/>
          </a:p>
          <a:p>
            <a:pPr>
              <a:lnSpc>
                <a:spcPct val="90000"/>
              </a:lnSpc>
            </a:pPr>
            <a:r>
              <a:rPr lang="en-GB" altLang="en-US" sz="2400" dirty="0" smtClean="0"/>
              <a:t>How to have robust dialogue?</a:t>
            </a:r>
            <a:br>
              <a:rPr lang="en-GB" altLang="en-US" sz="2400" dirty="0" smtClean="0"/>
            </a:br>
            <a:r>
              <a:rPr lang="en-GB" altLang="en-US" sz="2400" dirty="0" smtClean="0"/>
              <a:t>	… Interaction of course!</a:t>
            </a:r>
          </a:p>
          <a:p>
            <a:pPr>
              <a:lnSpc>
                <a:spcPct val="90000"/>
              </a:lnSpc>
            </a:pPr>
            <a:endParaRPr lang="en-GB" altLang="en-US" sz="2400" dirty="0" smtClean="0"/>
          </a:p>
          <a:p>
            <a:pPr>
              <a:lnSpc>
                <a:spcPct val="90000"/>
              </a:lnSpc>
              <a:buFontTx/>
              <a:buChar char=" "/>
            </a:pPr>
            <a:r>
              <a:rPr lang="en-GB" altLang="en-US" sz="2400" dirty="0" smtClean="0"/>
              <a:t>E.G. Airline reservation:</a:t>
            </a:r>
            <a:br>
              <a:rPr lang="en-GB" altLang="en-US" sz="2400" dirty="0" smtClean="0"/>
            </a:br>
            <a:r>
              <a:rPr lang="en-GB" altLang="en-US" sz="2400" dirty="0" smtClean="0"/>
              <a:t>	reliable “yes” and “no”</a:t>
            </a:r>
            <a:br>
              <a:rPr lang="en-GB" altLang="en-US" sz="2400" dirty="0" smtClean="0"/>
            </a:br>
            <a:r>
              <a:rPr lang="en-GB" altLang="en-US" sz="2400" dirty="0" smtClean="0"/>
              <a:t>	+ system reflects back its understanding</a:t>
            </a:r>
            <a:br>
              <a:rPr lang="en-GB" altLang="en-US" sz="2400" dirty="0" smtClean="0"/>
            </a:br>
            <a:r>
              <a:rPr lang="en-GB" altLang="en-US" sz="2400" dirty="0" smtClean="0"/>
              <a:t>	</a:t>
            </a:r>
            <a:endParaRPr lang="en-GB" altLang="en-US" sz="2400" dirty="0"/>
          </a:p>
        </p:txBody>
      </p:sp>
    </p:spTree>
    <p:extLst>
      <p:ext uri="{BB962C8B-B14F-4D97-AF65-F5344CB8AC3E}">
        <p14:creationId xmlns:p14="http://schemas.microsoft.com/office/powerpoint/2010/main" val="3172526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normAutofit/>
          </a:bodyPr>
          <a:lstStyle/>
          <a:p>
            <a:r>
              <a:rPr lang="en-GB" altLang="en-US" sz="3600" b="1" dirty="0"/>
              <a:t>Look and … feel</a:t>
            </a:r>
          </a:p>
        </p:txBody>
      </p:sp>
      <p:sp>
        <p:nvSpPr>
          <p:cNvPr id="124931" name="Rectangle 3"/>
          <p:cNvSpPr>
            <a:spLocks noGrp="1" noChangeArrowheads="1"/>
          </p:cNvSpPr>
          <p:nvPr>
            <p:ph type="body" idx="1"/>
          </p:nvPr>
        </p:nvSpPr>
        <p:spPr/>
        <p:txBody>
          <a:bodyPr/>
          <a:lstStyle/>
          <a:p>
            <a:r>
              <a:rPr lang="en-GB" altLang="en-US" sz="2400" dirty="0" smtClean="0"/>
              <a:t>Appearance + behaviour   =   look and feel</a:t>
            </a:r>
          </a:p>
          <a:p>
            <a:endParaRPr lang="en-GB" altLang="en-US" sz="2400" dirty="0" smtClean="0"/>
          </a:p>
          <a:p>
            <a:r>
              <a:rPr lang="en-GB" altLang="en-US" sz="2400" dirty="0" smtClean="0"/>
              <a:t>Wimp systems have the same elements:</a:t>
            </a:r>
            <a:br>
              <a:rPr lang="en-GB" altLang="en-US" sz="2400" dirty="0" smtClean="0"/>
            </a:br>
            <a:r>
              <a:rPr lang="en-GB" altLang="en-US" sz="2400" dirty="0" smtClean="0"/>
              <a:t>	windows, icons., Menus, pointers, buttons, etc.</a:t>
            </a:r>
          </a:p>
          <a:p>
            <a:endParaRPr lang="en-GB" altLang="en-US" sz="2400" dirty="0" smtClean="0"/>
          </a:p>
          <a:p>
            <a:r>
              <a:rPr lang="en-GB" altLang="en-US" sz="2400" dirty="0" smtClean="0"/>
              <a:t>But different window systems</a:t>
            </a:r>
            <a:br>
              <a:rPr lang="en-GB" altLang="en-US" sz="2400" dirty="0" smtClean="0"/>
            </a:br>
            <a:r>
              <a:rPr lang="en-GB" altLang="en-US" sz="2400" dirty="0" smtClean="0"/>
              <a:t>	… </a:t>
            </a:r>
            <a:r>
              <a:rPr lang="en-GB" altLang="en-US" sz="2400" i="1" dirty="0" smtClean="0"/>
              <a:t>behave</a:t>
            </a:r>
            <a:r>
              <a:rPr lang="en-GB" altLang="en-US" sz="2400" dirty="0" smtClean="0"/>
              <a:t> differently</a:t>
            </a:r>
          </a:p>
          <a:p>
            <a:endParaRPr lang="en-GB" altLang="en-US" sz="2400" dirty="0" smtClean="0"/>
          </a:p>
          <a:p>
            <a:pPr lvl="1">
              <a:buFontTx/>
              <a:buChar char=" "/>
            </a:pPr>
            <a:r>
              <a:rPr lang="en-GB" altLang="en-US" sz="2400" dirty="0" smtClean="0"/>
              <a:t>E.G. </a:t>
            </a:r>
            <a:r>
              <a:rPr lang="en-GB" altLang="en-US" sz="2400" dirty="0" err="1" smtClean="0"/>
              <a:t>Macos</a:t>
            </a:r>
            <a:r>
              <a:rPr lang="en-GB" altLang="en-US" sz="2400" dirty="0" smtClean="0"/>
              <a:t> vs windows menus</a:t>
            </a:r>
          </a:p>
          <a:p>
            <a:pPr marL="0" indent="0">
              <a:buNone/>
            </a:pPr>
            <a:endParaRPr lang="en-GB" altLang="en-US" sz="2400" dirty="0"/>
          </a:p>
        </p:txBody>
      </p:sp>
    </p:spTree>
    <p:extLst>
      <p:ext uri="{BB962C8B-B14F-4D97-AF65-F5344CB8AC3E}">
        <p14:creationId xmlns:p14="http://schemas.microsoft.com/office/powerpoint/2010/main" val="22241050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n-GB" altLang="en-US" sz="3600" b="1" dirty="0"/>
              <a:t>Error and repair</a:t>
            </a:r>
          </a:p>
        </p:txBody>
      </p:sp>
      <p:sp>
        <p:nvSpPr>
          <p:cNvPr id="128003" name="Rectangle 3"/>
          <p:cNvSpPr>
            <a:spLocks noGrp="1" noChangeArrowheads="1"/>
          </p:cNvSpPr>
          <p:nvPr>
            <p:ph type="body" sz="half" idx="1"/>
          </p:nvPr>
        </p:nvSpPr>
        <p:spPr>
          <a:xfrm>
            <a:off x="685800" y="2819400"/>
            <a:ext cx="7620000" cy="1905000"/>
          </a:xfrm>
        </p:spPr>
        <p:txBody>
          <a:bodyPr/>
          <a:lstStyle/>
          <a:p>
            <a:pPr marL="0" indent="0">
              <a:buFontTx/>
              <a:buChar char=" "/>
              <a:tabLst>
                <a:tab pos="381000" algn="l"/>
              </a:tabLst>
            </a:pPr>
            <a:r>
              <a:rPr lang="en-GB" altLang="en-US" sz="2400" dirty="0" smtClean="0"/>
              <a:t>Can’t always avoid errors …</a:t>
            </a:r>
            <a:br>
              <a:rPr lang="en-GB" altLang="en-US" sz="2400" dirty="0" smtClean="0"/>
            </a:br>
            <a:r>
              <a:rPr lang="en-GB" altLang="en-US" sz="2400" dirty="0" smtClean="0"/>
              <a:t>	… but we can put them right</a:t>
            </a:r>
          </a:p>
          <a:p>
            <a:pPr marL="0" indent="0">
              <a:buFontTx/>
              <a:buChar char=" "/>
              <a:tabLst>
                <a:tab pos="381000" algn="l"/>
              </a:tabLst>
            </a:pPr>
            <a:endParaRPr lang="en-GB" altLang="en-US" sz="1000" dirty="0" smtClean="0"/>
          </a:p>
          <a:p>
            <a:pPr marL="0" indent="0">
              <a:buFontTx/>
              <a:buChar char=" "/>
              <a:tabLst>
                <a:tab pos="381000" algn="l"/>
              </a:tabLst>
            </a:pPr>
            <a:r>
              <a:rPr lang="en-GB" altLang="en-US" sz="2400" dirty="0" smtClean="0"/>
              <a:t>Make it easy to </a:t>
            </a:r>
            <a:r>
              <a:rPr lang="en-GB" altLang="en-US" sz="2400" i="1" dirty="0" smtClean="0"/>
              <a:t>detect</a:t>
            </a:r>
            <a:r>
              <a:rPr lang="en-GB" altLang="en-US" sz="2400" dirty="0" smtClean="0"/>
              <a:t> errors</a:t>
            </a:r>
            <a:br>
              <a:rPr lang="en-GB" altLang="en-US" sz="2400" dirty="0" smtClean="0"/>
            </a:br>
            <a:r>
              <a:rPr lang="en-GB" altLang="en-US" sz="2400" dirty="0" smtClean="0"/>
              <a:t>	… then the user can </a:t>
            </a:r>
            <a:r>
              <a:rPr lang="en-GB" altLang="en-US" sz="2400" i="1" dirty="0" smtClean="0"/>
              <a:t>repair</a:t>
            </a:r>
            <a:r>
              <a:rPr lang="en-GB" altLang="en-US" sz="2400" dirty="0" smtClean="0"/>
              <a:t> them</a:t>
            </a:r>
            <a:endParaRPr lang="en-GB" altLang="en-US" sz="2400" dirty="0"/>
          </a:p>
        </p:txBody>
      </p:sp>
    </p:spTree>
    <p:extLst>
      <p:ext uri="{BB962C8B-B14F-4D97-AF65-F5344CB8AC3E}">
        <p14:creationId xmlns:p14="http://schemas.microsoft.com/office/powerpoint/2010/main" val="832141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85788"/>
            <a:ext cx="8272272" cy="1498600"/>
          </a:xfrm>
        </p:spPr>
        <p:txBody>
          <a:bodyPr>
            <a:noAutofit/>
          </a:bodyPr>
          <a:lstStyle/>
          <a:p>
            <a:r>
              <a:rPr lang="en-US" sz="3200" b="1" dirty="0">
                <a:solidFill>
                  <a:schemeClr val="tx1"/>
                </a:solidFill>
                <a:cs typeface="Times New Roman" panose="02020603050405020304" pitchFamily="18" charset="0"/>
              </a:rPr>
              <a:t>The terms of interaction used in the Models</a:t>
            </a:r>
            <a:endParaRPr lang="en-US" sz="3200" dirty="0">
              <a:solidFill>
                <a:schemeClr val="tx1"/>
              </a:solidFill>
              <a:cs typeface="Times New Roman" panose="02020603050405020304" pitchFamily="18" charset="0"/>
            </a:endParaRPr>
          </a:p>
        </p:txBody>
      </p:sp>
      <p:sp>
        <p:nvSpPr>
          <p:cNvPr id="3" name="Content Placeholder 2"/>
          <p:cNvSpPr>
            <a:spLocks noGrp="1"/>
          </p:cNvSpPr>
          <p:nvPr>
            <p:ph sz="quarter" idx="1"/>
          </p:nvPr>
        </p:nvSpPr>
        <p:spPr>
          <a:xfrm>
            <a:off x="533400" y="2084388"/>
            <a:ext cx="8272272" cy="4392612"/>
          </a:xfrm>
        </p:spPr>
        <p:txBody>
          <a:bodyPr>
            <a:normAutofit/>
          </a:bodyPr>
          <a:lstStyle/>
          <a:p>
            <a:pPr lvl="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Goal: A goal</a:t>
            </a:r>
            <a:r>
              <a:rPr lang="en-US" dirty="0">
                <a:latin typeface="Times New Roman" panose="02020603050405020304" pitchFamily="18" charset="0"/>
                <a:cs typeface="Times New Roman" panose="02020603050405020304" pitchFamily="18" charset="0"/>
              </a:rPr>
              <a:t> is the desired output from a performed task. For example, one task within the graphic design domain is the construction of a specific geometric shape with particular attributes on the drawing surface. A related goal would be to produce a solid red triangle centered on the canvas.</a:t>
            </a:r>
          </a:p>
          <a:p>
            <a:pPr lvl="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Intention: </a:t>
            </a: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intention</a:t>
            </a:r>
            <a:r>
              <a:rPr lang="en-US" dirty="0">
                <a:latin typeface="Times New Roman" panose="02020603050405020304" pitchFamily="18" charset="0"/>
                <a:cs typeface="Times New Roman" panose="02020603050405020304" pitchFamily="18" charset="0"/>
              </a:rPr>
              <a:t> is a specific action required to meet the goal.</a:t>
            </a:r>
          </a:p>
          <a:p>
            <a:pPr lvl="0" algn="just">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Task analysis:</a:t>
            </a:r>
            <a:r>
              <a:rPr lang="en-US" dirty="0">
                <a:latin typeface="Times New Roman" panose="02020603050405020304" pitchFamily="18" charset="0"/>
                <a:cs typeface="Times New Roman" panose="02020603050405020304" pitchFamily="18" charset="0"/>
              </a:rPr>
              <a:t> Involves the identification of the problem space for the user like domain, goal, intention and task.</a:t>
            </a:r>
          </a:p>
          <a:p>
            <a:pPr lvl="0" algn="just">
              <a:buFont typeface="Wingdings" panose="05000000000000000000" pitchFamily="2" charset="2"/>
              <a:buChar char="q"/>
            </a:pPr>
            <a:endParaRPr lang="en-US" i="1"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a:t>
            </a:r>
            <a:r>
              <a:rPr lang="en-US"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 and User </a:t>
            </a:r>
            <a:r>
              <a:rPr lang="en-US" dirty="0">
                <a:latin typeface="Times New Roman" panose="02020603050405020304" pitchFamily="18" charset="0"/>
                <a:cs typeface="Times New Roman" panose="02020603050405020304" pitchFamily="18" charset="0"/>
              </a:rPr>
              <a:t>are each described by means of a language that can express concepts relevant in the domain of the application. The </a:t>
            </a:r>
            <a:r>
              <a:rPr lang="en-US" b="1" dirty="0">
                <a:latin typeface="Times New Roman" panose="02020603050405020304" pitchFamily="18" charset="0"/>
                <a:cs typeface="Times New Roman" panose="02020603050405020304" pitchFamily="18" charset="0"/>
              </a:rPr>
              <a:t>System’s language </a:t>
            </a:r>
            <a:r>
              <a:rPr lang="en-US" dirty="0">
                <a:latin typeface="Times New Roman" panose="02020603050405020304" pitchFamily="18" charset="0"/>
                <a:cs typeface="Times New Roman" panose="02020603050405020304" pitchFamily="18" charset="0"/>
              </a:rPr>
              <a:t>we will refer to as the </a:t>
            </a:r>
            <a:r>
              <a:rPr lang="en-US" b="1" dirty="0">
                <a:latin typeface="Times New Roman" panose="02020603050405020304" pitchFamily="18" charset="0"/>
                <a:cs typeface="Times New Roman" panose="02020603050405020304" pitchFamily="18" charset="0"/>
              </a:rPr>
              <a:t>Core language </a:t>
            </a:r>
            <a:r>
              <a:rPr lang="en-US" dirty="0">
                <a:latin typeface="Times New Roman" panose="02020603050405020304" pitchFamily="18" charset="0"/>
                <a:cs typeface="Times New Roman" panose="02020603050405020304" pitchFamily="18" charset="0"/>
              </a:rPr>
              <a:t>and the </a:t>
            </a:r>
            <a:r>
              <a:rPr lang="en-US" b="1" dirty="0">
                <a:latin typeface="Times New Roman" panose="02020603050405020304" pitchFamily="18" charset="0"/>
                <a:cs typeface="Times New Roman" panose="02020603050405020304" pitchFamily="18" charset="0"/>
              </a:rPr>
              <a:t>User’s language </a:t>
            </a:r>
            <a:r>
              <a:rPr lang="en-US" dirty="0">
                <a:latin typeface="Times New Roman" panose="02020603050405020304" pitchFamily="18" charset="0"/>
                <a:cs typeface="Times New Roman" panose="02020603050405020304" pitchFamily="18" charset="0"/>
              </a:rPr>
              <a:t>we will refer to as the </a:t>
            </a:r>
            <a:r>
              <a:rPr lang="en-US" b="1" dirty="0">
                <a:latin typeface="Times New Roman" panose="02020603050405020304" pitchFamily="18" charset="0"/>
                <a:cs typeface="Times New Roman" panose="02020603050405020304" pitchFamily="18" charset="0"/>
              </a:rPr>
              <a:t>Task language.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79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docProps/app.xml><?xml version="1.0" encoding="utf-8"?>
<Properties xmlns="http://schemas.openxmlformats.org/officeDocument/2006/extended-properties" xmlns:vt="http://schemas.openxmlformats.org/officeDocument/2006/docPropsVTypes">
  <Template>Integral</Template>
  <TotalTime>3592</TotalTime>
  <Words>2167</Words>
  <Application>Microsoft Office PowerPoint</Application>
  <PresentationFormat>On-screen Show (4:3)</PresentationFormat>
  <Paragraphs>391</Paragraphs>
  <Slides>42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3" baseType="lpstr">
      <vt:lpstr>Arial</vt:lpstr>
      <vt:lpstr>Courier New</vt:lpstr>
      <vt:lpstr>Symbol</vt:lpstr>
      <vt:lpstr>Times New Roman</vt:lpstr>
      <vt:lpstr>Tw Cen MT</vt:lpstr>
      <vt:lpstr>Tw Cen MT Condensed</vt:lpstr>
      <vt:lpstr>Verdana</vt:lpstr>
      <vt:lpstr>Wingdings</vt:lpstr>
      <vt:lpstr>Wingdings 3</vt:lpstr>
      <vt:lpstr>Integral</vt:lpstr>
      <vt:lpstr>Picture</vt:lpstr>
      <vt:lpstr>Human Computer Interaction</vt:lpstr>
      <vt:lpstr>What is interaction?</vt:lpstr>
      <vt:lpstr>Interaction</vt:lpstr>
      <vt:lpstr>Models of Interaction</vt:lpstr>
      <vt:lpstr>The terms of interaction used in the Models</vt:lpstr>
      <vt:lpstr>Some terms of interaction</vt:lpstr>
      <vt:lpstr>The terms of interaction used in the Models</vt:lpstr>
      <vt:lpstr>Donald Norman’s model</vt:lpstr>
      <vt:lpstr>Execution/evaluation loop</vt:lpstr>
      <vt:lpstr>Execution/evaluation loop</vt:lpstr>
      <vt:lpstr>Execution/evaluation loop</vt:lpstr>
      <vt:lpstr>Execution/evaluation loop</vt:lpstr>
      <vt:lpstr>Using Norman’s model</vt:lpstr>
      <vt:lpstr>Human error - slips and mistakes</vt:lpstr>
      <vt:lpstr>Abowd and Beale Framework  The interaction framework</vt:lpstr>
      <vt:lpstr>The interaction framework</vt:lpstr>
      <vt:lpstr>Abowd and Beale framework</vt:lpstr>
      <vt:lpstr>Using Abowd &amp; Beale’s model</vt:lpstr>
      <vt:lpstr>Ergonomics</vt:lpstr>
      <vt:lpstr>Ergonomics - examples</vt:lpstr>
      <vt:lpstr>Industrial interfaces</vt:lpstr>
      <vt:lpstr>Glass interfaces ?</vt:lpstr>
      <vt:lpstr>interaction styles Common interaction styles</vt:lpstr>
      <vt:lpstr>Command line interface</vt:lpstr>
      <vt:lpstr>Menus</vt:lpstr>
      <vt:lpstr>Natural language</vt:lpstr>
      <vt:lpstr>Query interfaces</vt:lpstr>
      <vt:lpstr>Form-fills</vt:lpstr>
      <vt:lpstr>Spreadsheets</vt:lpstr>
      <vt:lpstr>WIMP Interface</vt:lpstr>
      <vt:lpstr>Point and click interfaces</vt:lpstr>
      <vt:lpstr>elements of the wimp interface Windows</vt:lpstr>
      <vt:lpstr>Icons</vt:lpstr>
      <vt:lpstr>Pointers</vt:lpstr>
      <vt:lpstr>Menus</vt:lpstr>
      <vt:lpstr>Kinds of Menus </vt:lpstr>
      <vt:lpstr>Buttons</vt:lpstr>
      <vt:lpstr>Toolbars</vt:lpstr>
      <vt:lpstr>Dialogue boxes</vt:lpstr>
      <vt:lpstr>interactivity Speech–driven interfaces</vt:lpstr>
      <vt:lpstr>Look and … feel</vt:lpstr>
      <vt:lpstr>Error and repair</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685</cp:revision>
  <dcterms:created xsi:type="dcterms:W3CDTF">2003-12-01T05:21:34Z</dcterms:created>
  <dcterms:modified xsi:type="dcterms:W3CDTF">2024-05-17T15:46:00Z</dcterms:modified>
</cp:coreProperties>
</file>