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notesMasterIdLst>
    <p:notesMasterId r:id="rId28"/>
  </p:notesMasterIdLst>
  <p:sldIdLst>
    <p:sldId id="256" r:id="rId2"/>
    <p:sldId id="269" r:id="rId3"/>
    <p:sldId id="270" r:id="rId4"/>
    <p:sldId id="271" r:id="rId5"/>
    <p:sldId id="272" r:id="rId6"/>
    <p:sldId id="273" r:id="rId7"/>
    <p:sldId id="274" r:id="rId8"/>
    <p:sldId id="275" r:id="rId9"/>
    <p:sldId id="276" r:id="rId10"/>
    <p:sldId id="277" r:id="rId11"/>
    <p:sldId id="279" r:id="rId12"/>
    <p:sldId id="280" r:id="rId13"/>
    <p:sldId id="282" r:id="rId14"/>
    <p:sldId id="281" r:id="rId15"/>
    <p:sldId id="258" r:id="rId16"/>
    <p:sldId id="260" r:id="rId17"/>
    <p:sldId id="261" r:id="rId18"/>
    <p:sldId id="262" r:id="rId19"/>
    <p:sldId id="263" r:id="rId20"/>
    <p:sldId id="264" r:id="rId21"/>
    <p:sldId id="265" r:id="rId22"/>
    <p:sldId id="266" r:id="rId23"/>
    <p:sldId id="267" r:id="rId24"/>
    <p:sldId id="268" r:id="rId25"/>
    <p:sldId id="283" r:id="rId26"/>
    <p:sldId id="284"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87146-4634-4F9B-990E-F1B8CC354078}" type="datetimeFigureOut">
              <a:rPr lang="en-US" smtClean="0"/>
              <a:t>5/25/2024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BFBD6-75DA-4956-939B-FC99BB7BB3CA}" type="slidenum">
              <a:rPr lang="en-US" smtClean="0"/>
              <a:t>‹#›</a:t>
            </a:fld>
            <a:endParaRPr lang="en-US"/>
          </a:p>
        </p:txBody>
      </p:sp>
    </p:spTree>
    <p:extLst>
      <p:ext uri="{BB962C8B-B14F-4D97-AF65-F5344CB8AC3E}">
        <p14:creationId xmlns:p14="http://schemas.microsoft.com/office/powerpoint/2010/main" val="184135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56A9A47-D381-4C17-8345-0B31F43D1184}" type="slidenum">
              <a:rPr lang="en-US" smtClean="0"/>
              <a:pPr/>
              <a:t>21</a:t>
            </a:fld>
            <a:endParaRPr lang="en-US"/>
          </a:p>
        </p:txBody>
      </p:sp>
    </p:spTree>
    <p:extLst>
      <p:ext uri="{BB962C8B-B14F-4D97-AF65-F5344CB8AC3E}">
        <p14:creationId xmlns:p14="http://schemas.microsoft.com/office/powerpoint/2010/main" val="128896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15A63D2-B0AA-4BB6-99C8-72D063D7FADA}"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AAF85-AFEF-4591-BAFB-CDD5D6713E75}"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6264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5A63D2-B0AA-4BB6-99C8-72D063D7FADA}"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AAF85-AFEF-4591-BAFB-CDD5D6713E75}" type="slidenum">
              <a:rPr lang="en-US" smtClean="0"/>
              <a:pPr/>
              <a:t>‹#›</a:t>
            </a:fld>
            <a:endParaRPr lang="en-US"/>
          </a:p>
        </p:txBody>
      </p:sp>
    </p:spTree>
    <p:extLst>
      <p:ext uri="{BB962C8B-B14F-4D97-AF65-F5344CB8AC3E}">
        <p14:creationId xmlns:p14="http://schemas.microsoft.com/office/powerpoint/2010/main" val="1125409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5A63D2-B0AA-4BB6-99C8-72D063D7FADA}"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AAF85-AFEF-4591-BAFB-CDD5D6713E75}" type="slidenum">
              <a:rPr lang="en-US" smtClean="0"/>
              <a:pPr/>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486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5A63D2-B0AA-4BB6-99C8-72D063D7FADA}"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AAF85-AFEF-4591-BAFB-CDD5D6713E75}" type="slidenum">
              <a:rPr lang="en-US" smtClean="0"/>
              <a:pPr/>
              <a:t>‹#›</a:t>
            </a:fld>
            <a:endParaRPr lang="en-US"/>
          </a:p>
        </p:txBody>
      </p:sp>
    </p:spTree>
    <p:extLst>
      <p:ext uri="{BB962C8B-B14F-4D97-AF65-F5344CB8AC3E}">
        <p14:creationId xmlns:p14="http://schemas.microsoft.com/office/powerpoint/2010/main" val="2140647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5A63D2-B0AA-4BB6-99C8-72D063D7FADA}"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AAF85-AFEF-4591-BAFB-CDD5D6713E75}"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373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5A63D2-B0AA-4BB6-99C8-72D063D7FADA}" type="datetimeFigureOut">
              <a:rPr lang="en-US" smtClean="0"/>
              <a:pPr/>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AAF85-AFEF-4591-BAFB-CDD5D6713E75}" type="slidenum">
              <a:rPr lang="en-US" smtClean="0"/>
              <a:pPr/>
              <a:t>‹#›</a:t>
            </a:fld>
            <a:endParaRPr lang="en-US"/>
          </a:p>
        </p:txBody>
      </p:sp>
    </p:spTree>
    <p:extLst>
      <p:ext uri="{BB962C8B-B14F-4D97-AF65-F5344CB8AC3E}">
        <p14:creationId xmlns:p14="http://schemas.microsoft.com/office/powerpoint/2010/main" val="2513359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15A63D2-B0AA-4BB6-99C8-72D063D7FADA}" type="datetimeFigureOut">
              <a:rPr lang="en-US" smtClean="0"/>
              <a:pPr/>
              <a:t>5/25/2024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9AAF85-AFEF-4591-BAFB-CDD5D6713E75}" type="slidenum">
              <a:rPr lang="en-US" smtClean="0"/>
              <a:pPr/>
              <a:t>‹#›</a:t>
            </a:fld>
            <a:endParaRPr lang="en-US"/>
          </a:p>
        </p:txBody>
      </p:sp>
    </p:spTree>
    <p:extLst>
      <p:ext uri="{BB962C8B-B14F-4D97-AF65-F5344CB8AC3E}">
        <p14:creationId xmlns:p14="http://schemas.microsoft.com/office/powerpoint/2010/main" val="111530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15A63D2-B0AA-4BB6-99C8-72D063D7FADA}" type="datetimeFigureOut">
              <a:rPr lang="en-US" smtClean="0"/>
              <a:pPr/>
              <a:t>5/25/2024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9AAF85-AFEF-4591-BAFB-CDD5D6713E75}" type="slidenum">
              <a:rPr lang="en-US" smtClean="0"/>
              <a:pPr/>
              <a:t>‹#›</a:t>
            </a:fld>
            <a:endParaRPr lang="en-US"/>
          </a:p>
        </p:txBody>
      </p:sp>
    </p:spTree>
    <p:extLst>
      <p:ext uri="{BB962C8B-B14F-4D97-AF65-F5344CB8AC3E}">
        <p14:creationId xmlns:p14="http://schemas.microsoft.com/office/powerpoint/2010/main" val="49289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A63D2-B0AA-4BB6-99C8-72D063D7FADA}" type="datetimeFigureOut">
              <a:rPr lang="en-US" smtClean="0"/>
              <a:pPr/>
              <a:t>5/25/2024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9AAF85-AFEF-4591-BAFB-CDD5D6713E75}" type="slidenum">
              <a:rPr lang="en-US" smtClean="0"/>
              <a:pPr/>
              <a:t>‹#›</a:t>
            </a:fld>
            <a:endParaRPr lang="en-US"/>
          </a:p>
        </p:txBody>
      </p:sp>
    </p:spTree>
    <p:extLst>
      <p:ext uri="{BB962C8B-B14F-4D97-AF65-F5344CB8AC3E}">
        <p14:creationId xmlns:p14="http://schemas.microsoft.com/office/powerpoint/2010/main" val="259298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15A63D2-B0AA-4BB6-99C8-72D063D7FADA}" type="datetimeFigureOut">
              <a:rPr lang="en-US" smtClean="0"/>
              <a:pPr/>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AAF85-AFEF-4591-BAFB-CDD5D6713E75}" type="slidenum">
              <a:rPr lang="en-US" smtClean="0"/>
              <a:pPr/>
              <a:t>‹#›</a:t>
            </a:fld>
            <a:endParaRPr lang="en-US"/>
          </a:p>
        </p:txBody>
      </p:sp>
    </p:spTree>
    <p:extLst>
      <p:ext uri="{BB962C8B-B14F-4D97-AF65-F5344CB8AC3E}">
        <p14:creationId xmlns:p14="http://schemas.microsoft.com/office/powerpoint/2010/main" val="1534307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815A63D2-B0AA-4BB6-99C8-72D063D7FADA}" type="datetimeFigureOut">
              <a:rPr lang="en-US" smtClean="0"/>
              <a:pPr/>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AAF85-AFEF-4591-BAFB-CDD5D6713E75}"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905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15A63D2-B0AA-4BB6-99C8-72D063D7FADA}" type="datetimeFigureOut">
              <a:rPr lang="en-US" smtClean="0"/>
              <a:pPr/>
              <a:t>5/25/2024</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39AAF85-AFEF-4591-BAFB-CDD5D6713E75}" type="slidenum">
              <a:rPr lang="en-US" smtClean="0"/>
              <a:pPr/>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994819"/>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8400" y="5029200"/>
            <a:ext cx="3048000" cy="1239837"/>
          </a:xfrm>
        </p:spPr>
        <p:txBody>
          <a:bodyPr>
            <a:normAutofit/>
          </a:bodyPr>
          <a:lstStyle/>
          <a:p>
            <a:pPr algn="ctr"/>
            <a:r>
              <a:rPr lang="en-US" sz="2800" b="1" dirty="0"/>
              <a:t>Human computer interaction</a:t>
            </a:r>
          </a:p>
        </p:txBody>
      </p:sp>
      <p:sp>
        <p:nvSpPr>
          <p:cNvPr id="3" name="Subtitle 2"/>
          <p:cNvSpPr>
            <a:spLocks noGrp="1"/>
          </p:cNvSpPr>
          <p:nvPr>
            <p:ph type="subTitle" idx="1"/>
          </p:nvPr>
        </p:nvSpPr>
        <p:spPr>
          <a:xfrm>
            <a:off x="381000" y="5029200"/>
            <a:ext cx="6248400" cy="1524000"/>
          </a:xfrm>
        </p:spPr>
        <p:txBody>
          <a:bodyPr>
            <a:normAutofit/>
          </a:bodyPr>
          <a:lstStyle/>
          <a:p>
            <a:pPr algn="ctr"/>
            <a:r>
              <a:rPr lang="en-US" sz="2000" b="1" dirty="0" smtClean="0"/>
              <a:t>Design Rules</a:t>
            </a:r>
            <a:endParaRPr lang="en-US" sz="2000" b="1" dirty="0"/>
          </a:p>
          <a:p>
            <a:pPr algn="ctr"/>
            <a:r>
              <a:rPr lang="en-US" sz="2000" b="1" smtClean="0"/>
              <a:t>CS </a:t>
            </a:r>
            <a:r>
              <a:rPr lang="en-US" sz="2000" b="1" dirty="0"/>
              <a:t>8</a:t>
            </a:r>
            <a:r>
              <a:rPr lang="en-US" sz="2000" b="1" baseline="30000" dirty="0"/>
              <a:t>th</a:t>
            </a:r>
            <a:r>
              <a:rPr lang="en-US" sz="2000" b="1" dirty="0"/>
              <a:t> Semester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r>
              <a:rPr lang="en-GB" altLang="en-US" sz="3600" b="1" dirty="0"/>
              <a:t>Principles of </a:t>
            </a:r>
            <a:r>
              <a:rPr lang="en-GB" altLang="en-US" sz="3600" b="1" dirty="0">
                <a:solidFill>
                  <a:srgbClr val="C00000"/>
                </a:solidFill>
              </a:rPr>
              <a:t>robustness</a:t>
            </a:r>
            <a:r>
              <a:rPr lang="en-GB" altLang="en-US" sz="3600" b="1" dirty="0"/>
              <a:t> (</a:t>
            </a:r>
            <a:r>
              <a:rPr lang="en-GB" altLang="en-US" sz="3600" b="1" dirty="0" err="1"/>
              <a:t>ctd</a:t>
            </a:r>
            <a:r>
              <a:rPr lang="en-GB" altLang="en-US" sz="3600" b="1" dirty="0"/>
              <a:t>)</a:t>
            </a:r>
          </a:p>
        </p:txBody>
      </p:sp>
      <p:sp>
        <p:nvSpPr>
          <p:cNvPr id="29699" name="Rectangle 3"/>
          <p:cNvSpPr>
            <a:spLocks noGrp="1" noChangeArrowheads="1"/>
          </p:cNvSpPr>
          <p:nvPr>
            <p:ph type="body" idx="1"/>
          </p:nvPr>
        </p:nvSpPr>
        <p:spPr/>
        <p:txBody>
          <a:bodyPr>
            <a:normAutofit/>
          </a:bodyPr>
          <a:lstStyle/>
          <a:p>
            <a:pPr marL="0" indent="0" algn="just">
              <a:buFontTx/>
              <a:buNone/>
            </a:pPr>
            <a:r>
              <a:rPr lang="en-GB" altLang="en-US" sz="2400" dirty="0" smtClean="0"/>
              <a:t>Responsiveness</a:t>
            </a:r>
          </a:p>
          <a:p>
            <a:pPr marL="565150" lvl="1" indent="-273050" algn="just"/>
            <a:r>
              <a:rPr lang="en-GB" altLang="en-US" sz="2400" dirty="0" smtClean="0"/>
              <a:t>How the user perceives the rate of communication with the system</a:t>
            </a:r>
          </a:p>
          <a:p>
            <a:pPr marL="565150" lvl="1" indent="-273050" algn="just"/>
            <a:r>
              <a:rPr lang="en-GB" altLang="en-US" sz="2400" dirty="0" smtClean="0"/>
              <a:t>Stability</a:t>
            </a:r>
          </a:p>
          <a:p>
            <a:pPr marL="0" indent="0" algn="just"/>
            <a:endParaRPr lang="en-GB" altLang="en-US" sz="2400" dirty="0" smtClean="0"/>
          </a:p>
          <a:p>
            <a:pPr marL="0" indent="0" algn="just">
              <a:buFontTx/>
              <a:buNone/>
            </a:pPr>
            <a:r>
              <a:rPr lang="en-GB" altLang="en-US" sz="2400" dirty="0" smtClean="0"/>
              <a:t>Task conformance</a:t>
            </a:r>
          </a:p>
          <a:p>
            <a:pPr marL="565150" lvl="1" indent="-273050" algn="just"/>
            <a:r>
              <a:rPr lang="en-GB" altLang="en-US" sz="2400" dirty="0" smtClean="0"/>
              <a:t>Degree to which system services support all of the user's tasks</a:t>
            </a:r>
          </a:p>
          <a:p>
            <a:pPr marL="565150" lvl="1" indent="-273050" algn="just"/>
            <a:r>
              <a:rPr lang="en-GB" altLang="en-US" sz="2400" dirty="0" smtClean="0"/>
              <a:t>Task completeness; task adequacy</a:t>
            </a:r>
            <a:endParaRPr lang="en-GB" altLang="en-US" sz="2400" dirty="0"/>
          </a:p>
        </p:txBody>
      </p:sp>
    </p:spTree>
    <p:extLst>
      <p:ext uri="{BB962C8B-B14F-4D97-AF65-F5344CB8AC3E}">
        <p14:creationId xmlns:p14="http://schemas.microsoft.com/office/powerpoint/2010/main" val="3377858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GB" altLang="en-US" sz="3600" b="1" dirty="0">
                <a:solidFill>
                  <a:srgbClr val="C00000"/>
                </a:solidFill>
              </a:rPr>
              <a:t>Standards</a:t>
            </a:r>
          </a:p>
        </p:txBody>
      </p:sp>
      <p:sp>
        <p:nvSpPr>
          <p:cNvPr id="34819" name="Rectangle 3"/>
          <p:cNvSpPr>
            <a:spLocks noGrp="1" noChangeArrowheads="1"/>
          </p:cNvSpPr>
          <p:nvPr>
            <p:ph type="body" idx="1"/>
          </p:nvPr>
        </p:nvSpPr>
        <p:spPr/>
        <p:txBody>
          <a:bodyPr>
            <a:normAutofit/>
          </a:bodyPr>
          <a:lstStyle/>
          <a:p>
            <a:pPr algn="just">
              <a:lnSpc>
                <a:spcPct val="90000"/>
              </a:lnSpc>
              <a:spcBef>
                <a:spcPct val="100000"/>
              </a:spcBef>
              <a:buFont typeface="Courier New" panose="02070309020205020404" pitchFamily="49" charset="0"/>
              <a:buChar char="o"/>
            </a:pPr>
            <a:r>
              <a:rPr lang="en-GB" altLang="en-US" sz="2400" dirty="0" smtClean="0"/>
              <a:t>Set By National Or International Bodies To Ensure Compliance By A Large Community Of Designers Standards Require Sound Underlying Theory And Slowly Changing Technology</a:t>
            </a:r>
          </a:p>
          <a:p>
            <a:pPr algn="just">
              <a:lnSpc>
                <a:spcPct val="90000"/>
              </a:lnSpc>
              <a:spcBef>
                <a:spcPct val="100000"/>
              </a:spcBef>
              <a:buFont typeface="Courier New" panose="02070309020205020404" pitchFamily="49" charset="0"/>
              <a:buChar char="o"/>
            </a:pPr>
            <a:r>
              <a:rPr lang="en-GB" altLang="en-US" sz="2400" dirty="0" smtClean="0"/>
              <a:t>Hardware Standards More Common Than Software High Authority And Low Level Of Detail</a:t>
            </a:r>
          </a:p>
          <a:p>
            <a:pPr algn="just">
              <a:lnSpc>
                <a:spcPct val="90000"/>
              </a:lnSpc>
              <a:spcBef>
                <a:spcPct val="100000"/>
              </a:spcBef>
              <a:buFont typeface="Courier New" panose="02070309020205020404" pitchFamily="49" charset="0"/>
              <a:buChar char="o"/>
            </a:pPr>
            <a:r>
              <a:rPr lang="en-GB" altLang="en-US" sz="2400" dirty="0" err="1" smtClean="0"/>
              <a:t>Iso</a:t>
            </a:r>
            <a:r>
              <a:rPr lang="en-GB" altLang="en-US" sz="2400" dirty="0" smtClean="0"/>
              <a:t> 9241 Defines Usability As Effectiveness, Efficiency And Satisfaction With Which Users Accomplish Tasks</a:t>
            </a:r>
          </a:p>
          <a:p>
            <a:pPr algn="just">
              <a:lnSpc>
                <a:spcPct val="90000"/>
              </a:lnSpc>
            </a:pPr>
            <a:endParaRPr lang="en-GB" altLang="en-US" sz="2400" dirty="0"/>
          </a:p>
        </p:txBody>
      </p:sp>
    </p:spTree>
    <p:extLst>
      <p:ext uri="{BB962C8B-B14F-4D97-AF65-F5344CB8AC3E}">
        <p14:creationId xmlns:p14="http://schemas.microsoft.com/office/powerpoint/2010/main" val="2461465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r>
              <a:rPr lang="en-GB" altLang="en-US" sz="3600" b="1" dirty="0">
                <a:solidFill>
                  <a:srgbClr val="C00000"/>
                </a:solidFill>
              </a:rPr>
              <a:t>Guidelines</a:t>
            </a:r>
          </a:p>
        </p:txBody>
      </p:sp>
      <p:sp>
        <p:nvSpPr>
          <p:cNvPr id="31747" name="Rectangle 3"/>
          <p:cNvSpPr>
            <a:spLocks noGrp="1" noChangeArrowheads="1"/>
          </p:cNvSpPr>
          <p:nvPr>
            <p:ph type="body" idx="1"/>
          </p:nvPr>
        </p:nvSpPr>
        <p:spPr/>
        <p:txBody>
          <a:bodyPr/>
          <a:lstStyle/>
          <a:p>
            <a:pPr algn="just">
              <a:buFont typeface="Courier New" panose="02070309020205020404" pitchFamily="49" charset="0"/>
              <a:buChar char="o"/>
            </a:pPr>
            <a:r>
              <a:rPr lang="en-GB" altLang="en-US" sz="2400" dirty="0" smtClean="0"/>
              <a:t>More Suggestive And General</a:t>
            </a:r>
          </a:p>
          <a:p>
            <a:pPr algn="just">
              <a:buFont typeface="Courier New" panose="02070309020205020404" pitchFamily="49" charset="0"/>
              <a:buChar char="o"/>
            </a:pPr>
            <a:r>
              <a:rPr lang="en-GB" altLang="en-US" sz="2400" dirty="0" smtClean="0"/>
              <a:t>Many Textbooks And Reports Full Of Guidelines</a:t>
            </a:r>
          </a:p>
          <a:p>
            <a:pPr algn="just">
              <a:buFont typeface="Courier New" panose="02070309020205020404" pitchFamily="49" charset="0"/>
              <a:buChar char="o"/>
            </a:pPr>
            <a:r>
              <a:rPr lang="en-GB" altLang="en-US" sz="2400" dirty="0" smtClean="0"/>
              <a:t>Abstract Guidelines (Principles) Applicable During Early Life Cycle Activities</a:t>
            </a:r>
          </a:p>
          <a:p>
            <a:pPr algn="just">
              <a:buFont typeface="Courier New" panose="02070309020205020404" pitchFamily="49" charset="0"/>
              <a:buChar char="o"/>
            </a:pPr>
            <a:r>
              <a:rPr lang="en-GB" altLang="en-US" sz="2400" dirty="0" smtClean="0"/>
              <a:t>Detailed Guidelines (Style Guides) Applicable During Later Life Cycle Activities</a:t>
            </a:r>
          </a:p>
          <a:p>
            <a:pPr algn="just">
              <a:buFont typeface="Courier New" panose="02070309020205020404" pitchFamily="49" charset="0"/>
              <a:buChar char="o"/>
            </a:pPr>
            <a:r>
              <a:rPr lang="en-GB" altLang="en-US" sz="2400" dirty="0" smtClean="0"/>
              <a:t>Understanding Justification For Guidelines Aids In Resolving Conflicts</a:t>
            </a:r>
          </a:p>
          <a:p>
            <a:pPr algn="just">
              <a:buFont typeface="Courier New" panose="02070309020205020404" pitchFamily="49" charset="0"/>
              <a:buChar char="o"/>
            </a:pPr>
            <a:endParaRPr lang="en-GB" altLang="en-US" sz="2400" dirty="0"/>
          </a:p>
        </p:txBody>
      </p:sp>
    </p:spTree>
    <p:extLst>
      <p:ext uri="{BB962C8B-B14F-4D97-AF65-F5344CB8AC3E}">
        <p14:creationId xmlns:p14="http://schemas.microsoft.com/office/powerpoint/2010/main" val="989849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r>
              <a:rPr lang="en-GB" altLang="en-US" sz="3600" b="1" dirty="0"/>
              <a:t>Using design rules</a:t>
            </a:r>
          </a:p>
        </p:txBody>
      </p:sp>
      <p:sp>
        <p:nvSpPr>
          <p:cNvPr id="30723" name="Rectangle 3"/>
          <p:cNvSpPr>
            <a:spLocks noGrp="1" noChangeArrowheads="1"/>
          </p:cNvSpPr>
          <p:nvPr>
            <p:ph type="body" idx="1"/>
          </p:nvPr>
        </p:nvSpPr>
        <p:spPr/>
        <p:txBody>
          <a:bodyPr/>
          <a:lstStyle/>
          <a:p>
            <a:endParaRPr lang="en-GB" altLang="en-US" sz="2000" dirty="0"/>
          </a:p>
          <a:p>
            <a:endParaRPr lang="en-GB" altLang="en-US" sz="2000" dirty="0"/>
          </a:p>
          <a:p>
            <a:pPr>
              <a:buFontTx/>
              <a:buNone/>
            </a:pPr>
            <a:r>
              <a:rPr lang="en-GB" altLang="en-US" sz="2400" dirty="0" smtClean="0"/>
              <a:t>Design rules</a:t>
            </a:r>
          </a:p>
          <a:p>
            <a:pPr>
              <a:buFont typeface="Courier New" panose="02070309020205020404" pitchFamily="49" charset="0"/>
              <a:buChar char="o"/>
            </a:pPr>
            <a:r>
              <a:rPr lang="en-GB" altLang="en-US" sz="2400" dirty="0" smtClean="0"/>
              <a:t>Suggest how to increase usability</a:t>
            </a:r>
          </a:p>
          <a:p>
            <a:pPr>
              <a:buFont typeface="Courier New" panose="02070309020205020404" pitchFamily="49" charset="0"/>
              <a:buChar char="o"/>
            </a:pPr>
            <a:r>
              <a:rPr lang="en-GB" altLang="en-US" sz="2400" dirty="0" smtClean="0"/>
              <a:t>Differ in generality and authority</a:t>
            </a:r>
          </a:p>
          <a:p>
            <a:endParaRPr lang="en-GB" altLang="en-US" sz="2000" dirty="0"/>
          </a:p>
          <a:p>
            <a:pPr>
              <a:buFontTx/>
              <a:buNone/>
            </a:pPr>
            <a:endParaRPr lang="en-GB" altLang="en-US" sz="2000" dirty="0"/>
          </a:p>
          <a:p>
            <a:endParaRPr lang="en-GB" altLang="en-US" sz="2000" dirty="0"/>
          </a:p>
        </p:txBody>
      </p:sp>
      <p:grpSp>
        <p:nvGrpSpPr>
          <p:cNvPr id="30727" name="Group 7"/>
          <p:cNvGrpSpPr>
            <a:grpSpLocks/>
          </p:cNvGrpSpPr>
          <p:nvPr/>
        </p:nvGrpSpPr>
        <p:grpSpPr bwMode="auto">
          <a:xfrm>
            <a:off x="5181600" y="1905000"/>
            <a:ext cx="3505200" cy="3352800"/>
            <a:chOff x="3262" y="774"/>
            <a:chExt cx="1874" cy="1872"/>
          </a:xfrm>
        </p:grpSpPr>
        <p:graphicFrame>
          <p:nvGraphicFramePr>
            <p:cNvPr id="30724" name="Object 4"/>
            <p:cNvGraphicFramePr>
              <a:graphicFrameLocks noChangeAspect="1"/>
            </p:cNvGraphicFramePr>
            <p:nvPr/>
          </p:nvGraphicFramePr>
          <p:xfrm>
            <a:off x="3264" y="774"/>
            <a:ext cx="1872" cy="1872"/>
          </p:xfrm>
          <a:graphic>
            <a:graphicData uri="http://schemas.openxmlformats.org/presentationml/2006/ole">
              <mc:AlternateContent xmlns:mc="http://schemas.openxmlformats.org/markup-compatibility/2006">
                <mc:Choice xmlns:v="urn:schemas-microsoft-com:vml" Requires="v">
                  <p:oleObj spid="_x0000_s3075" name="Picture" r:id="rId3" imgW="2466975" imgH="2466975" progId="Word.Picture.8">
                    <p:embed/>
                  </p:oleObj>
                </mc:Choice>
                <mc:Fallback>
                  <p:oleObj name="Picture" r:id="rId3" imgW="2466975" imgH="2466975" progId="Word.Picture.8">
                    <p:embed/>
                    <p:pic>
                      <p:nvPicPr>
                        <p:cNvPr id="307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4" y="774"/>
                          <a:ext cx="1872" cy="18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5" name="Text Box 5"/>
            <p:cNvSpPr txBox="1">
              <a:spLocks noChangeArrowheads="1"/>
            </p:cNvSpPr>
            <p:nvPr/>
          </p:nvSpPr>
          <p:spPr bwMode="auto">
            <a:xfrm>
              <a:off x="3649" y="2428"/>
              <a:ext cx="1247" cy="20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1400" dirty="0">
                  <a:latin typeface="Arial" panose="020B0604020202020204" pitchFamily="34" charset="0"/>
                </a:rPr>
                <a:t>increasing authority</a:t>
              </a:r>
            </a:p>
          </p:txBody>
        </p:sp>
        <p:sp>
          <p:nvSpPr>
            <p:cNvPr id="30726" name="Text Box 6"/>
            <p:cNvSpPr txBox="1">
              <a:spLocks noChangeArrowheads="1"/>
            </p:cNvSpPr>
            <p:nvPr/>
          </p:nvSpPr>
          <p:spPr bwMode="auto">
            <a:xfrm rot="-5400000">
              <a:off x="2745" y="1570"/>
              <a:ext cx="1248" cy="21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1400">
                  <a:latin typeface="Arial" panose="020B0604020202020204" pitchFamily="34" charset="0"/>
                </a:rPr>
                <a:t>increasing generality</a:t>
              </a:r>
            </a:p>
          </p:txBody>
        </p:sp>
      </p:grpSp>
    </p:spTree>
    <p:extLst>
      <p:ext uri="{BB962C8B-B14F-4D97-AF65-F5344CB8AC3E}">
        <p14:creationId xmlns:p14="http://schemas.microsoft.com/office/powerpoint/2010/main" val="915145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r>
              <a:rPr lang="en-GB" altLang="en-US" sz="3600" b="1" dirty="0"/>
              <a:t>Golden rules and heuristics</a:t>
            </a:r>
          </a:p>
        </p:txBody>
      </p:sp>
      <p:sp>
        <p:nvSpPr>
          <p:cNvPr id="35843" name="Rectangle 3"/>
          <p:cNvSpPr>
            <a:spLocks noGrp="1" noChangeArrowheads="1"/>
          </p:cNvSpPr>
          <p:nvPr>
            <p:ph type="body" idx="1"/>
          </p:nvPr>
        </p:nvSpPr>
        <p:spPr/>
        <p:txBody>
          <a:bodyPr/>
          <a:lstStyle/>
          <a:p>
            <a:pPr>
              <a:buFont typeface="Courier New" panose="02070309020205020404" pitchFamily="49" charset="0"/>
              <a:buChar char="o"/>
            </a:pPr>
            <a:r>
              <a:rPr lang="en-GB" altLang="en-US" sz="2400" dirty="0"/>
              <a:t>“Broad brush” design rules</a:t>
            </a:r>
          </a:p>
          <a:p>
            <a:pPr>
              <a:buFont typeface="Courier New" panose="02070309020205020404" pitchFamily="49" charset="0"/>
              <a:buChar char="o"/>
            </a:pPr>
            <a:r>
              <a:rPr lang="en-GB" altLang="en-US" sz="2400" dirty="0"/>
              <a:t>Useful check list for good design</a:t>
            </a:r>
          </a:p>
          <a:p>
            <a:pPr>
              <a:buFont typeface="Courier New" panose="02070309020205020404" pitchFamily="49" charset="0"/>
              <a:buChar char="o"/>
            </a:pPr>
            <a:r>
              <a:rPr lang="en-GB" altLang="en-US" sz="2400" dirty="0"/>
              <a:t>Better design using these than using nothing!</a:t>
            </a:r>
          </a:p>
          <a:p>
            <a:pPr>
              <a:buFont typeface="Courier New" panose="02070309020205020404" pitchFamily="49" charset="0"/>
              <a:buChar char="o"/>
            </a:pPr>
            <a:r>
              <a:rPr lang="en-GB" altLang="en-US" sz="2400" dirty="0"/>
              <a:t>Different collections e.g.</a:t>
            </a:r>
          </a:p>
          <a:p>
            <a:pPr lvl="1"/>
            <a:r>
              <a:rPr lang="en-GB" altLang="en-US" sz="2000" dirty="0"/>
              <a:t>Nielsen’s 10 </a:t>
            </a:r>
            <a:r>
              <a:rPr lang="en-GB" altLang="en-US" sz="2000" dirty="0" smtClean="0"/>
              <a:t>Heuristics</a:t>
            </a:r>
            <a:endParaRPr lang="en-GB" altLang="en-US" sz="2000" dirty="0"/>
          </a:p>
          <a:p>
            <a:pPr lvl="1"/>
            <a:r>
              <a:rPr lang="en-GB" altLang="en-US" sz="2000" dirty="0" err="1"/>
              <a:t>Shneiderman’s</a:t>
            </a:r>
            <a:r>
              <a:rPr lang="en-GB" altLang="en-US" sz="2000" dirty="0"/>
              <a:t> 8 Golden Rules</a:t>
            </a:r>
          </a:p>
          <a:p>
            <a:pPr lvl="1"/>
            <a:r>
              <a:rPr lang="en-GB" altLang="en-US" sz="2000" dirty="0"/>
              <a:t>Norman’s 7 Principles</a:t>
            </a:r>
          </a:p>
          <a:p>
            <a:endParaRPr lang="en-GB" altLang="en-US" dirty="0"/>
          </a:p>
        </p:txBody>
      </p:sp>
    </p:spTree>
    <p:extLst>
      <p:ext uri="{BB962C8B-B14F-4D97-AF65-F5344CB8AC3E}">
        <p14:creationId xmlns:p14="http://schemas.microsoft.com/office/powerpoint/2010/main" val="2393401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t>Norman’s Seven Principles</a:t>
            </a:r>
            <a:endParaRPr lang="en-US" b="1" dirty="0"/>
          </a:p>
        </p:txBody>
      </p:sp>
      <p:sp>
        <p:nvSpPr>
          <p:cNvPr id="3" name="Content Placeholder 2"/>
          <p:cNvSpPr>
            <a:spLocks noGrp="1"/>
          </p:cNvSpPr>
          <p:nvPr>
            <p:ph idx="1"/>
          </p:nvPr>
        </p:nvSpPr>
        <p:spPr>
          <a:xfrm>
            <a:off x="609600" y="2209800"/>
            <a:ext cx="8196072" cy="4038600"/>
          </a:xfrm>
        </p:spPr>
        <p:txBody>
          <a:bodyPr>
            <a:noAutofit/>
          </a:bodyPr>
          <a:lstStyle/>
          <a:p>
            <a:r>
              <a:rPr lang="en-US" sz="2400" dirty="0"/>
              <a:t>According to Norman</a:t>
            </a:r>
          </a:p>
          <a:p>
            <a:pPr lvl="1" algn="just"/>
            <a:r>
              <a:rPr lang="en-US" sz="2400" dirty="0"/>
              <a:t>Design is really an act of communication, which means having a deep understanding of the person with whom the designer is communicating.</a:t>
            </a:r>
          </a:p>
          <a:p>
            <a:pPr lvl="1" algn="just"/>
            <a:r>
              <a:rPr lang="en-US" sz="2400" dirty="0"/>
              <a:t>Understanding how to design for people to make your products more efficient, effective, and delightful.</a:t>
            </a:r>
          </a:p>
          <a:p>
            <a:pPr lvl="1">
              <a:buNone/>
            </a:pPr>
            <a:r>
              <a:rPr lang="en-US" sz="2400" b="1" dirty="0">
                <a:solidFill>
                  <a:schemeClr val="tx1"/>
                </a:solidFill>
              </a:rPr>
              <a:t>How people do things?</a:t>
            </a:r>
          </a:p>
          <a:p>
            <a:pPr marL="731520" lvl="1" indent="-457200">
              <a:buFont typeface="+mj-lt"/>
              <a:buAutoNum type="arabicPeriod"/>
            </a:pPr>
            <a:r>
              <a:rPr lang="en-US" sz="2400" dirty="0"/>
              <a:t>Goal: To do something.</a:t>
            </a:r>
          </a:p>
          <a:p>
            <a:pPr marL="731520" lvl="1" indent="-457200">
              <a:buFont typeface="+mj-lt"/>
              <a:buAutoNum type="arabicPeriod"/>
            </a:pPr>
            <a:r>
              <a:rPr lang="en-US" sz="2400" dirty="0"/>
              <a:t>Execution: Do something to the world.</a:t>
            </a:r>
          </a:p>
          <a:p>
            <a:pPr marL="731520" lvl="1" indent="-457200">
              <a:buFont typeface="+mj-lt"/>
              <a:buAutoNum type="arabicPeriod"/>
            </a:pPr>
            <a:r>
              <a:rPr lang="en-US" sz="2400" dirty="0"/>
              <a:t>Evaluation: Check to see that goal is achieved.</a:t>
            </a:r>
          </a:p>
          <a:p>
            <a:pPr marL="731520" lvl="1" indent="-457200">
              <a:buNone/>
            </a:pPr>
            <a:r>
              <a:rPr lang="en-US" sz="2400" dirty="0"/>
              <a:t>Above three Steps/Phases are called Norman’s Cycle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152400"/>
            <a:ext cx="7704667" cy="1981200"/>
          </a:xfrm>
        </p:spPr>
        <p:txBody>
          <a:bodyPr>
            <a:normAutofit/>
          </a:bodyPr>
          <a:lstStyle/>
          <a:p>
            <a:r>
              <a:rPr lang="en-GB" sz="3600" b="1" dirty="0"/>
              <a:t>Norman’s Seven Principles(</a:t>
            </a:r>
            <a:r>
              <a:rPr lang="en-GB" sz="3600" b="1" dirty="0" err="1"/>
              <a:t>Ctnd</a:t>
            </a:r>
            <a:r>
              <a:rPr lang="en-GB" sz="3600" b="1" dirty="0" smtClean="0"/>
              <a:t>)</a:t>
            </a:r>
            <a:endParaRPr lang="en-US" sz="3600" b="1" dirty="0"/>
          </a:p>
        </p:txBody>
      </p:sp>
      <p:sp>
        <p:nvSpPr>
          <p:cNvPr id="3" name="Content Placeholder 2"/>
          <p:cNvSpPr>
            <a:spLocks noGrp="1"/>
          </p:cNvSpPr>
          <p:nvPr>
            <p:ph idx="1"/>
          </p:nvPr>
        </p:nvSpPr>
        <p:spPr>
          <a:xfrm>
            <a:off x="609600" y="1981200"/>
            <a:ext cx="8196072" cy="4495800"/>
          </a:xfrm>
        </p:spPr>
        <p:txBody>
          <a:bodyPr>
            <a:normAutofit/>
          </a:bodyPr>
          <a:lstStyle/>
          <a:p>
            <a:pPr algn="just">
              <a:buNone/>
            </a:pPr>
            <a:r>
              <a:rPr lang="en-GB" dirty="0"/>
              <a:t>1. </a:t>
            </a:r>
            <a:r>
              <a:rPr lang="en-GB" b="1" dirty="0"/>
              <a:t>Use both knowledge in the world and  knowledge in the head: </a:t>
            </a:r>
            <a:r>
              <a:rPr lang="en-GB" sz="2200" dirty="0"/>
              <a:t>When a task is assigned to a user, he must use the knowledge of his own plus that available in the world around. The same concept is to be applied when interface designing.</a:t>
            </a:r>
            <a:endParaRPr lang="en-US" dirty="0"/>
          </a:p>
          <a:p>
            <a:pPr algn="just">
              <a:buNone/>
            </a:pPr>
            <a:r>
              <a:rPr lang="en-GB" dirty="0"/>
              <a:t>2. </a:t>
            </a:r>
            <a:r>
              <a:rPr lang="en-GB" b="1" dirty="0"/>
              <a:t>Simplify the structure of tasks:</a:t>
            </a:r>
            <a:r>
              <a:rPr lang="en-GB" dirty="0"/>
              <a:t> </a:t>
            </a:r>
            <a:r>
              <a:rPr lang="en-GB" sz="2200" dirty="0"/>
              <a:t>If a task provided is complex when dealt as a whole, break it in pieces sub tasks, decompose it. Perform subtasks and then combine these. An interface designer must also keep things simpler and smaller for easier tackling by users of the system.</a:t>
            </a:r>
            <a:endParaRPr lang="en-US" dirty="0"/>
          </a:p>
          <a:p>
            <a:pPr algn="just">
              <a:buNone/>
            </a:pPr>
            <a:r>
              <a:rPr lang="en-GB" dirty="0"/>
              <a:t>3. </a:t>
            </a:r>
            <a:r>
              <a:rPr lang="en-GB" b="1" dirty="0"/>
              <a:t>Make things visible: bridge the gulfs of  Execution and Evaluation:</a:t>
            </a:r>
            <a:r>
              <a:rPr lang="en-GB" dirty="0"/>
              <a:t> </a:t>
            </a:r>
            <a:r>
              <a:rPr lang="en-GB" sz="2200" dirty="0"/>
              <a:t>Since there are several phases for task to get completed like initiating a job, execution progress and completion. A dealer/user must know the status of his job through system, it shouldn’t be hidden or unclear. Like in Copy paste the progress is visible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704667" cy="1600200"/>
          </a:xfrm>
        </p:spPr>
        <p:txBody>
          <a:bodyPr/>
          <a:lstStyle/>
          <a:p>
            <a:r>
              <a:rPr lang="en-GB" sz="3600" b="1" dirty="0"/>
              <a:t>Norman’s Seven Principles(</a:t>
            </a:r>
            <a:r>
              <a:rPr lang="en-GB" sz="3600" b="1" dirty="0" err="1"/>
              <a:t>Ctnd</a:t>
            </a:r>
            <a:r>
              <a:rPr lang="en-GB" sz="3600" b="1" dirty="0"/>
              <a:t>)</a:t>
            </a:r>
            <a:endParaRPr lang="en-US" b="1" dirty="0"/>
          </a:p>
        </p:txBody>
      </p:sp>
      <p:sp>
        <p:nvSpPr>
          <p:cNvPr id="3" name="Content Placeholder 2"/>
          <p:cNvSpPr>
            <a:spLocks noGrp="1"/>
          </p:cNvSpPr>
          <p:nvPr>
            <p:ph idx="1"/>
          </p:nvPr>
        </p:nvSpPr>
        <p:spPr>
          <a:xfrm>
            <a:off x="533400" y="1905000"/>
            <a:ext cx="8382000" cy="4648200"/>
          </a:xfrm>
        </p:spPr>
        <p:txBody>
          <a:bodyPr>
            <a:normAutofit lnSpcReduction="10000"/>
          </a:bodyPr>
          <a:lstStyle/>
          <a:p>
            <a:pPr algn="just">
              <a:buNone/>
            </a:pPr>
            <a:r>
              <a:rPr lang="en-GB" dirty="0"/>
              <a:t>4. </a:t>
            </a:r>
            <a:r>
              <a:rPr lang="en-GB" b="1" dirty="0"/>
              <a:t>Get the mappings right</a:t>
            </a:r>
            <a:r>
              <a:rPr lang="en-GB" sz="2200" b="1" dirty="0"/>
              <a:t>:</a:t>
            </a:r>
            <a:r>
              <a:rPr lang="en-US" sz="2200" dirty="0"/>
              <a:t> Mapping is the relationship between controls and the effect they have on the world. Norman explains, “</a:t>
            </a:r>
            <a:r>
              <a:rPr lang="en-US" sz="2200" i="1" dirty="0"/>
              <a:t>when mapping uses spatial correspondence between the layout of the controls and the devices being controlled, it is easy to determine how to use them</a:t>
            </a:r>
            <a:r>
              <a:rPr lang="en-US" sz="2200" dirty="0"/>
              <a:t>”. In interface designing when Icons are selected particular Icons are selected for particular actions. For example Camera Icon for Camera and image capture. Poor mapping results in bad design.</a:t>
            </a:r>
            <a:endParaRPr lang="en-US" dirty="0"/>
          </a:p>
          <a:p>
            <a:pPr algn="just">
              <a:buNone/>
            </a:pPr>
            <a:r>
              <a:rPr lang="en-GB" dirty="0"/>
              <a:t>5. </a:t>
            </a:r>
            <a:r>
              <a:rPr lang="en-GB" b="1" dirty="0"/>
              <a:t>Exploit the power of constraints, both natural and artificial: </a:t>
            </a:r>
            <a:r>
              <a:rPr lang="en-GB" sz="2200" dirty="0"/>
              <a:t>When going for a design constraints the limitations and boundaries must be considered. Better understanding of constraints results in better design other wise ambiguity will lead to failure.</a:t>
            </a:r>
            <a:endParaRPr lang="en-US" dirty="0"/>
          </a:p>
          <a:p>
            <a:pPr algn="just">
              <a:buNone/>
            </a:pPr>
            <a:r>
              <a:rPr lang="en-GB" dirty="0"/>
              <a:t>6. </a:t>
            </a:r>
            <a:r>
              <a:rPr lang="en-GB" b="1" dirty="0"/>
              <a:t>Design for error:</a:t>
            </a:r>
            <a:r>
              <a:rPr lang="en-GB" dirty="0"/>
              <a:t> </a:t>
            </a:r>
            <a:r>
              <a:rPr lang="en-GB" sz="2200" dirty="0"/>
              <a:t>Human commits mistakes, should not be punished rather there should be a recovery mechanism like undo redo etc. User should resume from previous step rather</a:t>
            </a:r>
            <a:r>
              <a:rPr lang="en-GB" sz="1700" dirty="0"/>
              <a:t> </a:t>
            </a:r>
            <a:r>
              <a:rPr lang="en-GB" sz="2200" dirty="0"/>
              <a:t>than from start.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t>Norman’s Seven Principles(</a:t>
            </a:r>
            <a:r>
              <a:rPr lang="en-GB" sz="3600" b="1" dirty="0" err="1"/>
              <a:t>Ctnd</a:t>
            </a:r>
            <a:r>
              <a:rPr lang="en-GB" sz="3600" b="1" dirty="0"/>
              <a:t>)</a:t>
            </a:r>
            <a:endParaRPr lang="en-US" sz="3600" b="1" dirty="0"/>
          </a:p>
        </p:txBody>
      </p:sp>
      <p:sp>
        <p:nvSpPr>
          <p:cNvPr id="3" name="Content Placeholder 2"/>
          <p:cNvSpPr>
            <a:spLocks noGrp="1"/>
          </p:cNvSpPr>
          <p:nvPr>
            <p:ph idx="1"/>
          </p:nvPr>
        </p:nvSpPr>
        <p:spPr/>
        <p:txBody>
          <a:bodyPr>
            <a:normAutofit/>
          </a:bodyPr>
          <a:lstStyle/>
          <a:p>
            <a:pPr algn="just">
              <a:buNone/>
            </a:pPr>
            <a:r>
              <a:rPr lang="en-GB" dirty="0"/>
              <a:t>7. </a:t>
            </a:r>
            <a:r>
              <a:rPr lang="en-GB" b="1" dirty="0"/>
              <a:t>When all else fails, Standardize:</a:t>
            </a:r>
            <a:r>
              <a:rPr lang="en-US" dirty="0"/>
              <a:t> </a:t>
            </a:r>
            <a:r>
              <a:rPr lang="en-US" sz="2400" dirty="0"/>
              <a:t>The process of implementing and developing technical standards based on the consensus of different parties. So the task we are performing must be based on standardization, so that a user with little knowledge and who dealt a product of the similar nature is able to operate.</a:t>
            </a:r>
          </a:p>
          <a:p>
            <a:pPr algn="just">
              <a:buNone/>
            </a:pPr>
            <a:r>
              <a:rPr lang="en-US" sz="2400" dirty="0"/>
              <a:t>For example A driver is able to drive a different and advanced car with little knowledge and little modification to his knowledge.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077200" cy="1320800"/>
          </a:xfrm>
        </p:spPr>
        <p:txBody>
          <a:bodyPr>
            <a:normAutofit/>
          </a:bodyPr>
          <a:lstStyle/>
          <a:p>
            <a:pPr algn="ctr"/>
            <a:r>
              <a:rPr lang="en-US" sz="3600" b="1" dirty="0">
                <a:solidFill>
                  <a:schemeClr val="tx1"/>
                </a:solidFill>
              </a:rPr>
              <a:t>10 Usability Heuristics for User Interface Design</a:t>
            </a:r>
          </a:p>
        </p:txBody>
      </p:sp>
      <p:sp>
        <p:nvSpPr>
          <p:cNvPr id="3" name="Content Placeholder 2"/>
          <p:cNvSpPr>
            <a:spLocks noGrp="1"/>
          </p:cNvSpPr>
          <p:nvPr>
            <p:ph idx="1"/>
          </p:nvPr>
        </p:nvSpPr>
        <p:spPr/>
        <p:txBody>
          <a:bodyPr>
            <a:normAutofit lnSpcReduction="10000"/>
          </a:bodyPr>
          <a:lstStyle/>
          <a:p>
            <a:pPr algn="just">
              <a:buNone/>
            </a:pPr>
            <a:r>
              <a:rPr lang="en-US" dirty="0" err="1"/>
              <a:t>Jakob</a:t>
            </a:r>
            <a:r>
              <a:rPr lang="en-US" dirty="0"/>
              <a:t> Nielsen's advised 10 general principles for interaction design. </a:t>
            </a:r>
          </a:p>
          <a:p>
            <a:pPr algn="just">
              <a:buNone/>
            </a:pPr>
            <a:r>
              <a:rPr lang="en-US" dirty="0"/>
              <a:t>1: </a:t>
            </a:r>
            <a:r>
              <a:rPr lang="en-US" b="1" dirty="0"/>
              <a:t>Visibility of system status: </a:t>
            </a:r>
            <a:r>
              <a:rPr lang="en-US" dirty="0"/>
              <a:t>The system should always keep users informed about what is going on, through appropriate feedback within reasonable time.</a:t>
            </a:r>
          </a:p>
          <a:p>
            <a:pPr algn="just">
              <a:buNone/>
            </a:pPr>
            <a:r>
              <a:rPr lang="en-US" dirty="0"/>
              <a:t>2: </a:t>
            </a:r>
            <a:r>
              <a:rPr lang="en-US" b="1" dirty="0"/>
              <a:t>Match between system and the real world</a:t>
            </a:r>
            <a:r>
              <a:rPr lang="en-US" dirty="0"/>
              <a:t>: The system should speak the users' language, with words, phrases and concepts familiar to the user, rather than system-oriented terms. Follow real-world conventions, making information appear in a natural and logical order.</a:t>
            </a:r>
          </a:p>
          <a:p>
            <a:pPr algn="just">
              <a:buNone/>
            </a:pPr>
            <a:r>
              <a:rPr lang="en-US" dirty="0"/>
              <a:t>3: </a:t>
            </a:r>
            <a:r>
              <a:rPr lang="en-US" b="1" dirty="0"/>
              <a:t>User control and freedom</a:t>
            </a:r>
            <a:r>
              <a:rPr lang="en-US" dirty="0"/>
              <a:t>: Users often choose system functions by mistake and will need a clearly marked "emergency exit" to leave the unwanted state without having to go through an extended dialogue. Support undo and redo.</a:t>
            </a:r>
          </a:p>
          <a:p>
            <a:pPr>
              <a:buNone/>
            </a:pPr>
            <a:endParaRPr lang="en-US" dirty="0"/>
          </a:p>
          <a:p>
            <a:endParaRPr lang="en-US" dirty="0"/>
          </a:p>
        </p:txBody>
      </p:sp>
    </p:spTree>
    <p:extLst>
      <p:ext uri="{BB962C8B-B14F-4D97-AF65-F5344CB8AC3E}">
        <p14:creationId xmlns:p14="http://schemas.microsoft.com/office/powerpoint/2010/main" val="192381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GB" altLang="en-US" sz="3600" b="1" dirty="0"/>
              <a:t>design rules</a:t>
            </a:r>
          </a:p>
        </p:txBody>
      </p:sp>
      <p:sp>
        <p:nvSpPr>
          <p:cNvPr id="16387" name="Rectangle 3"/>
          <p:cNvSpPr>
            <a:spLocks noGrp="1" noChangeArrowheads="1"/>
          </p:cNvSpPr>
          <p:nvPr>
            <p:ph type="body" idx="1"/>
          </p:nvPr>
        </p:nvSpPr>
        <p:spPr/>
        <p:txBody>
          <a:bodyPr>
            <a:normAutofit fontScale="92500" lnSpcReduction="10000"/>
          </a:bodyPr>
          <a:lstStyle/>
          <a:p>
            <a:pPr>
              <a:lnSpc>
                <a:spcPct val="90000"/>
              </a:lnSpc>
              <a:buFontTx/>
              <a:buNone/>
            </a:pPr>
            <a:r>
              <a:rPr lang="en-GB" altLang="en-US" sz="2400" dirty="0"/>
              <a:t>Designing for maximum usability</a:t>
            </a:r>
            <a:br>
              <a:rPr lang="en-GB" altLang="en-US" sz="2400" dirty="0"/>
            </a:br>
            <a:r>
              <a:rPr lang="en-GB" altLang="en-US" sz="2400" dirty="0"/>
              <a:t>	– </a:t>
            </a:r>
            <a:r>
              <a:rPr lang="en-GB" altLang="en-US" sz="2400" dirty="0" smtClean="0"/>
              <a:t>The </a:t>
            </a:r>
            <a:r>
              <a:rPr lang="en-GB" altLang="en-US" sz="2400" dirty="0"/>
              <a:t>goal of interaction design</a:t>
            </a:r>
          </a:p>
          <a:p>
            <a:pPr>
              <a:lnSpc>
                <a:spcPct val="90000"/>
              </a:lnSpc>
            </a:pPr>
            <a:endParaRPr lang="en-GB" altLang="en-US" sz="1800" dirty="0"/>
          </a:p>
          <a:p>
            <a:pPr>
              <a:lnSpc>
                <a:spcPct val="90000"/>
              </a:lnSpc>
            </a:pPr>
            <a:r>
              <a:rPr lang="en-GB" altLang="en-US" sz="2400" dirty="0"/>
              <a:t>Principles of usability</a:t>
            </a:r>
          </a:p>
          <a:p>
            <a:pPr marL="1136650" lvl="1">
              <a:lnSpc>
                <a:spcPct val="90000"/>
              </a:lnSpc>
            </a:pPr>
            <a:r>
              <a:rPr lang="en-GB" altLang="en-US" sz="2000" dirty="0" smtClean="0"/>
              <a:t>General Understanding</a:t>
            </a:r>
            <a:endParaRPr lang="en-GB" altLang="en-US" sz="2000" dirty="0"/>
          </a:p>
          <a:p>
            <a:pPr>
              <a:lnSpc>
                <a:spcPct val="90000"/>
              </a:lnSpc>
            </a:pPr>
            <a:endParaRPr lang="en-GB" altLang="en-US" sz="1800" dirty="0"/>
          </a:p>
          <a:p>
            <a:pPr>
              <a:lnSpc>
                <a:spcPct val="90000"/>
              </a:lnSpc>
            </a:pPr>
            <a:r>
              <a:rPr lang="en-GB" altLang="en-US" sz="2400" dirty="0"/>
              <a:t>Standards and guidelines</a:t>
            </a:r>
          </a:p>
          <a:p>
            <a:pPr marL="1136650" lvl="1">
              <a:lnSpc>
                <a:spcPct val="90000"/>
              </a:lnSpc>
            </a:pPr>
            <a:r>
              <a:rPr lang="en-GB" altLang="en-US" sz="2000" dirty="0" smtClean="0"/>
              <a:t>Direction </a:t>
            </a:r>
            <a:r>
              <a:rPr lang="en-GB" altLang="en-US" sz="2000" dirty="0"/>
              <a:t>for design</a:t>
            </a:r>
          </a:p>
          <a:p>
            <a:pPr>
              <a:lnSpc>
                <a:spcPct val="90000"/>
              </a:lnSpc>
            </a:pPr>
            <a:endParaRPr lang="en-GB" altLang="en-US" sz="1800" dirty="0"/>
          </a:p>
          <a:p>
            <a:pPr>
              <a:lnSpc>
                <a:spcPct val="90000"/>
              </a:lnSpc>
            </a:pPr>
            <a:r>
              <a:rPr lang="en-GB" altLang="en-US" sz="2400" dirty="0"/>
              <a:t>Design patterns</a:t>
            </a:r>
          </a:p>
          <a:p>
            <a:pPr marL="1136650" lvl="1">
              <a:lnSpc>
                <a:spcPct val="90000"/>
              </a:lnSpc>
            </a:pPr>
            <a:r>
              <a:rPr lang="en-GB" altLang="en-US" sz="2000" dirty="0" smtClean="0"/>
              <a:t>Capture </a:t>
            </a:r>
            <a:r>
              <a:rPr lang="en-GB" altLang="en-US" sz="2000" dirty="0"/>
              <a:t>and reuse design knowledge</a:t>
            </a:r>
          </a:p>
        </p:txBody>
      </p:sp>
    </p:spTree>
    <p:extLst>
      <p:ext uri="{BB962C8B-B14F-4D97-AF65-F5344CB8AC3E}">
        <p14:creationId xmlns:p14="http://schemas.microsoft.com/office/powerpoint/2010/main" val="4129708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20001" cy="1320800"/>
          </a:xfrm>
        </p:spPr>
        <p:txBody>
          <a:bodyPr>
            <a:normAutofit/>
          </a:bodyPr>
          <a:lstStyle/>
          <a:p>
            <a:pPr algn="ctr"/>
            <a:r>
              <a:rPr lang="en-US" sz="3600" b="1" dirty="0">
                <a:solidFill>
                  <a:schemeClr val="tx1"/>
                </a:solidFill>
              </a:rPr>
              <a:t>10 Usability Heuristics for User Interface Design</a:t>
            </a:r>
          </a:p>
        </p:txBody>
      </p:sp>
      <p:sp>
        <p:nvSpPr>
          <p:cNvPr id="3" name="Content Placeholder 2"/>
          <p:cNvSpPr>
            <a:spLocks noGrp="1"/>
          </p:cNvSpPr>
          <p:nvPr>
            <p:ph idx="1"/>
          </p:nvPr>
        </p:nvSpPr>
        <p:spPr>
          <a:xfrm>
            <a:off x="609600" y="2133600"/>
            <a:ext cx="7927849" cy="3708400"/>
          </a:xfrm>
        </p:spPr>
        <p:txBody>
          <a:bodyPr>
            <a:normAutofit/>
          </a:bodyPr>
          <a:lstStyle/>
          <a:p>
            <a:pPr algn="just">
              <a:buNone/>
            </a:pPr>
            <a:r>
              <a:rPr lang="en-US" b="1" dirty="0"/>
              <a:t>4: Consistency and standards: </a:t>
            </a:r>
            <a:r>
              <a:rPr lang="en-US" dirty="0"/>
              <a:t>Users should not have to wonder whether different words, situations, or actions mean the same thing. </a:t>
            </a:r>
          </a:p>
          <a:p>
            <a:pPr algn="just">
              <a:buNone/>
            </a:pPr>
            <a:r>
              <a:rPr lang="en-US" b="1" dirty="0"/>
              <a:t>5: Error prevention</a:t>
            </a:r>
            <a:r>
              <a:rPr lang="en-US" dirty="0"/>
              <a:t>: Even better than good error messages is a careful design which prevents a problem from occurring in the first place. Either eliminate error-prone conditions or check for them and present users with a confirmation option before they commit to the action.</a:t>
            </a:r>
          </a:p>
          <a:p>
            <a:pPr algn="just">
              <a:buNone/>
            </a:pPr>
            <a:r>
              <a:rPr lang="en-US" b="1" dirty="0"/>
              <a:t>6: Recognition rather than recall:</a:t>
            </a:r>
            <a:r>
              <a:rPr lang="en-US" dirty="0"/>
              <a:t> Minimize the user's memory load by making objects, actions, and options visible. The user should not have to remember information from one part of the dialogue to another. Instructions for use of the system should be visible or easily retrievable whenever appropriate.</a:t>
            </a:r>
          </a:p>
          <a:p>
            <a:pPr algn="just">
              <a:buNone/>
            </a:pPr>
            <a:endParaRPr lang="en-US" dirty="0"/>
          </a:p>
          <a:p>
            <a:pPr algn="just"/>
            <a:endParaRPr lang="en-US" dirty="0"/>
          </a:p>
        </p:txBody>
      </p:sp>
    </p:spTree>
    <p:extLst>
      <p:ext uri="{BB962C8B-B14F-4D97-AF65-F5344CB8AC3E}">
        <p14:creationId xmlns:p14="http://schemas.microsoft.com/office/powerpoint/2010/main" val="4023152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382000" cy="1066800"/>
          </a:xfrm>
        </p:spPr>
        <p:txBody>
          <a:bodyPr>
            <a:noAutofit/>
          </a:bodyPr>
          <a:lstStyle/>
          <a:p>
            <a:pPr algn="ctr"/>
            <a:r>
              <a:rPr lang="en-US" sz="3600" b="1" dirty="0"/>
              <a:t/>
            </a:r>
            <a:br>
              <a:rPr lang="en-US" sz="3600" b="1" dirty="0"/>
            </a:br>
            <a:r>
              <a:rPr lang="en-US" sz="3600" b="1" dirty="0">
                <a:solidFill>
                  <a:schemeClr val="tx1"/>
                </a:solidFill>
              </a:rPr>
              <a:t>10 Usability Heuristics for User Interface Design</a:t>
            </a:r>
          </a:p>
        </p:txBody>
      </p:sp>
      <p:sp>
        <p:nvSpPr>
          <p:cNvPr id="3" name="Content Placeholder 2"/>
          <p:cNvSpPr>
            <a:spLocks noGrp="1"/>
          </p:cNvSpPr>
          <p:nvPr>
            <p:ph idx="1"/>
          </p:nvPr>
        </p:nvSpPr>
        <p:spPr>
          <a:xfrm>
            <a:off x="533400" y="2133600"/>
            <a:ext cx="8229600" cy="4572000"/>
          </a:xfrm>
        </p:spPr>
        <p:txBody>
          <a:bodyPr>
            <a:normAutofit/>
          </a:bodyPr>
          <a:lstStyle/>
          <a:p>
            <a:pPr algn="just">
              <a:buNone/>
            </a:pPr>
            <a:r>
              <a:rPr lang="en-US" b="1" dirty="0"/>
              <a:t>7: Flexibility and efficiency of use: “</a:t>
            </a:r>
            <a:r>
              <a:rPr lang="en-US" dirty="0"/>
              <a:t>Accelerators” unseen by the beginner may often speed up the interaction for the expert user such that the system can outfit to both inexperienced and experienced users. Allow users to adapt frequent actions.</a:t>
            </a:r>
          </a:p>
          <a:p>
            <a:pPr algn="just">
              <a:buNone/>
            </a:pPr>
            <a:r>
              <a:rPr lang="en-US" b="1" dirty="0"/>
              <a:t>8: Aesthetic and minimalist design: </a:t>
            </a:r>
            <a:r>
              <a:rPr lang="en-US" dirty="0"/>
              <a:t>Dialogues should not contain information which is irrelevant or rarely needed.</a:t>
            </a:r>
          </a:p>
          <a:p>
            <a:pPr algn="just">
              <a:buNone/>
            </a:pPr>
            <a:r>
              <a:rPr lang="en-US" b="1" dirty="0"/>
              <a:t>9: Help users recognize, diagnose, and recover from errors</a:t>
            </a:r>
            <a:r>
              <a:rPr lang="en-US" dirty="0"/>
              <a:t>: Error messages should be expressed in plain language (no codes), precisely indicate the problem, and constructively suggest a solution.</a:t>
            </a:r>
          </a:p>
          <a:p>
            <a:pPr algn="just">
              <a:buNone/>
            </a:pPr>
            <a:r>
              <a:rPr lang="en-US" b="1" dirty="0"/>
              <a:t>10: Help and documentation: </a:t>
            </a:r>
            <a:r>
              <a:rPr lang="en-US" dirty="0"/>
              <a:t>Even though it is better if the system can be used without documentation, it may be necessary to provide help and documentation. Any such information should be easy to search, focused on the user's task, list concrete steps to be carried out, and not be too large.</a:t>
            </a:r>
          </a:p>
        </p:txBody>
      </p:sp>
    </p:spTree>
    <p:extLst>
      <p:ext uri="{BB962C8B-B14F-4D97-AF65-F5344CB8AC3E}">
        <p14:creationId xmlns:p14="http://schemas.microsoft.com/office/powerpoint/2010/main" val="2822191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281671" cy="1320800"/>
          </a:xfrm>
        </p:spPr>
        <p:txBody>
          <a:bodyPr>
            <a:normAutofit/>
          </a:bodyPr>
          <a:lstStyle/>
          <a:p>
            <a:r>
              <a:rPr lang="en-US" sz="3600" b="1" dirty="0" err="1">
                <a:solidFill>
                  <a:schemeClr val="tx1"/>
                </a:solidFill>
              </a:rPr>
              <a:t>Shneiderman’s</a:t>
            </a:r>
            <a:r>
              <a:rPr lang="en-US" sz="3600" b="1" dirty="0">
                <a:solidFill>
                  <a:schemeClr val="tx1"/>
                </a:solidFill>
              </a:rPr>
              <a:t> Eight Golden Rules</a:t>
            </a:r>
            <a:endParaRPr lang="en-US" sz="3600" dirty="0">
              <a:solidFill>
                <a:schemeClr val="tx1"/>
              </a:solidFill>
            </a:endParaRPr>
          </a:p>
        </p:txBody>
      </p:sp>
      <p:sp>
        <p:nvSpPr>
          <p:cNvPr id="3" name="Content Placeholder 2"/>
          <p:cNvSpPr>
            <a:spLocks noGrp="1"/>
          </p:cNvSpPr>
          <p:nvPr>
            <p:ph idx="1"/>
          </p:nvPr>
        </p:nvSpPr>
        <p:spPr>
          <a:xfrm>
            <a:off x="533400" y="1981200"/>
            <a:ext cx="8153400" cy="4648200"/>
          </a:xfrm>
        </p:spPr>
        <p:txBody>
          <a:bodyPr>
            <a:normAutofit/>
          </a:bodyPr>
          <a:lstStyle/>
          <a:p>
            <a:pPr algn="just"/>
            <a:r>
              <a:rPr lang="en-US" dirty="0"/>
              <a:t>American computer scientist consolidated some implicit facts about designing and came up with the following eight general guidelines </a:t>
            </a:r>
          </a:p>
          <a:p>
            <a:pPr marL="731520" lvl="1" indent="-457200" algn="just">
              <a:buFont typeface="Wingdings" pitchFamily="2" charset="2"/>
              <a:buChar char="v"/>
            </a:pPr>
            <a:r>
              <a:rPr lang="en-US" sz="2000" b="1" dirty="0">
                <a:solidFill>
                  <a:schemeClr val="tx1"/>
                </a:solidFill>
              </a:rPr>
              <a:t>Strive for Consistency</a:t>
            </a:r>
            <a:r>
              <a:rPr lang="en-US" sz="2000" dirty="0">
                <a:solidFill>
                  <a:schemeClr val="tx1"/>
                </a:solidFill>
              </a:rPr>
              <a:t>: Consistent sequences of actions should be required in similar situations; identical terminology should be used in prompts, menus, and help screens; and consistent commands should be employed throughout.</a:t>
            </a:r>
          </a:p>
          <a:p>
            <a:pPr marL="731520" lvl="1" indent="-457200" algn="just">
              <a:buFont typeface="Wingdings" pitchFamily="2" charset="2"/>
              <a:buChar char="v"/>
            </a:pPr>
            <a:r>
              <a:rPr lang="en-US" sz="2000" b="1" dirty="0">
                <a:solidFill>
                  <a:schemeClr val="tx1"/>
                </a:solidFill>
              </a:rPr>
              <a:t>Enable frequent users to use shortcuts.</a:t>
            </a:r>
            <a:r>
              <a:rPr lang="en-US" sz="2000" dirty="0">
                <a:solidFill>
                  <a:schemeClr val="tx1"/>
                </a:solidFill>
              </a:rPr>
              <a:t>:  As the frequency of use increases, so do the user's desires to reduce the number of interactions and to increase the pace of interaction. Abbreviations, function keys, hidden commands, and macro facilities are very helpful to an expert user.</a:t>
            </a:r>
          </a:p>
          <a:p>
            <a:pPr marL="731520" lvl="1" indent="-457200" algn="just">
              <a:buFont typeface="Wingdings" pitchFamily="2" charset="2"/>
              <a:buChar char="v"/>
            </a:pPr>
            <a:r>
              <a:rPr lang="en-US" sz="2000" b="1" dirty="0">
                <a:solidFill>
                  <a:schemeClr val="tx1"/>
                </a:solidFill>
              </a:rPr>
              <a:t>Offer Informative feedback/Advice</a:t>
            </a:r>
            <a:r>
              <a:rPr lang="en-US" sz="2000" dirty="0">
                <a:solidFill>
                  <a:schemeClr val="tx1"/>
                </a:solidFill>
              </a:rPr>
              <a:t>: For every operator action, there should be some system feedback. For frequent and minor actions, the response can be modest, while for infrequent and major actions, the response should be more substantial.</a:t>
            </a:r>
          </a:p>
          <a:p>
            <a:pPr algn="just">
              <a:buNone/>
            </a:pPr>
            <a:endParaRPr lang="en-US" dirty="0"/>
          </a:p>
        </p:txBody>
      </p:sp>
    </p:spTree>
    <p:extLst>
      <p:ext uri="{BB962C8B-B14F-4D97-AF65-F5344CB8AC3E}">
        <p14:creationId xmlns:p14="http://schemas.microsoft.com/office/powerpoint/2010/main" val="1393222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618518"/>
            <a:ext cx="7429499" cy="908530"/>
          </a:xfrm>
        </p:spPr>
        <p:txBody>
          <a:bodyPr>
            <a:normAutofit/>
          </a:bodyPr>
          <a:lstStyle/>
          <a:p>
            <a:r>
              <a:rPr lang="en-US" sz="3600" b="1" dirty="0" err="1">
                <a:solidFill>
                  <a:schemeClr val="tx1"/>
                </a:solidFill>
              </a:rPr>
              <a:t>Shneiderman’s</a:t>
            </a:r>
            <a:r>
              <a:rPr lang="en-US" sz="3600" b="1" dirty="0">
                <a:solidFill>
                  <a:schemeClr val="tx1"/>
                </a:solidFill>
              </a:rPr>
              <a:t> Eight Golden Rules</a:t>
            </a:r>
            <a:endParaRPr lang="en-US" sz="3600" dirty="0">
              <a:solidFill>
                <a:schemeClr val="tx1"/>
              </a:solidFill>
            </a:endParaRPr>
          </a:p>
        </p:txBody>
      </p:sp>
      <p:sp>
        <p:nvSpPr>
          <p:cNvPr id="3" name="Content Placeholder 2"/>
          <p:cNvSpPr>
            <a:spLocks noGrp="1"/>
          </p:cNvSpPr>
          <p:nvPr>
            <p:ph idx="1"/>
          </p:nvPr>
        </p:nvSpPr>
        <p:spPr>
          <a:xfrm>
            <a:off x="609600" y="1981200"/>
            <a:ext cx="8077200" cy="4267200"/>
          </a:xfrm>
        </p:spPr>
        <p:txBody>
          <a:bodyPr>
            <a:normAutofit/>
          </a:bodyPr>
          <a:lstStyle/>
          <a:p>
            <a:pPr marL="731520" lvl="1" indent="-457200" algn="just">
              <a:buFont typeface="Wingdings" pitchFamily="2" charset="2"/>
              <a:buChar char="v"/>
            </a:pPr>
            <a:r>
              <a:rPr lang="en-US" sz="2000" b="1" dirty="0">
                <a:solidFill>
                  <a:schemeClr val="tx1"/>
                </a:solidFill>
              </a:rPr>
              <a:t>Design Dialogs to yield closure: </a:t>
            </a:r>
            <a:r>
              <a:rPr lang="en-US" sz="2000" dirty="0">
                <a:solidFill>
                  <a:schemeClr val="tx1"/>
                </a:solidFill>
              </a:rPr>
              <a:t>Sequences of actions should be organized into groups with a beginning, middle, and end. The informative feedback at the completion of a group of actions gives the operators the satisfaction of accomplishment, a sense of relief, the signal to drop contingency plans and options from their minds, and an indication that the way is clear to prepare for the next group of actions.</a:t>
            </a:r>
          </a:p>
          <a:p>
            <a:pPr marL="731520" lvl="1" indent="-457200" algn="just">
              <a:buFont typeface="Wingdings" pitchFamily="2" charset="2"/>
              <a:buChar char="v"/>
            </a:pPr>
            <a:r>
              <a:rPr lang="en-US" sz="2000" b="1" dirty="0">
                <a:solidFill>
                  <a:schemeClr val="tx1"/>
                </a:solidFill>
              </a:rPr>
              <a:t>Prevent Errors: </a:t>
            </a:r>
            <a:r>
              <a:rPr lang="en-US" sz="2000" dirty="0">
                <a:solidFill>
                  <a:schemeClr val="tx1"/>
                </a:solidFill>
              </a:rPr>
              <a:t>As much as possible, design the system so the user cannot make a serious error. If an error is made, the system should be able to detect the error and offer simple, comprehensible mechanisms for handling the error.</a:t>
            </a:r>
          </a:p>
          <a:p>
            <a:pPr marL="731520" lvl="1" indent="-457200" algn="just">
              <a:buFont typeface="Wingdings" pitchFamily="2" charset="2"/>
              <a:buChar char="v"/>
            </a:pPr>
            <a:r>
              <a:rPr lang="en-US" sz="2000" b="1" dirty="0">
                <a:solidFill>
                  <a:schemeClr val="tx1"/>
                </a:solidFill>
              </a:rPr>
              <a:t>Permit easy reversal of actions: </a:t>
            </a:r>
            <a:r>
              <a:rPr lang="en-US" sz="2000" dirty="0">
                <a:solidFill>
                  <a:schemeClr val="tx1"/>
                </a:solidFill>
              </a:rPr>
              <a:t>This feature relieves anxiety, since the user knows that errors can be undone; it thus encourages exploration of unfamiliar options. The units of reversibility may be a single action, a data entry, or a complete group of actions.</a:t>
            </a:r>
          </a:p>
          <a:p>
            <a:pPr algn="just">
              <a:buNone/>
            </a:pPr>
            <a:endParaRPr lang="en-US" dirty="0"/>
          </a:p>
        </p:txBody>
      </p:sp>
    </p:spTree>
    <p:extLst>
      <p:ext uri="{BB962C8B-B14F-4D97-AF65-F5344CB8AC3E}">
        <p14:creationId xmlns:p14="http://schemas.microsoft.com/office/powerpoint/2010/main" val="2186812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086599" cy="1320800"/>
          </a:xfrm>
        </p:spPr>
        <p:txBody>
          <a:bodyPr>
            <a:normAutofit/>
          </a:bodyPr>
          <a:lstStyle/>
          <a:p>
            <a:r>
              <a:rPr lang="en-US" sz="3600" b="1" dirty="0" err="1">
                <a:solidFill>
                  <a:schemeClr val="tx1"/>
                </a:solidFill>
              </a:rPr>
              <a:t>Shneiderman’s</a:t>
            </a:r>
            <a:r>
              <a:rPr lang="en-US" sz="3600" b="1" dirty="0">
                <a:solidFill>
                  <a:schemeClr val="tx1"/>
                </a:solidFill>
              </a:rPr>
              <a:t> Eight Golden Rules</a:t>
            </a:r>
            <a:endParaRPr lang="en-US" sz="3600" dirty="0">
              <a:solidFill>
                <a:schemeClr val="tx1"/>
              </a:solidFill>
            </a:endParaRPr>
          </a:p>
        </p:txBody>
      </p:sp>
      <p:sp>
        <p:nvSpPr>
          <p:cNvPr id="3" name="Content Placeholder 2"/>
          <p:cNvSpPr>
            <a:spLocks noGrp="1"/>
          </p:cNvSpPr>
          <p:nvPr>
            <p:ph idx="1"/>
          </p:nvPr>
        </p:nvSpPr>
        <p:spPr>
          <a:xfrm>
            <a:off x="609598" y="2160590"/>
            <a:ext cx="7924801" cy="3880773"/>
          </a:xfrm>
        </p:spPr>
        <p:txBody>
          <a:bodyPr>
            <a:normAutofit/>
          </a:bodyPr>
          <a:lstStyle/>
          <a:p>
            <a:pPr marL="731520" lvl="1" indent="-457200" algn="just">
              <a:buFont typeface="Wingdings" pitchFamily="2" charset="2"/>
              <a:buChar char="v"/>
            </a:pPr>
            <a:r>
              <a:rPr lang="en-US" sz="2400" b="1" dirty="0">
                <a:solidFill>
                  <a:schemeClr val="tx1"/>
                </a:solidFill>
              </a:rPr>
              <a:t>Support internal locus of control (centralized control): </a:t>
            </a:r>
            <a:r>
              <a:rPr lang="en-US" sz="2400" dirty="0">
                <a:solidFill>
                  <a:schemeClr val="tx1"/>
                </a:solidFill>
              </a:rPr>
              <a:t>Experienced operators strongly desire the sense that they are in charge of the system and that the system responds to their actions. Design the system to make users the initiators of actions rather than the responders.</a:t>
            </a:r>
          </a:p>
          <a:p>
            <a:pPr marL="731520" lvl="1" indent="-457200" algn="just">
              <a:buFont typeface="Wingdings" pitchFamily="2" charset="2"/>
              <a:buChar char="v"/>
            </a:pPr>
            <a:r>
              <a:rPr lang="en-US" sz="2400" b="1" dirty="0">
                <a:solidFill>
                  <a:schemeClr val="tx1"/>
                </a:solidFill>
              </a:rPr>
              <a:t>Reduce short term memory load: </a:t>
            </a:r>
            <a:r>
              <a:rPr lang="en-US" sz="2400" dirty="0">
                <a:solidFill>
                  <a:schemeClr val="tx1"/>
                </a:solidFill>
              </a:rPr>
              <a:t>The limitation of human information processing in short-term memory requires that displays be kept simple, multiple page displays be consolidated, window-motion frequency be reduced, and sufficient training time be allotted for codes, mnemonics, and sequences of actions.</a:t>
            </a:r>
          </a:p>
          <a:p>
            <a:pPr algn="just">
              <a:buNone/>
            </a:pPr>
            <a:endParaRPr lang="en-US" dirty="0"/>
          </a:p>
        </p:txBody>
      </p:sp>
    </p:spTree>
    <p:extLst>
      <p:ext uri="{BB962C8B-B14F-4D97-AF65-F5344CB8AC3E}">
        <p14:creationId xmlns:p14="http://schemas.microsoft.com/office/powerpoint/2010/main" val="1120502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en-GB" altLang="en-US" sz="3600" b="1" dirty="0"/>
              <a:t>HCI design patterns</a:t>
            </a:r>
          </a:p>
        </p:txBody>
      </p:sp>
      <p:sp>
        <p:nvSpPr>
          <p:cNvPr id="36867" name="Rectangle 3"/>
          <p:cNvSpPr>
            <a:spLocks noGrp="1" noChangeArrowheads="1"/>
          </p:cNvSpPr>
          <p:nvPr>
            <p:ph type="body" idx="1"/>
          </p:nvPr>
        </p:nvSpPr>
        <p:spPr>
          <a:xfrm>
            <a:off x="768096" y="1981200"/>
            <a:ext cx="7766304" cy="4328160"/>
          </a:xfrm>
        </p:spPr>
        <p:txBody>
          <a:bodyPr>
            <a:normAutofit lnSpcReduction="10000"/>
          </a:bodyPr>
          <a:lstStyle/>
          <a:p>
            <a:pPr algn="just">
              <a:buFont typeface="Courier New" panose="02070309020205020404" pitchFamily="49" charset="0"/>
              <a:buChar char="o"/>
            </a:pPr>
            <a:r>
              <a:rPr lang="en-GB" altLang="en-US" sz="2400" dirty="0"/>
              <a:t>An approach to reusing knowledge about successful design solutions</a:t>
            </a:r>
          </a:p>
          <a:p>
            <a:pPr algn="just">
              <a:buFont typeface="Courier New" panose="02070309020205020404" pitchFamily="49" charset="0"/>
              <a:buChar char="o"/>
            </a:pPr>
            <a:r>
              <a:rPr lang="en-GB" altLang="en-US" sz="2400" dirty="0"/>
              <a:t>Originated in architecture: Alexander</a:t>
            </a:r>
          </a:p>
          <a:p>
            <a:pPr algn="just">
              <a:buFont typeface="Courier New" panose="02070309020205020404" pitchFamily="49" charset="0"/>
              <a:buChar char="o"/>
            </a:pPr>
            <a:r>
              <a:rPr lang="en-GB" altLang="en-US" sz="2400" dirty="0"/>
              <a:t>A pattern is an invariant solution to a recurrent problem within a specific context.</a:t>
            </a:r>
          </a:p>
          <a:p>
            <a:pPr algn="just"/>
            <a:r>
              <a:rPr lang="en-GB" altLang="en-US" sz="2400" dirty="0"/>
              <a:t>Examples</a:t>
            </a:r>
            <a:endParaRPr lang="en-GB" altLang="en-US" dirty="0"/>
          </a:p>
          <a:p>
            <a:pPr lvl="1" algn="just"/>
            <a:r>
              <a:rPr lang="en-GB" altLang="en-US" sz="2000" dirty="0"/>
              <a:t>Light on Two Sides of Every Room (architecture)</a:t>
            </a:r>
          </a:p>
          <a:p>
            <a:pPr lvl="1" algn="just"/>
            <a:r>
              <a:rPr lang="en-GB" altLang="en-US" sz="2000" dirty="0"/>
              <a:t>Go back to a safe place (HCI)</a:t>
            </a:r>
          </a:p>
          <a:p>
            <a:pPr algn="just">
              <a:buFont typeface="Courier New" panose="02070309020205020404" pitchFamily="49" charset="0"/>
              <a:buChar char="o"/>
            </a:pPr>
            <a:r>
              <a:rPr lang="en-GB" altLang="en-US" sz="2400" dirty="0"/>
              <a:t>Patterns do not exist in isolation but are linked to other patterns in </a:t>
            </a:r>
            <a:r>
              <a:rPr lang="en-GB" altLang="en-US" sz="2400" i="1" dirty="0"/>
              <a:t>languages </a:t>
            </a:r>
            <a:r>
              <a:rPr lang="en-GB" altLang="en-US" sz="2400" dirty="0"/>
              <a:t>which enable complete designs to be generated</a:t>
            </a:r>
          </a:p>
          <a:p>
            <a:pPr lvl="1" algn="just"/>
            <a:endParaRPr lang="en-GB" altLang="en-US" sz="2000" dirty="0"/>
          </a:p>
          <a:p>
            <a:pPr lvl="1" algn="just"/>
            <a:endParaRPr lang="en-GB" altLang="en-US" dirty="0"/>
          </a:p>
        </p:txBody>
      </p:sp>
    </p:spTree>
    <p:extLst>
      <p:ext uri="{BB962C8B-B14F-4D97-AF65-F5344CB8AC3E}">
        <p14:creationId xmlns:p14="http://schemas.microsoft.com/office/powerpoint/2010/main" val="3592649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r>
              <a:rPr lang="en-GB" altLang="en-US" sz="3600" b="1" dirty="0"/>
              <a:t>HCI design patterns (cont.)</a:t>
            </a:r>
          </a:p>
        </p:txBody>
      </p:sp>
      <p:sp>
        <p:nvSpPr>
          <p:cNvPr id="39939" name="Rectangle 3"/>
          <p:cNvSpPr>
            <a:spLocks noGrp="1" noChangeArrowheads="1"/>
          </p:cNvSpPr>
          <p:nvPr>
            <p:ph type="body" idx="1"/>
          </p:nvPr>
        </p:nvSpPr>
        <p:spPr>
          <a:xfrm>
            <a:off x="685800" y="2084832"/>
            <a:ext cx="7772400" cy="4468368"/>
          </a:xfrm>
        </p:spPr>
        <p:txBody>
          <a:bodyPr>
            <a:noAutofit/>
          </a:bodyPr>
          <a:lstStyle/>
          <a:p>
            <a:pPr algn="just"/>
            <a:r>
              <a:rPr lang="en-GB" altLang="en-US" sz="2200" b="1" dirty="0" smtClean="0"/>
              <a:t>Characteristics Of Patterns</a:t>
            </a:r>
          </a:p>
          <a:p>
            <a:pPr lvl="1" algn="just">
              <a:buFont typeface="Courier New" panose="02070309020205020404" pitchFamily="49" charset="0"/>
              <a:buChar char="o"/>
            </a:pPr>
            <a:r>
              <a:rPr lang="en-GB" altLang="en-US" sz="2200" dirty="0" smtClean="0"/>
              <a:t>Capture Design Practice Not Theory</a:t>
            </a:r>
          </a:p>
          <a:p>
            <a:pPr lvl="1" algn="just">
              <a:buFont typeface="Courier New" panose="02070309020205020404" pitchFamily="49" charset="0"/>
              <a:buChar char="o"/>
            </a:pPr>
            <a:r>
              <a:rPr lang="en-GB" altLang="en-US" sz="2200" dirty="0" smtClean="0"/>
              <a:t>Capture The Essential Common Properties Of Good Examples Of Design</a:t>
            </a:r>
          </a:p>
          <a:p>
            <a:pPr lvl="1" algn="just">
              <a:buFont typeface="Courier New" panose="02070309020205020404" pitchFamily="49" charset="0"/>
              <a:buChar char="o"/>
            </a:pPr>
            <a:r>
              <a:rPr lang="en-GB" altLang="en-US" sz="2200" dirty="0" smtClean="0"/>
              <a:t>Represent Design Knowledge At Varying Levels: Social, Organisational, Conceptual, Detailed</a:t>
            </a:r>
          </a:p>
          <a:p>
            <a:pPr lvl="1" algn="just">
              <a:buFont typeface="Courier New" panose="02070309020205020404" pitchFamily="49" charset="0"/>
              <a:buChar char="o"/>
            </a:pPr>
            <a:r>
              <a:rPr lang="en-GB" altLang="en-US" sz="2200" dirty="0" smtClean="0"/>
              <a:t>Embody Values And Can Express What Is Humane In Interface Design</a:t>
            </a:r>
          </a:p>
          <a:p>
            <a:pPr lvl="1" algn="just">
              <a:buFont typeface="Courier New" panose="02070309020205020404" pitchFamily="49" charset="0"/>
              <a:buChar char="o"/>
            </a:pPr>
            <a:r>
              <a:rPr lang="en-GB" altLang="en-US" sz="2200" dirty="0" smtClean="0"/>
              <a:t>Are Intuitive And Readable And Can Therefore Be Used For Communication Between All Stakeholders</a:t>
            </a:r>
          </a:p>
          <a:p>
            <a:pPr lvl="1" algn="just">
              <a:buFont typeface="Courier New" panose="02070309020205020404" pitchFamily="49" charset="0"/>
              <a:buChar char="o"/>
            </a:pPr>
            <a:r>
              <a:rPr lang="en-GB" altLang="en-US" sz="2200" dirty="0" smtClean="0"/>
              <a:t>A Pattern Language Should Be Generative And Assist In The Development Of Complete Designs.</a:t>
            </a:r>
            <a:endParaRPr lang="en-GB" altLang="en-US" sz="2200" dirty="0"/>
          </a:p>
        </p:txBody>
      </p:sp>
    </p:spTree>
    <p:extLst>
      <p:ext uri="{BB962C8B-B14F-4D97-AF65-F5344CB8AC3E}">
        <p14:creationId xmlns:p14="http://schemas.microsoft.com/office/powerpoint/2010/main" val="1184223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en-GB" altLang="en-US" sz="3600" b="1" dirty="0"/>
              <a:t>types of design rules</a:t>
            </a:r>
          </a:p>
        </p:txBody>
      </p:sp>
      <p:sp>
        <p:nvSpPr>
          <p:cNvPr id="33795" name="Rectangle 3"/>
          <p:cNvSpPr>
            <a:spLocks noGrp="1" noChangeArrowheads="1"/>
          </p:cNvSpPr>
          <p:nvPr>
            <p:ph type="body" idx="1"/>
          </p:nvPr>
        </p:nvSpPr>
        <p:spPr>
          <a:xfrm>
            <a:off x="768096" y="2286000"/>
            <a:ext cx="7918704" cy="4023360"/>
          </a:xfrm>
        </p:spPr>
        <p:txBody>
          <a:bodyPr>
            <a:normAutofit lnSpcReduction="10000"/>
          </a:bodyPr>
          <a:lstStyle/>
          <a:p>
            <a:pPr>
              <a:lnSpc>
                <a:spcPct val="90000"/>
              </a:lnSpc>
            </a:pPr>
            <a:r>
              <a:rPr lang="en-GB" altLang="en-US" sz="2400" b="1" dirty="0" smtClean="0">
                <a:solidFill>
                  <a:srgbClr val="C00000"/>
                </a:solidFill>
              </a:rPr>
              <a:t>Principles</a:t>
            </a:r>
            <a:endParaRPr lang="en-GB" altLang="en-US" b="1" dirty="0" smtClean="0">
              <a:solidFill>
                <a:srgbClr val="C00000"/>
              </a:solidFill>
            </a:endParaRPr>
          </a:p>
          <a:p>
            <a:pPr marL="1327150" lvl="1">
              <a:lnSpc>
                <a:spcPct val="90000"/>
              </a:lnSpc>
            </a:pPr>
            <a:r>
              <a:rPr lang="en-GB" altLang="en-US" sz="2000" dirty="0" smtClean="0"/>
              <a:t>Abstract design rules</a:t>
            </a:r>
            <a:endParaRPr lang="en-GB" altLang="en-US" dirty="0" smtClean="0"/>
          </a:p>
          <a:p>
            <a:pPr marL="1327150" lvl="1">
              <a:lnSpc>
                <a:spcPct val="90000"/>
              </a:lnSpc>
            </a:pPr>
            <a:r>
              <a:rPr lang="en-GB" altLang="en-US" sz="2000" dirty="0" smtClean="0"/>
              <a:t>Low authority</a:t>
            </a:r>
          </a:p>
          <a:p>
            <a:pPr marL="1327150" lvl="1">
              <a:lnSpc>
                <a:spcPct val="90000"/>
              </a:lnSpc>
            </a:pPr>
            <a:r>
              <a:rPr lang="en-GB" altLang="en-US" sz="2000" dirty="0" smtClean="0"/>
              <a:t>High generality</a:t>
            </a:r>
            <a:endParaRPr lang="en-GB" altLang="en-US" dirty="0" smtClean="0"/>
          </a:p>
          <a:p>
            <a:pPr>
              <a:lnSpc>
                <a:spcPct val="90000"/>
              </a:lnSpc>
            </a:pPr>
            <a:r>
              <a:rPr lang="en-GB" altLang="en-US" sz="2400" b="1" dirty="0" smtClean="0">
                <a:solidFill>
                  <a:srgbClr val="C00000"/>
                </a:solidFill>
              </a:rPr>
              <a:t>Standards</a:t>
            </a:r>
            <a:endParaRPr lang="en-GB" altLang="en-US" b="1" dirty="0" smtClean="0">
              <a:solidFill>
                <a:srgbClr val="C00000"/>
              </a:solidFill>
            </a:endParaRPr>
          </a:p>
          <a:p>
            <a:pPr marL="1327150" lvl="1">
              <a:lnSpc>
                <a:spcPct val="90000"/>
              </a:lnSpc>
            </a:pPr>
            <a:r>
              <a:rPr lang="en-GB" altLang="en-US" sz="2000" dirty="0" smtClean="0"/>
              <a:t>Specific design rules</a:t>
            </a:r>
          </a:p>
          <a:p>
            <a:pPr marL="1327150" lvl="1">
              <a:lnSpc>
                <a:spcPct val="90000"/>
              </a:lnSpc>
            </a:pPr>
            <a:r>
              <a:rPr lang="en-GB" altLang="en-US" sz="2000" dirty="0" smtClean="0"/>
              <a:t>High authority</a:t>
            </a:r>
          </a:p>
          <a:p>
            <a:pPr marL="1327150" lvl="1">
              <a:lnSpc>
                <a:spcPct val="90000"/>
              </a:lnSpc>
            </a:pPr>
            <a:r>
              <a:rPr lang="en-GB" altLang="en-US" sz="2000" dirty="0" smtClean="0"/>
              <a:t>Limited application</a:t>
            </a:r>
            <a:endParaRPr lang="en-GB" altLang="en-US" dirty="0" smtClean="0"/>
          </a:p>
          <a:p>
            <a:pPr>
              <a:lnSpc>
                <a:spcPct val="90000"/>
              </a:lnSpc>
            </a:pPr>
            <a:r>
              <a:rPr lang="en-GB" altLang="en-US" sz="2400" b="1" dirty="0" smtClean="0">
                <a:solidFill>
                  <a:srgbClr val="C00000"/>
                </a:solidFill>
              </a:rPr>
              <a:t>Guidelines</a:t>
            </a:r>
          </a:p>
          <a:p>
            <a:pPr marL="1327150" lvl="1">
              <a:lnSpc>
                <a:spcPct val="90000"/>
              </a:lnSpc>
            </a:pPr>
            <a:r>
              <a:rPr lang="en-GB" altLang="en-US" sz="2000" dirty="0" smtClean="0"/>
              <a:t>Lower authority</a:t>
            </a:r>
          </a:p>
          <a:p>
            <a:pPr marL="1327150" lvl="1">
              <a:lnSpc>
                <a:spcPct val="90000"/>
              </a:lnSpc>
            </a:pPr>
            <a:r>
              <a:rPr lang="en-GB" altLang="en-US" sz="2000" dirty="0" smtClean="0"/>
              <a:t>More general application</a:t>
            </a:r>
            <a:endParaRPr lang="en-GB" altLang="en-US" sz="2000" dirty="0"/>
          </a:p>
        </p:txBody>
      </p:sp>
      <p:grpSp>
        <p:nvGrpSpPr>
          <p:cNvPr id="33796" name="Group 4"/>
          <p:cNvGrpSpPr>
            <a:grpSpLocks/>
          </p:cNvGrpSpPr>
          <p:nvPr/>
        </p:nvGrpSpPr>
        <p:grpSpPr bwMode="auto">
          <a:xfrm>
            <a:off x="5410200" y="2667000"/>
            <a:ext cx="2973388" cy="2971800"/>
            <a:chOff x="3263" y="774"/>
            <a:chExt cx="1873" cy="1872"/>
          </a:xfrm>
        </p:grpSpPr>
        <p:graphicFrame>
          <p:nvGraphicFramePr>
            <p:cNvPr id="33797" name="Object 5"/>
            <p:cNvGraphicFramePr>
              <a:graphicFrameLocks noChangeAspect="1"/>
            </p:cNvGraphicFramePr>
            <p:nvPr/>
          </p:nvGraphicFramePr>
          <p:xfrm>
            <a:off x="3264" y="774"/>
            <a:ext cx="1872" cy="1872"/>
          </p:xfrm>
          <a:graphic>
            <a:graphicData uri="http://schemas.openxmlformats.org/presentationml/2006/ole">
              <mc:AlternateContent xmlns:mc="http://schemas.openxmlformats.org/markup-compatibility/2006">
                <mc:Choice xmlns:v="urn:schemas-microsoft-com:vml" Requires="v">
                  <p:oleObj spid="_x0000_s1034" name="Picture" r:id="rId3" imgW="2466975" imgH="2466975" progId="Word.Picture.8">
                    <p:embed/>
                  </p:oleObj>
                </mc:Choice>
                <mc:Fallback>
                  <p:oleObj name="Picture" r:id="rId3" imgW="2466975" imgH="2466975" progId="Word.Picture.8">
                    <p:embed/>
                    <p:pic>
                      <p:nvPicPr>
                        <p:cNvPr id="3379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4" y="774"/>
                          <a:ext cx="1872" cy="18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8" name="Text Box 6"/>
            <p:cNvSpPr txBox="1">
              <a:spLocks noChangeArrowheads="1"/>
            </p:cNvSpPr>
            <p:nvPr/>
          </p:nvSpPr>
          <p:spPr bwMode="auto">
            <a:xfrm>
              <a:off x="3648" y="2428"/>
              <a:ext cx="1248"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1400">
                  <a:latin typeface="Arial" panose="020B0604020202020204" pitchFamily="34" charset="0"/>
                </a:rPr>
                <a:t>increasing authority</a:t>
              </a:r>
            </a:p>
          </p:txBody>
        </p:sp>
        <p:sp>
          <p:nvSpPr>
            <p:cNvPr id="33799" name="Text Box 7"/>
            <p:cNvSpPr txBox="1">
              <a:spLocks noChangeArrowheads="1"/>
            </p:cNvSpPr>
            <p:nvPr/>
          </p:nvSpPr>
          <p:spPr bwMode="auto">
            <a:xfrm rot="-5400000">
              <a:off x="2735" y="1583"/>
              <a:ext cx="1248"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altLang="en-US" sz="1400">
                  <a:latin typeface="Arial" panose="020B0604020202020204" pitchFamily="34" charset="0"/>
                </a:rPr>
                <a:t>increasing generality</a:t>
              </a:r>
            </a:p>
          </p:txBody>
        </p:sp>
      </p:grpSp>
    </p:spTree>
    <p:extLst>
      <p:ext uri="{BB962C8B-B14F-4D97-AF65-F5344CB8AC3E}">
        <p14:creationId xmlns:p14="http://schemas.microsoft.com/office/powerpoint/2010/main" val="196258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ltLang="en-US" b="1" dirty="0">
                <a:solidFill>
                  <a:srgbClr val="C00000"/>
                </a:solidFill>
              </a:rPr>
              <a:t>Principles</a:t>
            </a:r>
            <a:r>
              <a:rPr lang="en-GB" altLang="en-US" dirty="0"/>
              <a:t> </a:t>
            </a:r>
            <a:r>
              <a:rPr lang="en-GB" altLang="en-US" sz="3600" b="1" dirty="0"/>
              <a:t>to support usability</a:t>
            </a:r>
          </a:p>
        </p:txBody>
      </p:sp>
      <p:sp>
        <p:nvSpPr>
          <p:cNvPr id="17411" name="Rectangle 3"/>
          <p:cNvSpPr>
            <a:spLocks noGrp="1" noChangeArrowheads="1"/>
          </p:cNvSpPr>
          <p:nvPr>
            <p:ph type="body" idx="1"/>
          </p:nvPr>
        </p:nvSpPr>
        <p:spPr/>
        <p:txBody>
          <a:bodyPr>
            <a:normAutofit/>
          </a:bodyPr>
          <a:lstStyle/>
          <a:p>
            <a:pPr marL="0" indent="0">
              <a:lnSpc>
                <a:spcPct val="90000"/>
              </a:lnSpc>
              <a:buFontTx/>
              <a:buNone/>
            </a:pPr>
            <a:r>
              <a:rPr lang="en-GB" altLang="en-US" sz="2400" dirty="0" smtClean="0"/>
              <a:t>Learnability</a:t>
            </a:r>
          </a:p>
          <a:p>
            <a:pPr marL="374650" lvl="1" indent="6350">
              <a:lnSpc>
                <a:spcPct val="90000"/>
              </a:lnSpc>
              <a:buFontTx/>
              <a:buNone/>
            </a:pPr>
            <a:r>
              <a:rPr lang="en-GB" altLang="en-US" sz="2000" dirty="0" smtClean="0"/>
              <a:t>The Ease With Which New Users Can Begin Effective Interaction And Achieve Maximal Performance</a:t>
            </a:r>
          </a:p>
          <a:p>
            <a:pPr marL="0" indent="0">
              <a:lnSpc>
                <a:spcPct val="90000"/>
              </a:lnSpc>
              <a:buFontTx/>
              <a:buNone/>
            </a:pPr>
            <a:endParaRPr lang="en-GB" altLang="en-US" sz="1200" dirty="0" smtClean="0"/>
          </a:p>
          <a:p>
            <a:pPr marL="0" indent="0">
              <a:lnSpc>
                <a:spcPct val="90000"/>
              </a:lnSpc>
              <a:buFontTx/>
              <a:buNone/>
            </a:pPr>
            <a:r>
              <a:rPr lang="en-GB" altLang="en-US" sz="2400" dirty="0" smtClean="0"/>
              <a:t>Flexibility</a:t>
            </a:r>
          </a:p>
          <a:p>
            <a:pPr marL="374650" lvl="1" indent="6350">
              <a:lnSpc>
                <a:spcPct val="90000"/>
              </a:lnSpc>
              <a:buFontTx/>
              <a:buNone/>
            </a:pPr>
            <a:r>
              <a:rPr lang="en-GB" altLang="en-US" sz="2000" dirty="0" smtClean="0"/>
              <a:t>The Multiplicity Of Ways The User And System Exchange Information</a:t>
            </a:r>
          </a:p>
          <a:p>
            <a:pPr marL="0" indent="0">
              <a:lnSpc>
                <a:spcPct val="90000"/>
              </a:lnSpc>
              <a:buFontTx/>
              <a:buNone/>
            </a:pPr>
            <a:endParaRPr lang="en-GB" altLang="en-US" sz="1200" dirty="0" smtClean="0"/>
          </a:p>
          <a:p>
            <a:pPr marL="0" indent="0">
              <a:lnSpc>
                <a:spcPct val="90000"/>
              </a:lnSpc>
              <a:buFontTx/>
              <a:buNone/>
            </a:pPr>
            <a:r>
              <a:rPr lang="en-GB" altLang="en-US" sz="2400" dirty="0" smtClean="0"/>
              <a:t>Robustness</a:t>
            </a:r>
          </a:p>
          <a:p>
            <a:pPr marL="374650" lvl="1" indent="6350">
              <a:lnSpc>
                <a:spcPct val="90000"/>
              </a:lnSpc>
              <a:buFontTx/>
              <a:buNone/>
            </a:pPr>
            <a:r>
              <a:rPr lang="en-GB" altLang="en-US" sz="2000" dirty="0" smtClean="0"/>
              <a:t>The Level Of Support Provided The User In Determining Successful Achievement And Assessment Of Goal-directed Behaviour</a:t>
            </a:r>
            <a:endParaRPr lang="en-GB" altLang="en-US" sz="2000" dirty="0"/>
          </a:p>
        </p:txBody>
      </p:sp>
    </p:spTree>
    <p:extLst>
      <p:ext uri="{BB962C8B-B14F-4D97-AF65-F5344CB8AC3E}">
        <p14:creationId xmlns:p14="http://schemas.microsoft.com/office/powerpoint/2010/main" val="1592293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GB" altLang="en-US" sz="3600" b="1" dirty="0"/>
              <a:t>Principles of </a:t>
            </a:r>
            <a:r>
              <a:rPr lang="en-GB" altLang="en-US" sz="3600" b="1" dirty="0">
                <a:solidFill>
                  <a:srgbClr val="C00000"/>
                </a:solidFill>
              </a:rPr>
              <a:t>learnability</a:t>
            </a:r>
          </a:p>
        </p:txBody>
      </p:sp>
      <p:sp>
        <p:nvSpPr>
          <p:cNvPr id="18435" name="Rectangle 3"/>
          <p:cNvSpPr>
            <a:spLocks noGrp="1" noChangeArrowheads="1"/>
          </p:cNvSpPr>
          <p:nvPr>
            <p:ph type="body" idx="1"/>
          </p:nvPr>
        </p:nvSpPr>
        <p:spPr/>
        <p:txBody>
          <a:bodyPr/>
          <a:lstStyle/>
          <a:p>
            <a:pPr marL="0" indent="0">
              <a:buFontTx/>
              <a:buNone/>
            </a:pPr>
            <a:r>
              <a:rPr lang="en-GB" altLang="en-US" sz="2400" dirty="0" smtClean="0"/>
              <a:t>Predictability</a:t>
            </a:r>
          </a:p>
          <a:p>
            <a:pPr marL="565150" lvl="1" indent="-273050"/>
            <a:r>
              <a:rPr lang="en-GB" altLang="en-US" sz="2400" dirty="0" smtClean="0"/>
              <a:t>Determining effect of future actions based on past interaction history</a:t>
            </a:r>
          </a:p>
          <a:p>
            <a:pPr marL="565150" lvl="1" indent="-273050"/>
            <a:r>
              <a:rPr lang="en-GB" altLang="en-US" sz="2400" dirty="0" smtClean="0"/>
              <a:t>Operation visibility</a:t>
            </a:r>
          </a:p>
          <a:p>
            <a:pPr marL="0" indent="0"/>
            <a:endParaRPr lang="en-GB" altLang="en-US" sz="2400" dirty="0" smtClean="0"/>
          </a:p>
          <a:p>
            <a:pPr marL="0" indent="0">
              <a:buFontTx/>
              <a:buNone/>
            </a:pPr>
            <a:r>
              <a:rPr lang="en-GB" altLang="en-US" sz="2400" dirty="0" smtClean="0"/>
              <a:t>Synthesizability</a:t>
            </a:r>
          </a:p>
          <a:p>
            <a:pPr marL="565150" lvl="1" indent="-273050"/>
            <a:r>
              <a:rPr lang="en-GB" altLang="en-US" sz="2400" dirty="0" smtClean="0"/>
              <a:t>Assessing the effect of past actions</a:t>
            </a:r>
          </a:p>
          <a:p>
            <a:pPr marL="565150" lvl="1" indent="-273050"/>
            <a:r>
              <a:rPr lang="en-GB" altLang="en-US" sz="2400" dirty="0" smtClean="0"/>
              <a:t>Immediate vs. Eventual honesty</a:t>
            </a:r>
          </a:p>
          <a:p>
            <a:pPr marL="0" indent="0">
              <a:lnSpc>
                <a:spcPct val="90000"/>
              </a:lnSpc>
              <a:buFontTx/>
              <a:buNone/>
            </a:pPr>
            <a:endParaRPr lang="en-GB" altLang="en-US" sz="1200" dirty="0"/>
          </a:p>
        </p:txBody>
      </p:sp>
    </p:spTree>
    <p:extLst>
      <p:ext uri="{BB962C8B-B14F-4D97-AF65-F5344CB8AC3E}">
        <p14:creationId xmlns:p14="http://schemas.microsoft.com/office/powerpoint/2010/main" val="331825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GB" altLang="en-US" sz="3600" b="1" dirty="0"/>
              <a:t>Principles of </a:t>
            </a:r>
            <a:r>
              <a:rPr lang="en-GB" altLang="en-US" sz="3600" b="1" dirty="0">
                <a:solidFill>
                  <a:srgbClr val="C00000"/>
                </a:solidFill>
              </a:rPr>
              <a:t>learnability</a:t>
            </a:r>
            <a:r>
              <a:rPr lang="en-GB" altLang="en-US" sz="3600" b="1" dirty="0"/>
              <a:t> (</a:t>
            </a:r>
            <a:r>
              <a:rPr lang="en-GB" altLang="en-US" sz="3600" b="1" dirty="0" err="1"/>
              <a:t>ctd</a:t>
            </a:r>
            <a:r>
              <a:rPr lang="en-GB" altLang="en-US" sz="3600" b="1" dirty="0"/>
              <a:t>)</a:t>
            </a:r>
          </a:p>
        </p:txBody>
      </p:sp>
      <p:sp>
        <p:nvSpPr>
          <p:cNvPr id="25603" name="Rectangle 3"/>
          <p:cNvSpPr>
            <a:spLocks noGrp="1" noChangeArrowheads="1"/>
          </p:cNvSpPr>
          <p:nvPr>
            <p:ph type="body" idx="1"/>
          </p:nvPr>
        </p:nvSpPr>
        <p:spPr/>
        <p:txBody>
          <a:bodyPr>
            <a:normAutofit lnSpcReduction="10000"/>
          </a:bodyPr>
          <a:lstStyle/>
          <a:p>
            <a:pPr marL="0" indent="0">
              <a:lnSpc>
                <a:spcPct val="90000"/>
              </a:lnSpc>
              <a:buFontTx/>
              <a:buNone/>
            </a:pPr>
            <a:r>
              <a:rPr lang="en-GB" altLang="en-US" sz="2400" dirty="0" smtClean="0"/>
              <a:t>Familiarity</a:t>
            </a:r>
          </a:p>
          <a:p>
            <a:pPr marL="565150" lvl="1" indent="-273050">
              <a:lnSpc>
                <a:spcPct val="90000"/>
              </a:lnSpc>
            </a:pPr>
            <a:r>
              <a:rPr lang="en-GB" altLang="en-US" sz="2000" dirty="0" smtClean="0"/>
              <a:t>How prior knowledge applies to new system</a:t>
            </a:r>
          </a:p>
          <a:p>
            <a:pPr marL="565150" lvl="1" indent="-273050">
              <a:lnSpc>
                <a:spcPct val="90000"/>
              </a:lnSpc>
            </a:pPr>
            <a:r>
              <a:rPr lang="en-GB" altLang="en-US" sz="2000" dirty="0" err="1" smtClean="0"/>
              <a:t>Guessability</a:t>
            </a:r>
            <a:r>
              <a:rPr lang="en-GB" altLang="en-US" sz="2000" dirty="0" smtClean="0"/>
              <a:t>; affordance</a:t>
            </a:r>
          </a:p>
          <a:p>
            <a:pPr marL="0" indent="0">
              <a:lnSpc>
                <a:spcPct val="90000"/>
              </a:lnSpc>
            </a:pPr>
            <a:endParaRPr lang="en-GB" altLang="en-US" sz="2400" dirty="0" smtClean="0"/>
          </a:p>
          <a:p>
            <a:pPr marL="0" indent="0">
              <a:lnSpc>
                <a:spcPct val="90000"/>
              </a:lnSpc>
              <a:buFontTx/>
              <a:buNone/>
            </a:pPr>
            <a:r>
              <a:rPr lang="en-GB" altLang="en-US" sz="2400" dirty="0" smtClean="0"/>
              <a:t>Generalizability</a:t>
            </a:r>
          </a:p>
          <a:p>
            <a:pPr marL="565150" lvl="1" indent="-273050">
              <a:lnSpc>
                <a:spcPct val="90000"/>
              </a:lnSpc>
            </a:pPr>
            <a:r>
              <a:rPr lang="en-GB" altLang="en-US" sz="2000" dirty="0" smtClean="0"/>
              <a:t>Extending specific interaction knowledge to new situations</a:t>
            </a:r>
          </a:p>
          <a:p>
            <a:pPr marL="0" indent="0">
              <a:lnSpc>
                <a:spcPct val="90000"/>
              </a:lnSpc>
            </a:pPr>
            <a:endParaRPr lang="en-GB" altLang="en-US" sz="2400" dirty="0" smtClean="0"/>
          </a:p>
          <a:p>
            <a:pPr marL="0" indent="0">
              <a:lnSpc>
                <a:spcPct val="90000"/>
              </a:lnSpc>
              <a:buFontTx/>
              <a:buNone/>
            </a:pPr>
            <a:r>
              <a:rPr lang="en-GB" altLang="en-US" sz="2400" dirty="0" smtClean="0"/>
              <a:t>Consistency</a:t>
            </a:r>
          </a:p>
          <a:p>
            <a:pPr marL="565150" lvl="1" indent="-273050">
              <a:lnSpc>
                <a:spcPct val="90000"/>
              </a:lnSpc>
            </a:pPr>
            <a:r>
              <a:rPr lang="en-GB" altLang="en-US" sz="2000" dirty="0" smtClean="0"/>
              <a:t>Likeness in input/output behaviour arising from similar situations or task objectives</a:t>
            </a:r>
          </a:p>
          <a:p>
            <a:pPr marL="0" indent="0">
              <a:lnSpc>
                <a:spcPct val="90000"/>
              </a:lnSpc>
              <a:buFontTx/>
              <a:buNone/>
            </a:pPr>
            <a:endParaRPr lang="en-GB" altLang="en-US" sz="2400" dirty="0"/>
          </a:p>
        </p:txBody>
      </p:sp>
    </p:spTree>
    <p:extLst>
      <p:ext uri="{BB962C8B-B14F-4D97-AF65-F5344CB8AC3E}">
        <p14:creationId xmlns:p14="http://schemas.microsoft.com/office/powerpoint/2010/main" val="342715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r>
              <a:rPr lang="en-GB" altLang="en-US" sz="3600" b="1" dirty="0"/>
              <a:t>Principles of </a:t>
            </a:r>
            <a:r>
              <a:rPr lang="en-GB" altLang="en-US" sz="3600" b="1" dirty="0">
                <a:solidFill>
                  <a:srgbClr val="C00000"/>
                </a:solidFill>
              </a:rPr>
              <a:t>flexibility</a:t>
            </a:r>
          </a:p>
        </p:txBody>
      </p:sp>
      <p:sp>
        <p:nvSpPr>
          <p:cNvPr id="26627" name="Rectangle 3"/>
          <p:cNvSpPr>
            <a:spLocks noGrp="1" noChangeArrowheads="1"/>
          </p:cNvSpPr>
          <p:nvPr>
            <p:ph type="body" idx="1"/>
          </p:nvPr>
        </p:nvSpPr>
        <p:spPr/>
        <p:txBody>
          <a:bodyPr>
            <a:normAutofit fontScale="92500"/>
          </a:bodyPr>
          <a:lstStyle/>
          <a:p>
            <a:pPr marL="0" indent="0">
              <a:lnSpc>
                <a:spcPct val="90000"/>
              </a:lnSpc>
              <a:buFontTx/>
              <a:buNone/>
            </a:pPr>
            <a:r>
              <a:rPr lang="en-GB" altLang="en-US" sz="2400" dirty="0" smtClean="0"/>
              <a:t>Dialogue Initiative</a:t>
            </a:r>
          </a:p>
          <a:p>
            <a:pPr marL="565150" lvl="1" indent="-273050">
              <a:lnSpc>
                <a:spcPct val="90000"/>
              </a:lnSpc>
            </a:pPr>
            <a:r>
              <a:rPr lang="en-GB" altLang="en-US" sz="2000" dirty="0" smtClean="0"/>
              <a:t>Freedom From System Imposed Constraints On Input Dialogue</a:t>
            </a:r>
          </a:p>
          <a:p>
            <a:pPr marL="565150" lvl="1" indent="-273050">
              <a:lnSpc>
                <a:spcPct val="90000"/>
              </a:lnSpc>
            </a:pPr>
            <a:r>
              <a:rPr lang="en-GB" altLang="en-US" sz="2000" dirty="0" smtClean="0"/>
              <a:t>System Vs. User Pre-</a:t>
            </a:r>
            <a:r>
              <a:rPr lang="en-GB" altLang="en-US" sz="2000" dirty="0" err="1" smtClean="0"/>
              <a:t>emptiveness</a:t>
            </a:r>
            <a:endParaRPr lang="en-GB" altLang="en-US" sz="2000" dirty="0" smtClean="0"/>
          </a:p>
          <a:p>
            <a:pPr marL="0" indent="0">
              <a:lnSpc>
                <a:spcPct val="90000"/>
              </a:lnSpc>
            </a:pPr>
            <a:endParaRPr lang="en-GB" altLang="en-US" sz="1200" dirty="0" smtClean="0"/>
          </a:p>
          <a:p>
            <a:pPr marL="0" indent="0">
              <a:lnSpc>
                <a:spcPct val="90000"/>
              </a:lnSpc>
              <a:buFontTx/>
              <a:buNone/>
            </a:pPr>
            <a:r>
              <a:rPr lang="en-GB" altLang="en-US" sz="2400" dirty="0" smtClean="0"/>
              <a:t>Multithreading</a:t>
            </a:r>
          </a:p>
          <a:p>
            <a:pPr marL="565150" lvl="1" indent="-273050">
              <a:lnSpc>
                <a:spcPct val="90000"/>
              </a:lnSpc>
            </a:pPr>
            <a:r>
              <a:rPr lang="en-GB" altLang="en-US" sz="2000" dirty="0" smtClean="0"/>
              <a:t>Ability Of System To Support User Interaction For More Than One Task At A Time</a:t>
            </a:r>
          </a:p>
          <a:p>
            <a:pPr marL="565150" lvl="1" indent="-273050">
              <a:lnSpc>
                <a:spcPct val="90000"/>
              </a:lnSpc>
            </a:pPr>
            <a:r>
              <a:rPr lang="en-GB" altLang="en-US" sz="2000" dirty="0" smtClean="0"/>
              <a:t>Concurrent Vs. Interleaving; Multimodality</a:t>
            </a:r>
          </a:p>
          <a:p>
            <a:pPr marL="0" indent="0">
              <a:lnSpc>
                <a:spcPct val="90000"/>
              </a:lnSpc>
            </a:pPr>
            <a:endParaRPr lang="en-GB" altLang="en-US" sz="1200" dirty="0" smtClean="0"/>
          </a:p>
          <a:p>
            <a:pPr marL="0" indent="0">
              <a:lnSpc>
                <a:spcPct val="90000"/>
              </a:lnSpc>
              <a:buFontTx/>
              <a:buNone/>
            </a:pPr>
            <a:r>
              <a:rPr lang="en-GB" altLang="en-US" sz="2400" dirty="0" smtClean="0"/>
              <a:t>Task </a:t>
            </a:r>
            <a:r>
              <a:rPr lang="en-GB" altLang="en-US" sz="2400" dirty="0" err="1" smtClean="0"/>
              <a:t>Migratability</a:t>
            </a:r>
            <a:endParaRPr lang="en-GB" altLang="en-US" sz="2400" dirty="0" smtClean="0"/>
          </a:p>
          <a:p>
            <a:pPr marL="565150" lvl="1" indent="-273050">
              <a:lnSpc>
                <a:spcPct val="90000"/>
              </a:lnSpc>
            </a:pPr>
            <a:r>
              <a:rPr lang="en-GB" altLang="en-US" sz="2000" dirty="0" smtClean="0"/>
              <a:t>Passing Responsibility For Task Execution Between User And System</a:t>
            </a:r>
            <a:endParaRPr lang="en-GB" altLang="en-US" sz="2000" dirty="0"/>
          </a:p>
        </p:txBody>
      </p:sp>
    </p:spTree>
    <p:extLst>
      <p:ext uri="{BB962C8B-B14F-4D97-AF65-F5344CB8AC3E}">
        <p14:creationId xmlns:p14="http://schemas.microsoft.com/office/powerpoint/2010/main" val="3548183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r>
              <a:rPr lang="en-GB" altLang="en-US" sz="3600" b="1" dirty="0"/>
              <a:t>Principles of </a:t>
            </a:r>
            <a:r>
              <a:rPr lang="en-GB" altLang="en-US" sz="3600" b="1" dirty="0">
                <a:solidFill>
                  <a:srgbClr val="C00000"/>
                </a:solidFill>
              </a:rPr>
              <a:t>flexibility</a:t>
            </a:r>
            <a:r>
              <a:rPr lang="en-GB" altLang="en-US" sz="3600" b="1" dirty="0"/>
              <a:t> (</a:t>
            </a:r>
            <a:r>
              <a:rPr lang="en-GB" altLang="en-US" sz="3600" b="1" dirty="0" err="1"/>
              <a:t>ctd</a:t>
            </a:r>
            <a:r>
              <a:rPr lang="en-GB" altLang="en-US" sz="3600" b="1" dirty="0"/>
              <a:t>)</a:t>
            </a:r>
          </a:p>
        </p:txBody>
      </p:sp>
      <p:sp>
        <p:nvSpPr>
          <p:cNvPr id="27651" name="Rectangle 3"/>
          <p:cNvSpPr>
            <a:spLocks noGrp="1" noChangeArrowheads="1"/>
          </p:cNvSpPr>
          <p:nvPr>
            <p:ph type="body" idx="1"/>
          </p:nvPr>
        </p:nvSpPr>
        <p:spPr>
          <a:xfrm>
            <a:off x="768096" y="2286000"/>
            <a:ext cx="7842504" cy="4023360"/>
          </a:xfrm>
        </p:spPr>
        <p:txBody>
          <a:bodyPr>
            <a:normAutofit/>
          </a:bodyPr>
          <a:lstStyle/>
          <a:p>
            <a:pPr marL="0" indent="0">
              <a:buFontTx/>
              <a:buNone/>
            </a:pPr>
            <a:r>
              <a:rPr lang="en-GB" altLang="en-US" sz="2400" dirty="0" err="1" smtClean="0"/>
              <a:t>Substitutivity</a:t>
            </a:r>
            <a:endParaRPr lang="en-GB" altLang="en-US" sz="2400" dirty="0" smtClean="0"/>
          </a:p>
          <a:p>
            <a:pPr marL="565150" lvl="1" indent="-273050"/>
            <a:r>
              <a:rPr lang="en-GB" altLang="en-US" sz="2400" dirty="0" smtClean="0"/>
              <a:t>Allowing equivalent values of input and output to be substituted for each other</a:t>
            </a:r>
          </a:p>
          <a:p>
            <a:pPr marL="565150" lvl="1" indent="-273050"/>
            <a:r>
              <a:rPr lang="en-GB" altLang="en-US" sz="2400" dirty="0" smtClean="0"/>
              <a:t>Representation multiplicity; equal opportunity</a:t>
            </a:r>
          </a:p>
          <a:p>
            <a:pPr marL="0" indent="0"/>
            <a:endParaRPr lang="en-GB" altLang="en-US" sz="2400" dirty="0" smtClean="0"/>
          </a:p>
          <a:p>
            <a:pPr marL="0" indent="0">
              <a:buFontTx/>
              <a:buNone/>
            </a:pPr>
            <a:r>
              <a:rPr lang="en-GB" altLang="en-US" sz="2400" dirty="0" smtClean="0"/>
              <a:t>Customizability</a:t>
            </a:r>
          </a:p>
          <a:p>
            <a:pPr marL="565150" lvl="1" indent="-273050"/>
            <a:r>
              <a:rPr lang="en-GB" altLang="en-US" sz="2400" dirty="0" smtClean="0"/>
              <a:t>Modifiability of the user interface by user (adaptability) or system (</a:t>
            </a:r>
            <a:r>
              <a:rPr lang="en-GB" altLang="en-US" sz="2400" dirty="0" err="1" smtClean="0"/>
              <a:t>adaptivity</a:t>
            </a:r>
            <a:r>
              <a:rPr lang="en-GB" altLang="en-US" sz="2400" dirty="0" smtClean="0"/>
              <a:t>)</a:t>
            </a:r>
            <a:endParaRPr lang="en-GB" altLang="en-US" sz="2400" dirty="0"/>
          </a:p>
        </p:txBody>
      </p:sp>
    </p:spTree>
    <p:extLst>
      <p:ext uri="{BB962C8B-B14F-4D97-AF65-F5344CB8AC3E}">
        <p14:creationId xmlns:p14="http://schemas.microsoft.com/office/powerpoint/2010/main" val="310667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r>
              <a:rPr lang="en-GB" altLang="en-US" sz="3600" b="1" dirty="0"/>
              <a:t>Principles of </a:t>
            </a:r>
            <a:r>
              <a:rPr lang="en-GB" altLang="en-US" sz="3600" b="1" dirty="0">
                <a:solidFill>
                  <a:srgbClr val="C00000"/>
                </a:solidFill>
              </a:rPr>
              <a:t>robustness</a:t>
            </a:r>
          </a:p>
        </p:txBody>
      </p:sp>
      <p:sp>
        <p:nvSpPr>
          <p:cNvPr id="28675" name="Rectangle 3"/>
          <p:cNvSpPr>
            <a:spLocks noGrp="1" noChangeArrowheads="1"/>
          </p:cNvSpPr>
          <p:nvPr>
            <p:ph type="body" idx="1"/>
          </p:nvPr>
        </p:nvSpPr>
        <p:spPr/>
        <p:txBody>
          <a:bodyPr/>
          <a:lstStyle/>
          <a:p>
            <a:pPr marL="0" indent="0" algn="just">
              <a:buFontTx/>
              <a:buNone/>
            </a:pPr>
            <a:r>
              <a:rPr lang="en-GB" altLang="en-US" sz="2400" dirty="0" smtClean="0"/>
              <a:t>Observability</a:t>
            </a:r>
          </a:p>
          <a:p>
            <a:pPr marL="565150" lvl="1" indent="-273050" algn="just"/>
            <a:r>
              <a:rPr lang="en-GB" altLang="en-US" sz="2000" dirty="0" smtClean="0"/>
              <a:t>Ability Of User To Evaluate The Internal State Of The System From Its Perceivable Representation</a:t>
            </a:r>
          </a:p>
          <a:p>
            <a:pPr marL="565150" lvl="1" indent="-273050" algn="just"/>
            <a:r>
              <a:rPr lang="en-GB" altLang="en-US" sz="2000" dirty="0" err="1" smtClean="0"/>
              <a:t>Browsability</a:t>
            </a:r>
            <a:r>
              <a:rPr lang="en-GB" altLang="en-US" sz="2000" dirty="0" smtClean="0"/>
              <a:t>; Defaults; Reachability; Persistence; Operation Visibility</a:t>
            </a:r>
          </a:p>
          <a:p>
            <a:pPr marL="0" indent="0" algn="just"/>
            <a:endParaRPr lang="en-GB" altLang="en-US" sz="2400" dirty="0" smtClean="0"/>
          </a:p>
          <a:p>
            <a:pPr marL="0" indent="0" algn="just">
              <a:buFontTx/>
              <a:buNone/>
            </a:pPr>
            <a:r>
              <a:rPr lang="en-GB" altLang="en-US" sz="2400" dirty="0" smtClean="0"/>
              <a:t>Recoverability</a:t>
            </a:r>
          </a:p>
          <a:p>
            <a:pPr marL="565150" lvl="1" indent="-273050" algn="just"/>
            <a:r>
              <a:rPr lang="en-GB" altLang="en-US" sz="2000" dirty="0" smtClean="0"/>
              <a:t>Ability Of User To Take Corrective Action Once An Error Has Been Recognized</a:t>
            </a:r>
          </a:p>
          <a:p>
            <a:pPr marL="565150" lvl="1" indent="-273050" algn="just"/>
            <a:r>
              <a:rPr lang="en-GB" altLang="en-US" sz="2000" dirty="0" smtClean="0"/>
              <a:t>Reachability; Forward/Backward Recovery; Commensurate Effort</a:t>
            </a:r>
            <a:endParaRPr lang="en-GB" altLang="en-US" sz="2000" dirty="0"/>
          </a:p>
        </p:txBody>
      </p:sp>
    </p:spTree>
    <p:extLst>
      <p:ext uri="{BB962C8B-B14F-4D97-AF65-F5344CB8AC3E}">
        <p14:creationId xmlns:p14="http://schemas.microsoft.com/office/powerpoint/2010/main" val="37271862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285</TotalTime>
  <Words>2043</Words>
  <Application>Microsoft Office PowerPoint</Application>
  <PresentationFormat>On-screen Show (4:3)</PresentationFormat>
  <Paragraphs>179</Paragraphs>
  <Slides>26</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5" baseType="lpstr">
      <vt:lpstr>Arial</vt:lpstr>
      <vt:lpstr>Calibri</vt:lpstr>
      <vt:lpstr>Courier New</vt:lpstr>
      <vt:lpstr>Tw Cen MT</vt:lpstr>
      <vt:lpstr>Tw Cen MT Condensed</vt:lpstr>
      <vt:lpstr>Wingdings</vt:lpstr>
      <vt:lpstr>Wingdings 3</vt:lpstr>
      <vt:lpstr>Integral</vt:lpstr>
      <vt:lpstr>Picture</vt:lpstr>
      <vt:lpstr>Human computer interaction</vt:lpstr>
      <vt:lpstr>design rules</vt:lpstr>
      <vt:lpstr>types of design rules</vt:lpstr>
      <vt:lpstr>Principles to support usability</vt:lpstr>
      <vt:lpstr>Principles of learnability</vt:lpstr>
      <vt:lpstr>Principles of learnability (ctd)</vt:lpstr>
      <vt:lpstr>Principles of flexibility</vt:lpstr>
      <vt:lpstr>Principles of flexibility (ctd)</vt:lpstr>
      <vt:lpstr>Principles of robustness</vt:lpstr>
      <vt:lpstr>Principles of robustness (ctd)</vt:lpstr>
      <vt:lpstr>Standards</vt:lpstr>
      <vt:lpstr>Guidelines</vt:lpstr>
      <vt:lpstr>Using design rules</vt:lpstr>
      <vt:lpstr>Golden rules and heuristics</vt:lpstr>
      <vt:lpstr>Norman’s Seven Principles</vt:lpstr>
      <vt:lpstr>Norman’s Seven Principles(Ctnd)</vt:lpstr>
      <vt:lpstr>Norman’s Seven Principles(Ctnd)</vt:lpstr>
      <vt:lpstr>Norman’s Seven Principles(Ctnd)</vt:lpstr>
      <vt:lpstr>10 Usability Heuristics for User Interface Design</vt:lpstr>
      <vt:lpstr>10 Usability Heuristics for User Interface Design</vt:lpstr>
      <vt:lpstr> 10 Usability Heuristics for User Interface Design</vt:lpstr>
      <vt:lpstr>Shneiderman’s Eight Golden Rules</vt:lpstr>
      <vt:lpstr>Shneiderman’s Eight Golden Rules</vt:lpstr>
      <vt:lpstr>Shneiderman’s Eight Golden Rules</vt:lpstr>
      <vt:lpstr>HCI design patterns</vt:lpstr>
      <vt:lpstr>HCI design patterns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dc:creator>khan</dc:creator>
  <cp:lastModifiedBy>DeLL</cp:lastModifiedBy>
  <cp:revision>44</cp:revision>
  <dcterms:created xsi:type="dcterms:W3CDTF">2020-06-12T11:14:29Z</dcterms:created>
  <dcterms:modified xsi:type="dcterms:W3CDTF">2024-05-25T18:46:33Z</dcterms:modified>
</cp:coreProperties>
</file>