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352" r:id="rId2"/>
    <p:sldId id="363" r:id="rId3"/>
    <p:sldId id="353" r:id="rId4"/>
    <p:sldId id="354" r:id="rId5"/>
    <p:sldId id="364" r:id="rId6"/>
    <p:sldId id="355" r:id="rId7"/>
    <p:sldId id="356" r:id="rId8"/>
    <p:sldId id="358" r:id="rId9"/>
    <p:sldId id="359" r:id="rId10"/>
    <p:sldId id="360" r:id="rId11"/>
    <p:sldId id="361" r:id="rId12"/>
    <p:sldId id="362" r:id="rId13"/>
    <p:sldId id="365" r:id="rId14"/>
    <p:sldId id="366" r:id="rId1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0929"/>
  </p:normalViewPr>
  <p:slideViewPr>
    <p:cSldViewPr>
      <p:cViewPr varScale="1">
        <p:scale>
          <a:sx n="66" d="100"/>
          <a:sy n="66"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B81C3D6-095D-414C-ADC9-6E378E8A63DF}" type="datetimeFigureOut">
              <a:rPr lang="en-US"/>
              <a:pPr>
                <a:defRPr/>
              </a:pPr>
              <a:t>4/2/2024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r>
              <a:rPr lang="en-US"/>
              <a:t>IMPROVING WEBSITE PERFORMANCE USING CLICKSTREAM ANALYSIS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0B27FD2F-80E8-42E9-A067-1EAC1D5D1BA2}"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r>
              <a:rPr lang="en-US" altLang="en-US"/>
              <a:t>IMPROVING WEBSITE PERFORMANCE USING CLICKSTREAM ANALYSIS</a:t>
            </a: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4DA6AF7-C603-48EC-89D5-FD6359E1FA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lgn="l">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E646A4DC-B711-4CAF-BE08-4A9B1693BE70}" type="slidenum">
              <a:rPr lang="en-US" altLang="en-US"/>
              <a:pPr>
                <a:defRPr/>
              </a:pPr>
              <a:t>‹#›</a:t>
            </a:fld>
            <a:endParaRPr lang="en-US" altLang="en-US"/>
          </a:p>
        </p:txBody>
      </p:sp>
    </p:spTree>
    <p:extLst>
      <p:ext uri="{BB962C8B-B14F-4D97-AF65-F5344CB8AC3E}">
        <p14:creationId xmlns:p14="http://schemas.microsoft.com/office/powerpoint/2010/main" val="24970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9B492E7D-71F2-4356-87D0-5210EB20FE24}" type="slidenum">
              <a:rPr lang="en-US" altLang="en-US"/>
              <a:pPr>
                <a:defRPr/>
              </a:pPr>
              <a:t>‹#›</a:t>
            </a:fld>
            <a:endParaRPr lang="en-US" altLang="en-US"/>
          </a:p>
        </p:txBody>
      </p:sp>
    </p:spTree>
    <p:extLst>
      <p:ext uri="{BB962C8B-B14F-4D97-AF65-F5344CB8AC3E}">
        <p14:creationId xmlns:p14="http://schemas.microsoft.com/office/powerpoint/2010/main" val="22099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smtClean="0"/>
            </a:lvl1pPr>
          </a:lstStyle>
          <a:p>
            <a:pPr>
              <a:defRPr/>
            </a:pPr>
            <a:fld id="{719ADE25-DB36-46DB-9F00-FF04DDC50F85}" type="slidenum">
              <a:rPr lang="en-US" altLang="en-US"/>
              <a:pPr>
                <a:defRPr/>
              </a:pPr>
              <a:t>‹#›</a:t>
            </a:fld>
            <a:endParaRPr lang="en-US" altLang="en-US"/>
          </a:p>
        </p:txBody>
      </p:sp>
    </p:spTree>
    <p:extLst>
      <p:ext uri="{BB962C8B-B14F-4D97-AF65-F5344CB8AC3E}">
        <p14:creationId xmlns:p14="http://schemas.microsoft.com/office/powerpoint/2010/main" val="394516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5627434E-AB01-4E12-B21C-8A8FDC22AA27}" type="slidenum">
              <a:rPr lang="en-US" altLang="en-US"/>
              <a:pPr>
                <a:defRPr/>
              </a:pPr>
              <a:t>‹#›</a:t>
            </a:fld>
            <a:endParaRPr lang="en-US" altLang="en-US"/>
          </a:p>
        </p:txBody>
      </p:sp>
    </p:spTree>
    <p:extLst>
      <p:ext uri="{BB962C8B-B14F-4D97-AF65-F5344CB8AC3E}">
        <p14:creationId xmlns:p14="http://schemas.microsoft.com/office/powerpoint/2010/main" val="39945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0DB41004-5232-4D10-8F56-AD5E16E1E22B}" type="slidenum">
              <a:rPr lang="en-US" altLang="en-US"/>
              <a:pPr>
                <a:defRPr/>
              </a:pPr>
              <a:t>‹#›</a:t>
            </a:fld>
            <a:endParaRPr lang="en-US" altLang="en-US"/>
          </a:p>
        </p:txBody>
      </p:sp>
    </p:spTree>
    <p:extLst>
      <p:ext uri="{BB962C8B-B14F-4D97-AF65-F5344CB8AC3E}">
        <p14:creationId xmlns:p14="http://schemas.microsoft.com/office/powerpoint/2010/main" val="18575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A750A20E-BD20-4963-B13E-14E40E10A5F7}" type="slidenum">
              <a:rPr lang="en-US" altLang="en-US"/>
              <a:pPr>
                <a:defRPr/>
              </a:pPr>
              <a:t>‹#›</a:t>
            </a:fld>
            <a:endParaRPr lang="en-US" altLang="en-US"/>
          </a:p>
        </p:txBody>
      </p:sp>
    </p:spTree>
    <p:extLst>
      <p:ext uri="{BB962C8B-B14F-4D97-AF65-F5344CB8AC3E}">
        <p14:creationId xmlns:p14="http://schemas.microsoft.com/office/powerpoint/2010/main" val="1853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9" name="Slide Number Placeholder 5"/>
          <p:cNvSpPr>
            <a:spLocks noGrp="1"/>
          </p:cNvSpPr>
          <p:nvPr>
            <p:ph type="sldNum" sz="quarter" idx="12"/>
          </p:nvPr>
        </p:nvSpPr>
        <p:spPr/>
        <p:txBody>
          <a:bodyPr/>
          <a:lstStyle>
            <a:lvl1pPr>
              <a:defRPr/>
            </a:lvl1pPr>
          </a:lstStyle>
          <a:p>
            <a:pPr>
              <a:defRPr/>
            </a:pPr>
            <a:fld id="{916032C0-DD56-4797-A98D-26227BBEB717}" type="slidenum">
              <a:rPr lang="en-US" altLang="en-US"/>
              <a:pPr>
                <a:defRPr/>
              </a:pPr>
              <a:t>‹#›</a:t>
            </a:fld>
            <a:endParaRPr lang="en-US" altLang="en-US"/>
          </a:p>
        </p:txBody>
      </p:sp>
    </p:spTree>
    <p:extLst>
      <p:ext uri="{BB962C8B-B14F-4D97-AF65-F5344CB8AC3E}">
        <p14:creationId xmlns:p14="http://schemas.microsoft.com/office/powerpoint/2010/main" val="22659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5" name="Slide Number Placeholder 5"/>
          <p:cNvSpPr>
            <a:spLocks noGrp="1"/>
          </p:cNvSpPr>
          <p:nvPr>
            <p:ph type="sldNum" sz="quarter" idx="12"/>
          </p:nvPr>
        </p:nvSpPr>
        <p:spPr/>
        <p:txBody>
          <a:bodyPr/>
          <a:lstStyle>
            <a:lvl1pPr>
              <a:defRPr/>
            </a:lvl1pPr>
          </a:lstStyle>
          <a:p>
            <a:pPr>
              <a:defRPr/>
            </a:pPr>
            <a:fld id="{CC612655-B0DC-408E-B854-EF4E5E46B368}" type="slidenum">
              <a:rPr lang="en-US" altLang="en-US"/>
              <a:pPr>
                <a:defRPr/>
              </a:pPr>
              <a:t>‹#›</a:t>
            </a:fld>
            <a:endParaRPr lang="en-US" altLang="en-US"/>
          </a:p>
        </p:txBody>
      </p:sp>
    </p:spTree>
    <p:extLst>
      <p:ext uri="{BB962C8B-B14F-4D97-AF65-F5344CB8AC3E}">
        <p14:creationId xmlns:p14="http://schemas.microsoft.com/office/powerpoint/2010/main" val="156432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4" name="Slide Number Placeholder 3"/>
          <p:cNvSpPr>
            <a:spLocks noGrp="1"/>
          </p:cNvSpPr>
          <p:nvPr>
            <p:ph type="sldNum" sz="quarter" idx="12"/>
          </p:nvPr>
        </p:nvSpPr>
        <p:spPr/>
        <p:txBody>
          <a:bodyPr/>
          <a:lstStyle>
            <a:lvl1pPr>
              <a:defRPr smtClean="0"/>
            </a:lvl1pPr>
          </a:lstStyle>
          <a:p>
            <a:pPr>
              <a:defRPr/>
            </a:pPr>
            <a:fld id="{BCB0F235-4CDF-4A47-8A41-D0212AFA3EC2}" type="slidenum">
              <a:rPr lang="en-US" altLang="en-US"/>
              <a:pPr>
                <a:defRPr/>
              </a:pPr>
              <a:t>‹#›</a:t>
            </a:fld>
            <a:endParaRPr lang="en-US" altLang="en-US"/>
          </a:p>
        </p:txBody>
      </p:sp>
    </p:spTree>
    <p:extLst>
      <p:ext uri="{BB962C8B-B14F-4D97-AF65-F5344CB8AC3E}">
        <p14:creationId xmlns:p14="http://schemas.microsoft.com/office/powerpoint/2010/main" val="6503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38D14DA7-A54B-45F6-ABB7-078EF641E88F}" type="slidenum">
              <a:rPr lang="en-US" altLang="en-US"/>
              <a:pPr>
                <a:defRPr/>
              </a:pPr>
              <a:t>‹#›</a:t>
            </a:fld>
            <a:endParaRPr lang="en-US" altLang="en-US"/>
          </a:p>
        </p:txBody>
      </p:sp>
    </p:spTree>
    <p:extLst>
      <p:ext uri="{BB962C8B-B14F-4D97-AF65-F5344CB8AC3E}">
        <p14:creationId xmlns:p14="http://schemas.microsoft.com/office/powerpoint/2010/main" val="14949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6"/>
          <p:cNvSpPr>
            <a:spLocks noGrp="1"/>
          </p:cNvSpPr>
          <p:nvPr>
            <p:ph type="sldNum" sz="quarter" idx="12"/>
          </p:nvPr>
        </p:nvSpPr>
        <p:spPr/>
        <p:txBody>
          <a:bodyPr/>
          <a:lstStyle>
            <a:lvl1pPr>
              <a:defRPr smtClean="0"/>
            </a:lvl1pPr>
          </a:lstStyle>
          <a:p>
            <a:pPr>
              <a:defRPr/>
            </a:pPr>
            <a:fld id="{D434B79B-4E6C-4265-8483-71E22F91448C}" type="slidenum">
              <a:rPr lang="en-US" altLang="en-US"/>
              <a:pPr>
                <a:defRPr/>
              </a:pPr>
              <a:t>‹#›</a:t>
            </a:fld>
            <a:endParaRPr lang="en-US" altLang="en-US"/>
          </a:p>
        </p:txBody>
      </p:sp>
    </p:spTree>
    <p:extLst>
      <p:ext uri="{BB962C8B-B14F-4D97-AF65-F5344CB8AC3E}">
        <p14:creationId xmlns:p14="http://schemas.microsoft.com/office/powerpoint/2010/main" val="26924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lt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smtClean="0">
                <a:solidFill>
                  <a:schemeClr val="tx1">
                    <a:lumMod val="95000"/>
                    <a:lumOff val="5000"/>
                  </a:schemeClr>
                </a:solidFill>
                <a:latin typeface="+mj-lt"/>
              </a:defRPr>
            </a:lvl1pPr>
          </a:lstStyle>
          <a:p>
            <a:pPr>
              <a:defRPr/>
            </a:pPr>
            <a:r>
              <a:rPr lang="en-US" altLang="en-US"/>
              <a:t>IMPROVING WEBSITE PERFORMANCE USING CLICKSTREAM ANALYSIS</a:t>
            </a: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0D0D0D"/>
                </a:solidFill>
                <a:latin typeface="Tw Cen MT Condensed" panose="020B0606020104020203" pitchFamily="34" charset="0"/>
              </a:defRPr>
            </a:lvl1pPr>
          </a:lstStyle>
          <a:p>
            <a:pPr>
              <a:defRPr/>
            </a:pPr>
            <a:fld id="{049A9820-A20A-41CE-8BB4-43968BFE15F7}"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5" r:id="rId1"/>
    <p:sldLayoutId id="2147483889" r:id="rId2"/>
    <p:sldLayoutId id="2147483896" r:id="rId3"/>
    <p:sldLayoutId id="2147483890" r:id="rId4"/>
    <p:sldLayoutId id="2147483891" r:id="rId5"/>
    <p:sldLayoutId id="2147483892" r:id="rId6"/>
    <p:sldLayoutId id="2147483897" r:id="rId7"/>
    <p:sldLayoutId id="2147483893" r:id="rId8"/>
    <p:sldLayoutId id="2147483898" r:id="rId9"/>
    <p:sldLayoutId id="2147483894" r:id="rId10"/>
    <p:sldLayoutId id="2147483899" r:id="rId11"/>
  </p:sldLayoutIdLst>
  <p:hf hd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77000" y="4648200"/>
            <a:ext cx="2362200" cy="1905000"/>
          </a:xfrm>
        </p:spPr>
        <p:txBody>
          <a:bodyPr>
            <a:normAutofit fontScale="92500" lnSpcReduction="20000"/>
          </a:bodyPr>
          <a:lstStyle/>
          <a:p>
            <a:pPr marL="342900" indent="-342900">
              <a:buFont typeface="Arial" panose="020B0604020202020204" pitchFamily="34" charset="0"/>
              <a:buChar char="•"/>
            </a:pPr>
            <a:r>
              <a:rPr lang="en-US" sz="2000" b="1" dirty="0" smtClean="0"/>
              <a:t>HCI </a:t>
            </a:r>
            <a:r>
              <a:rPr lang="en-US" sz="2000" b="1" dirty="0" smtClean="0"/>
              <a:t>Definition</a:t>
            </a:r>
          </a:p>
          <a:p>
            <a:pPr marL="342900" indent="-342900">
              <a:buFont typeface="Arial" panose="020B0604020202020204" pitchFamily="34" charset="0"/>
              <a:buChar char="•"/>
            </a:pPr>
            <a:r>
              <a:rPr lang="en-US" sz="2000" b="1" dirty="0" smtClean="0"/>
              <a:t>Why HCI</a:t>
            </a:r>
            <a:endParaRPr lang="en-GB" sz="2000" b="1" dirty="0" smtClean="0"/>
          </a:p>
          <a:p>
            <a:pPr marL="342900" indent="-342900">
              <a:buFont typeface="Arial" panose="020B0604020202020204" pitchFamily="34" charset="0"/>
              <a:buChar char="•"/>
            </a:pPr>
            <a:r>
              <a:rPr lang="en-US" sz="2000" b="1" dirty="0" smtClean="0"/>
              <a:t>Goals of HCI</a:t>
            </a:r>
            <a:endParaRPr lang="en-US" sz="2000" b="1" dirty="0" smtClean="0"/>
          </a:p>
          <a:p>
            <a:pPr marL="342900" indent="-342900">
              <a:buFont typeface="Arial" panose="020B0604020202020204" pitchFamily="34" charset="0"/>
              <a:buChar char="•"/>
            </a:pPr>
            <a:r>
              <a:rPr lang="en-US" sz="2000" b="1" dirty="0" smtClean="0"/>
              <a:t>B</a:t>
            </a:r>
            <a:r>
              <a:rPr lang="en-US" sz="2000" b="1" dirty="0" smtClean="0"/>
              <a:t>enefits of HCI</a:t>
            </a:r>
          </a:p>
          <a:p>
            <a:pPr marL="342900" indent="-342900">
              <a:buFont typeface="Arial" panose="020B0604020202020204" pitchFamily="34" charset="0"/>
              <a:buChar char="•"/>
            </a:pPr>
            <a:r>
              <a:rPr lang="en-US" sz="2000" b="1" dirty="0" smtClean="0"/>
              <a:t>Future Of HCI</a:t>
            </a:r>
            <a:endParaRPr lang="en-US" sz="2000" b="1" dirty="0" smtClean="0"/>
          </a:p>
          <a:p>
            <a:endParaRPr lang="en-US" sz="2000" b="1" dirty="0" smtClean="0"/>
          </a:p>
          <a:p>
            <a:r>
              <a:rPr lang="en-US" sz="2000" b="1" dirty="0" smtClean="0"/>
              <a:t>CS 8</a:t>
            </a:r>
            <a:r>
              <a:rPr lang="en-US" sz="2000" b="1" baseline="30000" dirty="0" smtClean="0"/>
              <a:t>th</a:t>
            </a:r>
            <a:r>
              <a:rPr lang="en-US" sz="2000" b="1" dirty="0" smtClean="0"/>
              <a:t> Semester</a:t>
            </a:r>
            <a:endParaRPr lang="en-US" sz="2000" b="1" dirty="0"/>
          </a:p>
        </p:txBody>
      </p:sp>
      <p:sp>
        <p:nvSpPr>
          <p:cNvPr id="2" name="Title 1"/>
          <p:cNvSpPr>
            <a:spLocks noGrp="1"/>
          </p:cNvSpPr>
          <p:nvPr>
            <p:ph type="ctrTitle"/>
          </p:nvPr>
        </p:nvSpPr>
        <p:spPr/>
        <p:txBody>
          <a:bodyPr/>
          <a:lstStyle/>
          <a:p>
            <a:r>
              <a:rPr lang="en-US" dirty="0" smtClean="0"/>
              <a:t>HCI</a:t>
            </a:r>
            <a:endParaRPr lang="en-US" dirty="0"/>
          </a:p>
        </p:txBody>
      </p:sp>
    </p:spTree>
    <p:extLst>
      <p:ext uri="{BB962C8B-B14F-4D97-AF65-F5344CB8AC3E}">
        <p14:creationId xmlns:p14="http://schemas.microsoft.com/office/powerpoint/2010/main" val="25488303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HCI Benefits</a:t>
            </a:r>
            <a:endParaRPr lang="en-US" sz="3200" dirty="0"/>
          </a:p>
        </p:txBody>
      </p:sp>
      <p:sp>
        <p:nvSpPr>
          <p:cNvPr id="3" name="Content Placeholder 2"/>
          <p:cNvSpPr>
            <a:spLocks noGrp="1"/>
          </p:cNvSpPr>
          <p:nvPr>
            <p:ph sz="quarter" idx="1"/>
          </p:nvPr>
        </p:nvSpPr>
        <p:spPr/>
        <p:txBody>
          <a:bodyPr>
            <a:normAutofit/>
          </a:bodyPr>
          <a:lstStyle/>
          <a:p>
            <a:pPr marL="0" indent="0" algn="just">
              <a:buNone/>
            </a:pPr>
            <a:r>
              <a:rPr lang="en-US" b="1" dirty="0" smtClean="0"/>
              <a:t>1)	</a:t>
            </a:r>
            <a:r>
              <a:rPr lang="en-US" b="1" dirty="0" smtClean="0">
                <a:solidFill>
                  <a:srgbClr val="C00000"/>
                </a:solidFill>
              </a:rPr>
              <a:t>Gaining </a:t>
            </a:r>
            <a:r>
              <a:rPr lang="en-US" b="1" dirty="0">
                <a:solidFill>
                  <a:srgbClr val="C00000"/>
                </a:solidFill>
              </a:rPr>
              <a:t>market </a:t>
            </a:r>
            <a:r>
              <a:rPr lang="en-US" b="1" dirty="0" smtClean="0">
                <a:solidFill>
                  <a:srgbClr val="C00000"/>
                </a:solidFill>
              </a:rPr>
              <a:t>share: </a:t>
            </a:r>
            <a:r>
              <a:rPr lang="en-US" dirty="0" smtClean="0"/>
              <a:t>People </a:t>
            </a:r>
            <a:r>
              <a:rPr lang="en-US" dirty="0"/>
              <a:t>intend to buy/use products with higher </a:t>
            </a:r>
            <a:r>
              <a:rPr lang="en-US" dirty="0" smtClean="0"/>
              <a:t>usability e.g</a:t>
            </a:r>
            <a:r>
              <a:rPr lang="en-US" dirty="0"/>
              <a:t>., Google’s search engine has the largest market share because it is easy to use with higher efficiency</a:t>
            </a:r>
          </a:p>
          <a:p>
            <a:pPr marL="0" indent="0" algn="just">
              <a:buNone/>
            </a:pPr>
            <a:endParaRPr lang="en-US" b="1" dirty="0" smtClean="0"/>
          </a:p>
          <a:p>
            <a:pPr marL="0" indent="0" algn="just">
              <a:buNone/>
            </a:pPr>
            <a:endParaRPr lang="en-US" b="1" dirty="0"/>
          </a:p>
          <a:p>
            <a:pPr marL="0" indent="0" algn="just">
              <a:buNone/>
            </a:pPr>
            <a:r>
              <a:rPr lang="en-US" b="1" dirty="0" smtClean="0"/>
              <a:t>2</a:t>
            </a:r>
            <a:r>
              <a:rPr lang="en-US" b="1" dirty="0" smtClean="0"/>
              <a:t>)	</a:t>
            </a:r>
            <a:r>
              <a:rPr lang="en-US" b="1" dirty="0" smtClean="0">
                <a:solidFill>
                  <a:srgbClr val="C00000"/>
                </a:solidFill>
              </a:rPr>
              <a:t>Improving productivity: </a:t>
            </a:r>
            <a:r>
              <a:rPr lang="en-US" dirty="0" smtClean="0"/>
              <a:t>Employees </a:t>
            </a:r>
            <a:r>
              <a:rPr lang="en-US" dirty="0"/>
              <a:t>in a company perform their jobs in a faster </a:t>
            </a:r>
            <a:r>
              <a:rPr lang="en-US" dirty="0" smtClean="0"/>
              <a:t>manner e.g. </a:t>
            </a:r>
            <a:r>
              <a:rPr lang="en-US" dirty="0"/>
              <a:t>Workers in a mainland company needed to press a lengthy sequence of buttons in performing a task. </a:t>
            </a:r>
            <a:r>
              <a:rPr lang="en-US" dirty="0" smtClean="0"/>
              <a:t>A Student </a:t>
            </a:r>
            <a:r>
              <a:rPr lang="en-US" dirty="0"/>
              <a:t>helped to increase their productivity via writing a batch program for the button pressing </a:t>
            </a:r>
            <a:r>
              <a:rPr lang="en-US" dirty="0" smtClean="0"/>
              <a:t>operation.</a:t>
            </a:r>
            <a:endParaRPr lang="en-US" dirty="0"/>
          </a:p>
          <a:p>
            <a:pPr marL="0" lvl="0" indent="0" algn="just">
              <a:buNone/>
            </a:pPr>
            <a:r>
              <a:rPr lang="en-US" dirty="0"/>
              <a:t>e.g., Intranet can increase employees’ efficiency</a:t>
            </a:r>
          </a:p>
          <a:p>
            <a:pPr marL="0" indent="0" algn="just">
              <a:buNone/>
            </a:pPr>
            <a:endParaRPr lang="en-US" dirty="0"/>
          </a:p>
        </p:txBody>
      </p:sp>
    </p:spTree>
    <p:extLst>
      <p:ext uri="{BB962C8B-B14F-4D97-AF65-F5344CB8AC3E}">
        <p14:creationId xmlns:p14="http://schemas.microsoft.com/office/powerpoint/2010/main" val="48941739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HCI Benefits</a:t>
            </a:r>
            <a:endParaRPr lang="en-US" sz="3200" dirty="0"/>
          </a:p>
        </p:txBody>
      </p:sp>
      <p:sp>
        <p:nvSpPr>
          <p:cNvPr id="3" name="Content Placeholder 2"/>
          <p:cNvSpPr>
            <a:spLocks noGrp="1"/>
          </p:cNvSpPr>
          <p:nvPr>
            <p:ph sz="quarter" idx="1"/>
          </p:nvPr>
        </p:nvSpPr>
        <p:spPr>
          <a:xfrm>
            <a:off x="533400" y="2514600"/>
            <a:ext cx="8001000" cy="3810000"/>
          </a:xfrm>
        </p:spPr>
        <p:txBody>
          <a:bodyPr>
            <a:normAutofit/>
          </a:bodyPr>
          <a:lstStyle/>
          <a:p>
            <a:pPr marL="0" indent="0" algn="just">
              <a:buNone/>
            </a:pPr>
            <a:r>
              <a:rPr lang="en-US" b="1" dirty="0" smtClean="0"/>
              <a:t>3)	</a:t>
            </a:r>
            <a:r>
              <a:rPr lang="en-US" b="1" dirty="0" smtClean="0">
                <a:solidFill>
                  <a:srgbClr val="C00000"/>
                </a:solidFill>
              </a:rPr>
              <a:t>Lowering </a:t>
            </a:r>
            <a:r>
              <a:rPr lang="en-US" b="1" dirty="0">
                <a:solidFill>
                  <a:srgbClr val="C00000"/>
                </a:solidFill>
              </a:rPr>
              <a:t>support </a:t>
            </a:r>
            <a:r>
              <a:rPr lang="en-US" b="1" dirty="0" smtClean="0">
                <a:solidFill>
                  <a:srgbClr val="C00000"/>
                </a:solidFill>
              </a:rPr>
              <a:t>costs: </a:t>
            </a:r>
            <a:r>
              <a:rPr lang="en-US" dirty="0" smtClean="0"/>
              <a:t>If </a:t>
            </a:r>
            <a:r>
              <a:rPr lang="en-US" dirty="0"/>
              <a:t>the product is not usable, calls to customer </a:t>
            </a:r>
            <a:r>
              <a:rPr lang="en-US" dirty="0" smtClean="0"/>
              <a:t>support can </a:t>
            </a:r>
            <a:r>
              <a:rPr lang="en-US" dirty="0"/>
              <a:t>be enormous</a:t>
            </a:r>
          </a:p>
          <a:p>
            <a:pPr marL="0" lvl="0" indent="0" algn="just">
              <a:buNone/>
            </a:pPr>
            <a:r>
              <a:rPr lang="en-US" dirty="0"/>
              <a:t> e.g., If a washing machine is difficult to use even </a:t>
            </a:r>
            <a:r>
              <a:rPr lang="en-US" dirty="0" smtClean="0"/>
              <a:t>after reading </a:t>
            </a:r>
            <a:r>
              <a:rPr lang="en-US" dirty="0"/>
              <a:t>the instruction manual, many users will call </a:t>
            </a:r>
            <a:r>
              <a:rPr lang="en-US" dirty="0" smtClean="0"/>
              <a:t>the customer </a:t>
            </a:r>
            <a:r>
              <a:rPr lang="en-US" dirty="0"/>
              <a:t>service and the cost per call can be over $100</a:t>
            </a:r>
          </a:p>
          <a:p>
            <a:pPr marL="0" indent="0" algn="just">
              <a:buNone/>
            </a:pPr>
            <a:r>
              <a:rPr lang="en-US" b="1" dirty="0" smtClean="0"/>
              <a:t>4)	</a:t>
            </a:r>
            <a:r>
              <a:rPr lang="en-US" b="1" dirty="0" smtClean="0">
                <a:solidFill>
                  <a:srgbClr val="C00000"/>
                </a:solidFill>
              </a:rPr>
              <a:t>Reducing </a:t>
            </a:r>
            <a:r>
              <a:rPr lang="en-US" b="1" dirty="0">
                <a:solidFill>
                  <a:srgbClr val="C00000"/>
                </a:solidFill>
              </a:rPr>
              <a:t>development </a:t>
            </a:r>
            <a:r>
              <a:rPr lang="en-US" b="1" dirty="0" smtClean="0">
                <a:solidFill>
                  <a:srgbClr val="C00000"/>
                </a:solidFill>
              </a:rPr>
              <a:t>cost:</a:t>
            </a:r>
            <a:r>
              <a:rPr lang="en-US" dirty="0" smtClean="0">
                <a:solidFill>
                  <a:srgbClr val="C00000"/>
                </a:solidFill>
              </a:rPr>
              <a:t> </a:t>
            </a:r>
            <a:r>
              <a:rPr lang="en-US" dirty="0"/>
              <a:t>Avoid </a:t>
            </a:r>
            <a:r>
              <a:rPr lang="en-US" dirty="0" smtClean="0"/>
              <a:t>implementing </a:t>
            </a:r>
            <a:r>
              <a:rPr lang="en-US" dirty="0"/>
              <a:t>features users don’t want </a:t>
            </a:r>
            <a:r>
              <a:rPr lang="en-US" dirty="0" smtClean="0"/>
              <a:t>and creating </a:t>
            </a:r>
            <a:r>
              <a:rPr lang="en-US" dirty="0"/>
              <a:t>features that are annoying or inefficient e.g., If there are too many unnecessary </a:t>
            </a:r>
            <a:r>
              <a:rPr lang="en-US" dirty="0" smtClean="0"/>
              <a:t>confirmation dialog </a:t>
            </a:r>
            <a:r>
              <a:rPr lang="en-US" dirty="0"/>
              <a:t>boxes in using a word processor, it is likely </a:t>
            </a:r>
            <a:r>
              <a:rPr lang="en-US" dirty="0" smtClean="0"/>
              <a:t>this product </a:t>
            </a:r>
            <a:r>
              <a:rPr lang="en-US" dirty="0"/>
              <a:t>needs to be redeveloped.</a:t>
            </a:r>
          </a:p>
          <a:p>
            <a:pPr marL="0" indent="0">
              <a:buNone/>
            </a:pPr>
            <a:endParaRPr lang="en-US" dirty="0"/>
          </a:p>
        </p:txBody>
      </p:sp>
    </p:spTree>
    <p:extLst>
      <p:ext uri="{BB962C8B-B14F-4D97-AF65-F5344CB8AC3E}">
        <p14:creationId xmlns:p14="http://schemas.microsoft.com/office/powerpoint/2010/main" val="19161641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Fields that is associated with </a:t>
            </a:r>
            <a:r>
              <a:rPr lang="en-US" sz="3200" b="1" dirty="0" smtClean="0"/>
              <a:t>HCI</a:t>
            </a:r>
            <a:endParaRPr lang="en-US" sz="3200" dirty="0"/>
          </a:p>
        </p:txBody>
      </p:sp>
      <p:sp>
        <p:nvSpPr>
          <p:cNvPr id="3" name="Content Placeholder 2"/>
          <p:cNvSpPr>
            <a:spLocks noGrp="1"/>
          </p:cNvSpPr>
          <p:nvPr>
            <p:ph sz="quarter" idx="1"/>
          </p:nvPr>
        </p:nvSpPr>
        <p:spPr>
          <a:xfrm>
            <a:off x="609600" y="2084388"/>
            <a:ext cx="8001000" cy="4545012"/>
          </a:xfrm>
        </p:spPr>
        <p:txBody>
          <a:bodyPr>
            <a:normAutofit fontScale="85000" lnSpcReduction="20000"/>
          </a:bodyPr>
          <a:lstStyle/>
          <a:p>
            <a:pPr marL="0" indent="0" algn="just">
              <a:buNone/>
            </a:pPr>
            <a:r>
              <a:rPr lang="en-US" b="1" dirty="0"/>
              <a:t>Computer Science:</a:t>
            </a:r>
            <a:r>
              <a:rPr lang="en-US" dirty="0"/>
              <a:t> Develop programming languages, system architectures, etc. of the computing systems. </a:t>
            </a:r>
            <a:endParaRPr lang="en-US" dirty="0" smtClean="0"/>
          </a:p>
          <a:p>
            <a:pPr marL="0" indent="0" algn="just">
              <a:buNone/>
            </a:pPr>
            <a:r>
              <a:rPr lang="en-US" b="1" dirty="0" smtClean="0"/>
              <a:t>Engineering</a:t>
            </a:r>
            <a:r>
              <a:rPr lang="en-US" b="1" dirty="0"/>
              <a:t>: </a:t>
            </a:r>
            <a:r>
              <a:rPr lang="en-US" dirty="0"/>
              <a:t> Provide faster and cheaper equipment.</a:t>
            </a:r>
          </a:p>
          <a:p>
            <a:pPr marL="0" indent="0" algn="just">
              <a:buNone/>
            </a:pPr>
            <a:r>
              <a:rPr lang="en-US" b="1" dirty="0"/>
              <a:t>Linguistics: Artificial Intelligence: </a:t>
            </a:r>
            <a:r>
              <a:rPr lang="en-US" dirty="0"/>
              <a:t>Speech synthesis and recognition, natural language processing, etc.</a:t>
            </a:r>
          </a:p>
          <a:p>
            <a:pPr marL="0" indent="0" algn="just">
              <a:buNone/>
            </a:pPr>
            <a:r>
              <a:rPr lang="en-US" b="1" dirty="0"/>
              <a:t>Psychology:</a:t>
            </a:r>
            <a:r>
              <a:rPr lang="en-US" dirty="0"/>
              <a:t> Provide information about human mental capabilities (e.g., memory, decision making).</a:t>
            </a:r>
          </a:p>
          <a:p>
            <a:pPr marL="0" indent="0" algn="just">
              <a:buNone/>
            </a:pPr>
            <a:r>
              <a:rPr lang="en-US" b="1" dirty="0"/>
              <a:t>Ergonomics (Human Factors): </a:t>
            </a:r>
            <a:r>
              <a:rPr lang="en-US" dirty="0"/>
              <a:t> Provide information about human physical capabilities.</a:t>
            </a:r>
          </a:p>
          <a:p>
            <a:pPr marL="0" indent="0" algn="just">
              <a:buNone/>
            </a:pPr>
            <a:r>
              <a:rPr lang="en-US" b="1" dirty="0"/>
              <a:t>Sociology:</a:t>
            </a:r>
            <a:r>
              <a:rPr lang="en-US" dirty="0"/>
              <a:t> How people interact in groups.</a:t>
            </a:r>
          </a:p>
          <a:p>
            <a:pPr marL="0" indent="0" algn="just">
              <a:buNone/>
            </a:pPr>
            <a:r>
              <a:rPr lang="en-US" b="1" dirty="0"/>
              <a:t>Design Practices: </a:t>
            </a:r>
            <a:r>
              <a:rPr lang="en-US" dirty="0"/>
              <a:t> Graphic Design : Art of combining text and graphics and communicating an effective message in design of posters, brochures, signs, logos &amp; other type of visual communications.</a:t>
            </a:r>
          </a:p>
          <a:p>
            <a:pPr marL="0" indent="0" algn="just">
              <a:buNone/>
            </a:pPr>
            <a:r>
              <a:rPr lang="en-US" b="1" dirty="0"/>
              <a:t>Product Design :</a:t>
            </a:r>
            <a:r>
              <a:rPr lang="en-US" dirty="0"/>
              <a:t> Process of planning the product's specification.</a:t>
            </a:r>
          </a:p>
          <a:p>
            <a:pPr marL="0" indent="0" algn="just">
              <a:buNone/>
            </a:pPr>
            <a:r>
              <a:rPr lang="en-US" b="1" dirty="0"/>
              <a:t>Industrial Design :</a:t>
            </a:r>
            <a:r>
              <a:rPr lang="en-US" dirty="0"/>
              <a:t> Applied art whereby aesthetics and usability of products may be improved. Aspects include overall shape of the object, colors, textures, sounds &amp; product </a:t>
            </a:r>
            <a:r>
              <a:rPr lang="en-US" dirty="0" smtClean="0"/>
              <a:t>ergonomics</a:t>
            </a:r>
            <a:endParaRPr lang="en-US" dirty="0"/>
          </a:p>
        </p:txBody>
      </p:sp>
    </p:spTree>
    <p:extLst>
      <p:ext uri="{BB962C8B-B14F-4D97-AF65-F5344CB8AC3E}">
        <p14:creationId xmlns:p14="http://schemas.microsoft.com/office/powerpoint/2010/main" val="16263467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circle(in)">
                                      <p:cBhvr>
                                        <p:cTn id="22" dur="20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circle(in)">
                                      <p:cBhvr>
                                        <p:cTn id="27" dur="20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circle(in)">
                                      <p:cBhvr>
                                        <p:cTn id="32" dur="20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circle(in)">
                                      <p:cBhvr>
                                        <p:cTn id="37" dur="2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circle(in)">
                                      <p:cBhvr>
                                        <p:cTn id="42" dur="20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circle(in)">
                                      <p:cBhvr>
                                        <p:cTn id="47" dur="20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6" presetClass="entr" presetSubtype="16"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circle(in)">
                                      <p:cBhvr>
                                        <p:cTn id="5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cs typeface="Times New Roman" panose="02020603050405020304" pitchFamily="18" charset="0"/>
              </a:rPr>
              <a:t>What the future </a:t>
            </a:r>
            <a:r>
              <a:rPr lang="en-US" sz="3200" b="1" dirty="0" smtClean="0">
                <a:solidFill>
                  <a:schemeClr val="tx1"/>
                </a:solidFill>
                <a:cs typeface="Times New Roman" panose="02020603050405020304" pitchFamily="18" charset="0"/>
              </a:rPr>
              <a:t>holds</a:t>
            </a:r>
            <a:endParaRPr lang="en-US" sz="3200" dirty="0">
              <a:solidFill>
                <a:schemeClr val="tx1"/>
              </a:solidFill>
              <a:cs typeface="Times New Roman" panose="02020603050405020304" pitchFamily="18" charset="0"/>
            </a:endParaRPr>
          </a:p>
        </p:txBody>
      </p:sp>
      <p:sp>
        <p:nvSpPr>
          <p:cNvPr id="3" name="Content Placeholder 2"/>
          <p:cNvSpPr>
            <a:spLocks noGrp="1"/>
          </p:cNvSpPr>
          <p:nvPr>
            <p:ph sz="quarter" idx="1"/>
          </p:nvPr>
        </p:nvSpPr>
        <p:spPr>
          <a:xfrm>
            <a:off x="609600" y="2286000"/>
            <a:ext cx="8001000" cy="4022725"/>
          </a:xfrm>
        </p:spPr>
        <p:txBody>
          <a:bodyPr>
            <a:normAutofit/>
          </a:bodyPr>
          <a:lstStyle/>
          <a:p>
            <a:pPr marL="0" indent="0" algn="just">
              <a:buNone/>
            </a:pPr>
            <a:r>
              <a:rPr lang="en-US" b="1" dirty="0">
                <a:solidFill>
                  <a:srgbClr val="C00000"/>
                </a:solidFill>
                <a:latin typeface="Times New Roman" panose="02020603050405020304" pitchFamily="18" charset="0"/>
                <a:cs typeface="Times New Roman" panose="02020603050405020304" pitchFamily="18" charset="0"/>
              </a:rPr>
              <a:t>Voice-Guided User Interfaces</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Voice </a:t>
            </a:r>
            <a:r>
              <a:rPr lang="en-US" dirty="0">
                <a:latin typeface="Times New Roman" panose="02020603050405020304" pitchFamily="18" charset="0"/>
                <a:cs typeface="Times New Roman" panose="02020603050405020304" pitchFamily="18" charset="0"/>
              </a:rPr>
              <a:t>interaction is going to go way beyond setting appointments and surfing the web. It’s predicted that, in the next 5 years, </a:t>
            </a:r>
            <a:r>
              <a:rPr lang="en-US" b="1" dirty="0">
                <a:latin typeface="Times New Roman" panose="02020603050405020304" pitchFamily="18" charset="0"/>
                <a:cs typeface="Times New Roman" panose="02020603050405020304" pitchFamily="18" charset="0"/>
              </a:rPr>
              <a:t>adoption rate of speech recognition will be over 80%.</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makes a lot of sense when you consider how much smaller our screens are getting. With less screen real-estate, interfaces will become much harder to navigate.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Touch </a:t>
            </a:r>
            <a:r>
              <a:rPr lang="en-US" dirty="0">
                <a:latin typeface="Times New Roman" panose="02020603050405020304" pitchFamily="18" charset="0"/>
                <a:cs typeface="Times New Roman" panose="02020603050405020304" pitchFamily="18" charset="0"/>
              </a:rPr>
              <a:t>will likely still be king on mobile for a long time to come, however, voice certainly promises a deeper and more ubiquitous method for interacting with our devices.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915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chemeClr val="tx1"/>
                </a:solidFill>
                <a:cs typeface="Times New Roman" panose="02020603050405020304" pitchFamily="18" charset="0"/>
              </a:rPr>
              <a:t>What the future holds</a:t>
            </a:r>
            <a:endParaRPr lang="en-US" sz="3200" dirty="0">
              <a:solidFill>
                <a:schemeClr val="tx1"/>
              </a:solidFill>
            </a:endParaRPr>
          </a:p>
        </p:txBody>
      </p:sp>
      <p:sp>
        <p:nvSpPr>
          <p:cNvPr id="3" name="Content Placeholder 2"/>
          <p:cNvSpPr>
            <a:spLocks noGrp="1"/>
          </p:cNvSpPr>
          <p:nvPr>
            <p:ph sz="quarter" idx="1"/>
          </p:nvPr>
        </p:nvSpPr>
        <p:spPr>
          <a:xfrm>
            <a:off x="533400" y="1905000"/>
            <a:ext cx="8272272" cy="4495800"/>
          </a:xfrm>
        </p:spPr>
        <p:txBody>
          <a:bodyPr>
            <a:normAutofit fontScale="92500" lnSpcReduction="10000"/>
          </a:bodyPr>
          <a:lstStyle/>
          <a:p>
            <a:pPr marL="0" indent="0" algn="just">
              <a:buNone/>
            </a:pPr>
            <a:r>
              <a:rPr lang="en-US" b="1" dirty="0">
                <a:solidFill>
                  <a:srgbClr val="C00000"/>
                </a:solidFill>
                <a:latin typeface="Times New Roman" panose="02020603050405020304" pitchFamily="18" charset="0"/>
                <a:cs typeface="Times New Roman" panose="02020603050405020304" pitchFamily="18" charset="0"/>
              </a:rPr>
              <a:t>Virtual/Augmented Reality</a:t>
            </a:r>
          </a:p>
          <a:p>
            <a:pPr marL="0" indent="0" algn="just">
              <a:buNone/>
            </a:pPr>
            <a:r>
              <a:rPr lang="en-US" dirty="0">
                <a:latin typeface="Times New Roman" panose="02020603050405020304" pitchFamily="18" charset="0"/>
                <a:cs typeface="Times New Roman" panose="02020603050405020304" pitchFamily="18" charset="0"/>
              </a:rPr>
              <a:t>The VR (virtual-reality) landscape is going to look a lot more interesting in the next decade.</a:t>
            </a:r>
          </a:p>
          <a:p>
            <a:pPr marL="0" indent="0" algn="just">
              <a:buNone/>
            </a:pPr>
            <a:r>
              <a:rPr lang="en-US" dirty="0">
                <a:latin typeface="Times New Roman" panose="02020603050405020304" pitchFamily="18" charset="0"/>
                <a:cs typeface="Times New Roman" panose="02020603050405020304" pitchFamily="18" charset="0"/>
              </a:rPr>
              <a:t>These headsets might eventually render TVs obsolete. After all, why would you watch your favorite football team through a rectangle box when you could have </a:t>
            </a:r>
            <a:r>
              <a:rPr lang="en-US" dirty="0" smtClean="0">
                <a:latin typeface="Times New Roman" panose="02020603050405020304" pitchFamily="18" charset="0"/>
                <a:cs typeface="Times New Roman" panose="02020603050405020304" pitchFamily="18" charset="0"/>
              </a:rPr>
              <a:t>them </a:t>
            </a:r>
            <a:r>
              <a:rPr lang="en-US" dirty="0">
                <a:latin typeface="Times New Roman" panose="02020603050405020304" pitchFamily="18" charset="0"/>
                <a:cs typeface="Times New Roman" panose="02020603050405020304" pitchFamily="18" charset="0"/>
              </a:rPr>
              <a:t>projected into your living room</a:t>
            </a:r>
            <a:r>
              <a:rPr lang="en-US" dirty="0" smtClean="0">
                <a:latin typeface="Times New Roman" panose="02020603050405020304" pitchFamily="18" charset="0"/>
                <a:cs typeface="Times New Roman" panose="02020603050405020304" pitchFamily="18" charset="0"/>
              </a:rPr>
              <a:t>.</a:t>
            </a:r>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just">
              <a:buNone/>
            </a:pPr>
            <a:r>
              <a:rPr lang="en-US" b="1" dirty="0" smtClean="0">
                <a:solidFill>
                  <a:srgbClr val="C00000"/>
                </a:solidFill>
                <a:latin typeface="Times New Roman" panose="02020603050405020304" pitchFamily="18" charset="0"/>
                <a:cs typeface="Times New Roman" panose="02020603050405020304" pitchFamily="18" charset="0"/>
              </a:rPr>
              <a:t>Wearables</a:t>
            </a:r>
            <a:endParaRPr lang="en-US" b="1" dirty="0">
              <a:solidFill>
                <a:srgbClr val="C00000"/>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The Apple watch has already introduced some really unique interactions like the digital crown and the ability to view another person’s pulse. In the coming decade, these devices will become cheaper, more functional and less </a:t>
            </a:r>
            <a:r>
              <a:rPr lang="en-US" dirty="0" smtClean="0">
                <a:latin typeface="Times New Roman" panose="02020603050405020304" pitchFamily="18" charset="0"/>
                <a:cs typeface="Times New Roman" panose="02020603050405020304" pitchFamily="18" charset="0"/>
              </a:rPr>
              <a:t>dependent </a:t>
            </a:r>
            <a:r>
              <a:rPr lang="en-US" dirty="0">
                <a:latin typeface="Times New Roman" panose="02020603050405020304" pitchFamily="18" charset="0"/>
                <a:cs typeface="Times New Roman" panose="02020603050405020304" pitchFamily="18" charset="0"/>
              </a:rPr>
              <a:t>on your phone, which will in turn make them far more adoptable</a:t>
            </a:r>
            <a:r>
              <a:rPr lang="en-US"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The current wearables landscape is filled with smart </a:t>
            </a:r>
            <a:r>
              <a:rPr lang="en-US" dirty="0" smtClean="0">
                <a:latin typeface="Times New Roman" panose="02020603050405020304" pitchFamily="18" charset="0"/>
                <a:cs typeface="Times New Roman" panose="02020603050405020304" pitchFamily="18" charset="0"/>
              </a:rPr>
              <a:t>jewelry, </a:t>
            </a:r>
            <a:r>
              <a:rPr lang="en-US" dirty="0">
                <a:latin typeface="Times New Roman" panose="02020603050405020304" pitchFamily="18" charset="0"/>
                <a:cs typeface="Times New Roman" panose="02020603050405020304" pitchFamily="18" charset="0"/>
              </a:rPr>
              <a:t>smart watches and even smart shoes.</a:t>
            </a:r>
          </a:p>
          <a:p>
            <a:pPr marL="0" indent="0">
              <a:buNone/>
            </a:pPr>
            <a:endParaRPr lang="en-US" dirty="0"/>
          </a:p>
        </p:txBody>
      </p:sp>
    </p:spTree>
    <p:extLst>
      <p:ext uri="{BB962C8B-B14F-4D97-AF65-F5344CB8AC3E}">
        <p14:creationId xmlns:p14="http://schemas.microsoft.com/office/powerpoint/2010/main" val="1198276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52400" y="228600"/>
            <a:ext cx="8839200" cy="6477000"/>
          </a:xfrm>
        </p:spPr>
      </p:pic>
    </p:spTree>
    <p:extLst>
      <p:ext uri="{BB962C8B-B14F-4D97-AF65-F5344CB8AC3E}">
        <p14:creationId xmlns:p14="http://schemas.microsoft.com/office/powerpoint/2010/main" val="1253491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t>Human Computer </a:t>
            </a:r>
            <a:r>
              <a:rPr lang="en-GB" sz="3200" b="1" dirty="0" smtClean="0"/>
              <a:t>Interaction </a:t>
            </a:r>
            <a:r>
              <a:rPr lang="en-GB" sz="2800" b="1" dirty="0" smtClean="0"/>
              <a:t>(Definition)</a:t>
            </a:r>
            <a:endParaRPr lang="en-US" sz="2800" b="1" dirty="0"/>
          </a:p>
        </p:txBody>
      </p:sp>
      <p:sp>
        <p:nvSpPr>
          <p:cNvPr id="3" name="Content Placeholder 2"/>
          <p:cNvSpPr>
            <a:spLocks noGrp="1"/>
          </p:cNvSpPr>
          <p:nvPr>
            <p:ph sz="quarter" idx="1"/>
          </p:nvPr>
        </p:nvSpPr>
        <p:spPr>
          <a:xfrm>
            <a:off x="609600" y="2286000"/>
            <a:ext cx="8001000" cy="4419600"/>
          </a:xfrm>
        </p:spPr>
        <p:txBody>
          <a:bodyPr>
            <a:normAutofit/>
          </a:bodyPr>
          <a:lstStyle/>
          <a:p>
            <a:pPr algn="just"/>
            <a:r>
              <a:rPr lang="en-US" dirty="0"/>
              <a:t>Human-Computer Interaction is a discipline concerned with the design, evaluation and implementation of interactive computing systems for human use and with the study of major phenomena surrounding them” </a:t>
            </a:r>
            <a:r>
              <a:rPr lang="en-US" dirty="0" smtClean="0">
                <a:solidFill>
                  <a:schemeClr val="accent2">
                    <a:lumMod val="75000"/>
                  </a:schemeClr>
                </a:solidFill>
              </a:rPr>
              <a:t>ACM/IEEE</a:t>
            </a:r>
            <a:r>
              <a:rPr lang="en-US" dirty="0">
                <a:solidFill>
                  <a:schemeClr val="accent2">
                    <a:lumMod val="75000"/>
                  </a:schemeClr>
                </a:solidFill>
              </a:rPr>
              <a:t>.</a:t>
            </a:r>
          </a:p>
          <a:p>
            <a:pPr algn="just"/>
            <a:r>
              <a:rPr lang="en-US" dirty="0" smtClean="0"/>
              <a:t>“</a:t>
            </a:r>
            <a:r>
              <a:rPr lang="en-US" dirty="0"/>
              <a:t>HCI is study of people, computer technology and the ways these influence each other. We study HCI to determine how we can make this computer technology more usable by people” </a:t>
            </a:r>
            <a:r>
              <a:rPr lang="en-US" dirty="0">
                <a:solidFill>
                  <a:schemeClr val="accent2">
                    <a:lumMod val="75000"/>
                  </a:schemeClr>
                </a:solidFill>
              </a:rPr>
              <a:t>Dix: </a:t>
            </a:r>
            <a:r>
              <a:rPr lang="en-US" dirty="0" smtClean="0">
                <a:solidFill>
                  <a:schemeClr val="accent2">
                    <a:lumMod val="75000"/>
                  </a:schemeClr>
                </a:solidFill>
              </a:rPr>
              <a:t>(</a:t>
            </a:r>
            <a:r>
              <a:rPr lang="en-US" dirty="0">
                <a:solidFill>
                  <a:schemeClr val="accent2">
                    <a:lumMod val="75000"/>
                  </a:schemeClr>
                </a:solidFill>
              </a:rPr>
              <a:t>1998)</a:t>
            </a:r>
          </a:p>
          <a:p>
            <a:pPr algn="just"/>
            <a:r>
              <a:rPr lang="en-US" dirty="0"/>
              <a:t>HCI (human-computer interaction) is the study of how people interact with computers and to what extent computers are or are not developed for successful interaction with human beings.</a:t>
            </a:r>
          </a:p>
          <a:p>
            <a:endParaRPr lang="en-US" dirty="0"/>
          </a:p>
        </p:txBody>
      </p:sp>
    </p:spTree>
    <p:extLst>
      <p:ext uri="{BB962C8B-B14F-4D97-AF65-F5344CB8AC3E}">
        <p14:creationId xmlns:p14="http://schemas.microsoft.com/office/powerpoint/2010/main" val="303356674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smtClean="0"/>
              <a:t>Why HCI</a:t>
            </a:r>
            <a:endParaRPr lang="en-US" b="1" dirty="0"/>
          </a:p>
        </p:txBody>
      </p:sp>
      <p:sp>
        <p:nvSpPr>
          <p:cNvPr id="3" name="Content Placeholder 2"/>
          <p:cNvSpPr>
            <a:spLocks noGrp="1"/>
          </p:cNvSpPr>
          <p:nvPr>
            <p:ph sz="quarter" idx="1"/>
          </p:nvPr>
        </p:nvSpPr>
        <p:spPr>
          <a:xfrm>
            <a:off x="533400" y="2819400"/>
            <a:ext cx="8153400" cy="3505199"/>
          </a:xfrm>
        </p:spPr>
        <p:txBody>
          <a:bodyPr>
            <a:normAutofit/>
          </a:bodyPr>
          <a:lstStyle/>
          <a:p>
            <a:pPr algn="just">
              <a:buFont typeface="Courier New" panose="02070309020205020404" pitchFamily="49" charset="0"/>
              <a:buChar char="o"/>
            </a:pPr>
            <a:r>
              <a:rPr lang="en-US" sz="2400" dirty="0" smtClean="0"/>
              <a:t>In </a:t>
            </a:r>
            <a:r>
              <a:rPr lang="en-US" sz="2400" dirty="0"/>
              <a:t>the past, computers were expensive &amp; used by technical people only. Now, computers are cheap and used by non-technical people (different backgrounds, needs, knowledge, </a:t>
            </a:r>
            <a:r>
              <a:rPr lang="en-US" sz="2400" dirty="0" smtClean="0"/>
              <a:t>skills and age </a:t>
            </a:r>
            <a:r>
              <a:rPr lang="en-US" sz="2400" dirty="0" err="1" smtClean="0"/>
              <a:t>etc</a:t>
            </a:r>
            <a:r>
              <a:rPr lang="en-US" sz="2400" dirty="0" smtClean="0"/>
              <a:t>) </a:t>
            </a:r>
            <a:r>
              <a:rPr lang="en-US" sz="2400" dirty="0"/>
              <a:t>. Computer and software manufacturers have noticed the importance of making computers “user-friendly”: easy to use, save people </a:t>
            </a:r>
            <a:r>
              <a:rPr lang="en-US" sz="2400" dirty="0" smtClean="0"/>
              <a:t>time and get user appreciation in market </a:t>
            </a:r>
            <a:r>
              <a:rPr lang="en-US" sz="2400" dirty="0"/>
              <a:t>etc.</a:t>
            </a:r>
          </a:p>
          <a:p>
            <a:pPr algn="just">
              <a:buFont typeface="Courier New" panose="02070309020205020404" pitchFamily="49" charset="0"/>
              <a:buChar char="o"/>
            </a:pPr>
            <a:r>
              <a:rPr lang="en-US" sz="2400" dirty="0">
                <a:cs typeface="Times New Roman" panose="02020603050405020304" pitchFamily="18" charset="0"/>
              </a:rPr>
              <a:t>Businesses are seeking customers for their products and user friendly products are definitely attracting customers</a:t>
            </a:r>
          </a:p>
          <a:p>
            <a:pPr algn="just">
              <a:buNone/>
            </a:pPr>
            <a:endParaRPr lang="en-US" dirty="0" smtClean="0"/>
          </a:p>
        </p:txBody>
      </p:sp>
    </p:spTree>
    <p:extLst>
      <p:ext uri="{BB962C8B-B14F-4D97-AF65-F5344CB8AC3E}">
        <p14:creationId xmlns:p14="http://schemas.microsoft.com/office/powerpoint/2010/main" val="281465776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rPr>
              <a:t>Major Components Of HCI</a:t>
            </a:r>
            <a:endParaRPr lang="en-US" sz="3200" b="1" dirty="0">
              <a:solidFill>
                <a:schemeClr val="tx1"/>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752600"/>
            <a:ext cx="7924800" cy="4648200"/>
          </a:xfrm>
        </p:spPr>
      </p:pic>
    </p:spTree>
    <p:extLst>
      <p:ext uri="{BB962C8B-B14F-4D97-AF65-F5344CB8AC3E}">
        <p14:creationId xmlns:p14="http://schemas.microsoft.com/office/powerpoint/2010/main" val="2841364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HCI- Goals</a:t>
            </a:r>
            <a:endParaRPr lang="en-US" dirty="0"/>
          </a:p>
        </p:txBody>
      </p:sp>
      <p:sp>
        <p:nvSpPr>
          <p:cNvPr id="3" name="Content Placeholder 2"/>
          <p:cNvSpPr>
            <a:spLocks noGrp="1"/>
          </p:cNvSpPr>
          <p:nvPr>
            <p:ph sz="quarter" idx="1"/>
          </p:nvPr>
        </p:nvSpPr>
        <p:spPr>
          <a:xfrm>
            <a:off x="533400" y="1981200"/>
            <a:ext cx="7924800" cy="4724400"/>
          </a:xfrm>
        </p:spPr>
        <p:txBody>
          <a:bodyPr>
            <a:normAutofit lnSpcReduction="10000"/>
          </a:bodyPr>
          <a:lstStyle/>
          <a:p>
            <a:pPr marL="0" indent="0" algn="just">
              <a:buNone/>
            </a:pPr>
            <a:r>
              <a:rPr lang="en-US" b="1" dirty="0" smtClean="0">
                <a:solidFill>
                  <a:srgbClr val="C00000"/>
                </a:solidFill>
              </a:rPr>
              <a:t>Safety</a:t>
            </a:r>
            <a:r>
              <a:rPr lang="en-US" dirty="0">
                <a:solidFill>
                  <a:srgbClr val="C00000"/>
                </a:solidFill>
              </a:rPr>
              <a:t>: </a:t>
            </a:r>
            <a:r>
              <a:rPr lang="en-US" dirty="0"/>
              <a:t>Protecting the user from dangerous conditions and undesirable situations:</a:t>
            </a:r>
          </a:p>
          <a:p>
            <a:pPr marL="0" indent="0">
              <a:buNone/>
            </a:pPr>
            <a:r>
              <a:rPr lang="en-US" b="1" dirty="0"/>
              <a:t> </a:t>
            </a:r>
            <a:r>
              <a:rPr lang="en-US" b="1" dirty="0" smtClean="0"/>
              <a:t> User</a:t>
            </a:r>
            <a:r>
              <a:rPr lang="en-US" dirty="0"/>
              <a:t>:</a:t>
            </a:r>
          </a:p>
          <a:p>
            <a:pPr lvl="0" algn="just">
              <a:buFont typeface="Arial" panose="020B0604020202020204" pitchFamily="34" charset="0"/>
              <a:buChar char="•"/>
            </a:pPr>
            <a:r>
              <a:rPr lang="en-US" dirty="0" smtClean="0"/>
              <a:t>Nuclear </a:t>
            </a:r>
            <a:r>
              <a:rPr lang="en-US" dirty="0"/>
              <a:t>energy plant or bomb-disposal – operators </a:t>
            </a:r>
            <a:r>
              <a:rPr lang="en-US" dirty="0" smtClean="0"/>
              <a:t>	should </a:t>
            </a:r>
            <a:r>
              <a:rPr lang="en-US" dirty="0"/>
              <a:t>interact with computer-based systems </a:t>
            </a:r>
            <a:r>
              <a:rPr lang="en-US" dirty="0" smtClean="0"/>
              <a:t>	remotely</a:t>
            </a:r>
            <a:r>
              <a:rPr lang="en-US" dirty="0"/>
              <a:t>.</a:t>
            </a:r>
          </a:p>
          <a:p>
            <a:pPr lvl="0" algn="just">
              <a:buFont typeface="Arial" panose="020B0604020202020204" pitchFamily="34" charset="0"/>
              <a:buChar char="•"/>
            </a:pPr>
            <a:r>
              <a:rPr lang="en-US" dirty="0" smtClean="0"/>
              <a:t>Medical </a:t>
            </a:r>
            <a:r>
              <a:rPr lang="en-US" dirty="0"/>
              <a:t>equipment in intensive care unit (ICU)</a:t>
            </a:r>
          </a:p>
          <a:p>
            <a:pPr marL="0" indent="0">
              <a:buNone/>
            </a:pPr>
            <a:r>
              <a:rPr lang="en-US" b="1" dirty="0"/>
              <a:t> </a:t>
            </a:r>
            <a:r>
              <a:rPr lang="en-US" b="1" dirty="0" smtClean="0"/>
              <a:t> Data</a:t>
            </a:r>
            <a:r>
              <a:rPr lang="en-US" b="1" dirty="0"/>
              <a:t>: </a:t>
            </a:r>
            <a:r>
              <a:rPr lang="en-US" dirty="0"/>
              <a:t> </a:t>
            </a:r>
            <a:endParaRPr lang="en-US" dirty="0" smtClean="0"/>
          </a:p>
          <a:p>
            <a:pPr algn="just">
              <a:buFont typeface="Arial" panose="020B0604020202020204" pitchFamily="34" charset="0"/>
              <a:buChar char="•"/>
            </a:pPr>
            <a:r>
              <a:rPr lang="en-US" dirty="0" smtClean="0"/>
              <a:t>Prevent </a:t>
            </a:r>
            <a:r>
              <a:rPr lang="en-US" dirty="0"/>
              <a:t>user from making serious errors by reducing </a:t>
            </a:r>
            <a:r>
              <a:rPr lang="en-US" dirty="0" smtClean="0"/>
              <a:t>	risk </a:t>
            </a:r>
            <a:r>
              <a:rPr lang="en-US" dirty="0"/>
              <a:t>of wrong keys/buttons being mistakenly activated.</a:t>
            </a:r>
          </a:p>
          <a:p>
            <a:pPr lvl="0" algn="just">
              <a:buFont typeface="Arial" panose="020B0604020202020204" pitchFamily="34" charset="0"/>
              <a:buChar char="•"/>
            </a:pPr>
            <a:r>
              <a:rPr lang="en-US" dirty="0"/>
              <a:t> </a:t>
            </a:r>
            <a:r>
              <a:rPr lang="en-US" dirty="0" smtClean="0"/>
              <a:t>Provide </a:t>
            </a:r>
            <a:r>
              <a:rPr lang="en-US" dirty="0"/>
              <a:t>user with means of recovering errors</a:t>
            </a:r>
          </a:p>
          <a:p>
            <a:pPr lvl="0" algn="just">
              <a:buFont typeface="Arial" panose="020B0604020202020204" pitchFamily="34" charset="0"/>
              <a:buChar char="•"/>
            </a:pPr>
            <a:r>
              <a:rPr lang="en-US" dirty="0"/>
              <a:t> </a:t>
            </a:r>
            <a:r>
              <a:rPr lang="en-US" dirty="0" smtClean="0"/>
              <a:t>Ensure </a:t>
            </a:r>
            <a:r>
              <a:rPr lang="en-US" dirty="0"/>
              <a:t>privacy (protect personal information such as </a:t>
            </a:r>
            <a:r>
              <a:rPr lang="en-US" dirty="0" smtClean="0"/>
              <a:t>	habits </a:t>
            </a:r>
            <a:r>
              <a:rPr lang="en-US" dirty="0"/>
              <a:t>and address) &amp; security (protect sensitive</a:t>
            </a:r>
          </a:p>
          <a:p>
            <a:pPr algn="just">
              <a:buFont typeface="Arial" panose="020B0604020202020204" pitchFamily="34" charset="0"/>
              <a:buChar char="•"/>
            </a:pPr>
            <a:r>
              <a:rPr lang="en-US" dirty="0" smtClean="0"/>
              <a:t>Information </a:t>
            </a:r>
            <a:r>
              <a:rPr lang="en-US" dirty="0"/>
              <a:t>such as passwords, VISA card numbers</a:t>
            </a:r>
            <a:r>
              <a:rPr lang="en-US" dirty="0" smtClean="0"/>
              <a:t>)</a:t>
            </a:r>
            <a:endParaRPr lang="en-US" dirty="0"/>
          </a:p>
        </p:txBody>
      </p:sp>
    </p:spTree>
    <p:extLst>
      <p:ext uri="{BB962C8B-B14F-4D97-AF65-F5344CB8AC3E}">
        <p14:creationId xmlns:p14="http://schemas.microsoft.com/office/powerpoint/2010/main" val="72197905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HCI- Goals(</a:t>
            </a:r>
            <a:r>
              <a:rPr lang="en-GB" sz="3200" dirty="0" err="1"/>
              <a:t>Ctnd</a:t>
            </a:r>
            <a:r>
              <a:rPr lang="en-GB" sz="3200" dirty="0" smtClean="0"/>
              <a:t>)</a:t>
            </a:r>
            <a:endParaRPr lang="en-US" dirty="0"/>
          </a:p>
        </p:txBody>
      </p:sp>
      <p:sp>
        <p:nvSpPr>
          <p:cNvPr id="3" name="Content Placeholder 2"/>
          <p:cNvSpPr>
            <a:spLocks noGrp="1"/>
          </p:cNvSpPr>
          <p:nvPr>
            <p:ph sz="quarter" idx="1"/>
          </p:nvPr>
        </p:nvSpPr>
        <p:spPr>
          <a:xfrm>
            <a:off x="609600" y="1752600"/>
            <a:ext cx="8001000" cy="4419600"/>
          </a:xfrm>
        </p:spPr>
        <p:txBody>
          <a:bodyPr/>
          <a:lstStyle/>
          <a:p>
            <a:pPr marL="0" indent="0" algn="just">
              <a:buNone/>
            </a:pPr>
            <a:r>
              <a:rPr lang="en-US" b="1" dirty="0" smtClean="0">
                <a:solidFill>
                  <a:srgbClr val="C00000"/>
                </a:solidFill>
              </a:rPr>
              <a:t>Utility</a:t>
            </a:r>
            <a:r>
              <a:rPr lang="en-US" dirty="0">
                <a:solidFill>
                  <a:srgbClr val="C00000"/>
                </a:solidFill>
              </a:rPr>
              <a:t>: </a:t>
            </a:r>
            <a:r>
              <a:rPr lang="en-US" dirty="0"/>
              <a:t>Extent of providing the right kind of functionality so that users can do what they need or want to do</a:t>
            </a:r>
          </a:p>
          <a:p>
            <a:pPr marL="0" lvl="0" indent="0" algn="just">
              <a:buNone/>
            </a:pPr>
            <a:r>
              <a:rPr lang="en-US" b="1" dirty="0" smtClean="0"/>
              <a:t>	</a:t>
            </a:r>
            <a:r>
              <a:rPr lang="en-US" b="1" dirty="0" err="1" smtClean="0"/>
              <a:t>i</a:t>
            </a:r>
            <a:r>
              <a:rPr lang="en-US" b="1" dirty="0" smtClean="0"/>
              <a:t>) High </a:t>
            </a:r>
            <a:r>
              <a:rPr lang="en-US" b="1" dirty="0"/>
              <a:t>utility: </a:t>
            </a:r>
            <a:r>
              <a:rPr lang="en-US" dirty="0" smtClean="0"/>
              <a:t> </a:t>
            </a:r>
            <a:r>
              <a:rPr lang="en-US" dirty="0"/>
              <a:t>Scientific calculator provides many mathematical operations, built-in formulae, and is programmable</a:t>
            </a:r>
          </a:p>
          <a:p>
            <a:pPr marL="0" lvl="0" indent="0" algn="just">
              <a:buNone/>
            </a:pPr>
            <a:r>
              <a:rPr lang="en-US" b="1" dirty="0" smtClean="0"/>
              <a:t>	ii) Low </a:t>
            </a:r>
            <a:r>
              <a:rPr lang="en-US" b="1" dirty="0"/>
              <a:t>utility: </a:t>
            </a:r>
            <a:r>
              <a:rPr lang="en-US" dirty="0" smtClean="0"/>
              <a:t> </a:t>
            </a:r>
            <a:r>
              <a:rPr lang="en-US" dirty="0"/>
              <a:t>Software drawing tool does not allow </a:t>
            </a:r>
            <a:r>
              <a:rPr lang="en-US" dirty="0" smtClean="0"/>
              <a:t>free-hand drawing </a:t>
            </a:r>
            <a:r>
              <a:rPr lang="en-US" dirty="0"/>
              <a:t>but supports polygon shape drawing</a:t>
            </a:r>
          </a:p>
          <a:p>
            <a:pPr marL="0" indent="0" algn="just">
              <a:buNone/>
            </a:pPr>
            <a:r>
              <a:rPr lang="en-US" sz="2200" b="1" dirty="0" smtClean="0">
                <a:solidFill>
                  <a:srgbClr val="C00000"/>
                </a:solidFill>
              </a:rPr>
              <a:t>Effectiveness</a:t>
            </a:r>
            <a:r>
              <a:rPr lang="en-US" sz="2200" b="1" dirty="0">
                <a:solidFill>
                  <a:srgbClr val="C00000"/>
                </a:solidFill>
              </a:rPr>
              <a:t>: </a:t>
            </a:r>
            <a:r>
              <a:rPr lang="en-US" sz="2200" dirty="0"/>
              <a:t>Concern a user’s ability to accomplish a desired goal or to carry out work </a:t>
            </a:r>
            <a:r>
              <a:rPr lang="en-US" sz="2200" dirty="0" err="1"/>
              <a:t>e.g</a:t>
            </a:r>
            <a:r>
              <a:rPr lang="en-US" sz="2200" dirty="0"/>
              <a:t>  Find a master thesis in our library Web</a:t>
            </a:r>
          </a:p>
          <a:p>
            <a:pPr marL="0" indent="0" algn="just">
              <a:buNone/>
            </a:pPr>
            <a:r>
              <a:rPr lang="en-US" sz="2200" dirty="0"/>
              <a:t>Consider the scenario: a shopping Web provides all the information, instruction and server-side support required to perform an on-line purchase. However, the users cannot figure out how to find the items they want to buy.</a:t>
            </a:r>
          </a:p>
          <a:p>
            <a:pPr algn="just">
              <a:buNone/>
            </a:pPr>
            <a:endParaRPr lang="en-US" sz="2400" dirty="0"/>
          </a:p>
        </p:txBody>
      </p:sp>
    </p:spTree>
    <p:extLst>
      <p:ext uri="{BB962C8B-B14F-4D97-AF65-F5344CB8AC3E}">
        <p14:creationId xmlns:p14="http://schemas.microsoft.com/office/powerpoint/2010/main" val="39065788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HCI- Goals(</a:t>
            </a:r>
            <a:r>
              <a:rPr lang="en-GB" sz="3200" dirty="0" err="1"/>
              <a:t>Ctnd</a:t>
            </a:r>
            <a:r>
              <a:rPr lang="en-GB" sz="3200" dirty="0"/>
              <a:t>)</a:t>
            </a:r>
            <a:endParaRPr lang="en-US" dirty="0"/>
          </a:p>
        </p:txBody>
      </p:sp>
      <p:sp>
        <p:nvSpPr>
          <p:cNvPr id="3" name="Content Placeholder 2"/>
          <p:cNvSpPr>
            <a:spLocks noGrp="1"/>
          </p:cNvSpPr>
          <p:nvPr>
            <p:ph sz="quarter" idx="1"/>
          </p:nvPr>
        </p:nvSpPr>
        <p:spPr/>
        <p:txBody>
          <a:bodyPr/>
          <a:lstStyle/>
          <a:p>
            <a:pPr marL="0" indent="0" algn="just">
              <a:buNone/>
            </a:pPr>
            <a:r>
              <a:rPr lang="en-US" b="1" dirty="0">
                <a:solidFill>
                  <a:srgbClr val="C00000"/>
                </a:solidFill>
              </a:rPr>
              <a:t>Efficiency: </a:t>
            </a:r>
            <a:r>
              <a:rPr lang="en-US" dirty="0"/>
              <a:t>A measure of how quickly users can accomplish their goals or finish their work using the system</a:t>
            </a:r>
          </a:p>
          <a:p>
            <a:pPr marL="0" indent="0" algn="just">
              <a:buNone/>
            </a:pPr>
            <a:r>
              <a:rPr lang="en-US" b="1" dirty="0" smtClean="0">
                <a:solidFill>
                  <a:srgbClr val="C00000"/>
                </a:solidFill>
              </a:rPr>
              <a:t>Usability</a:t>
            </a:r>
            <a:r>
              <a:rPr lang="en-US" b="1" dirty="0" smtClean="0">
                <a:solidFill>
                  <a:srgbClr val="C00000"/>
                </a:solidFill>
              </a:rPr>
              <a:t>:</a:t>
            </a:r>
            <a:r>
              <a:rPr lang="en-US" b="1" dirty="0">
                <a:solidFill>
                  <a:srgbClr val="C00000"/>
                </a:solidFill>
              </a:rPr>
              <a:t> </a:t>
            </a:r>
            <a:r>
              <a:rPr lang="en-US" dirty="0" smtClean="0"/>
              <a:t>Ease </a:t>
            </a:r>
            <a:r>
              <a:rPr lang="en-US" dirty="0"/>
              <a:t>of learning and ease of use. </a:t>
            </a:r>
            <a:endParaRPr lang="en-US" dirty="0" smtClean="0"/>
          </a:p>
          <a:p>
            <a:pPr marL="0" indent="0" algn="just">
              <a:buNone/>
            </a:pPr>
            <a:r>
              <a:rPr lang="en-US" dirty="0" err="1" smtClean="0"/>
              <a:t>e.g</a:t>
            </a:r>
            <a:r>
              <a:rPr lang="en-US" dirty="0" smtClean="0"/>
              <a:t> </a:t>
            </a:r>
            <a:r>
              <a:rPr lang="en-US" dirty="0"/>
              <a:t> </a:t>
            </a:r>
            <a:r>
              <a:rPr lang="en-US" dirty="0" smtClean="0"/>
              <a:t>Can </a:t>
            </a:r>
            <a:r>
              <a:rPr lang="en-US" dirty="0"/>
              <a:t>I use the basic functions of a new digital </a:t>
            </a:r>
            <a:r>
              <a:rPr lang="en-US" dirty="0" smtClean="0"/>
              <a:t>camera without </a:t>
            </a:r>
            <a:r>
              <a:rPr lang="en-US" dirty="0"/>
              <a:t>reading the manual?</a:t>
            </a:r>
          </a:p>
          <a:p>
            <a:pPr marL="0" indent="0" algn="just">
              <a:buNone/>
            </a:pPr>
            <a:r>
              <a:rPr lang="en-US" dirty="0" smtClean="0"/>
              <a:t>Does </a:t>
            </a:r>
            <a:r>
              <a:rPr lang="en-US" dirty="0"/>
              <a:t>the software facilitate us to learn new </a:t>
            </a:r>
            <a:r>
              <a:rPr lang="en-US" dirty="0" smtClean="0"/>
              <a:t>functions easily</a:t>
            </a:r>
            <a:r>
              <a:rPr lang="en-US" dirty="0"/>
              <a:t>?</a:t>
            </a:r>
          </a:p>
          <a:p>
            <a:pPr marL="0" indent="0" algn="just">
              <a:buNone/>
            </a:pPr>
            <a:r>
              <a:rPr lang="en-US" b="1" dirty="0" smtClean="0">
                <a:solidFill>
                  <a:srgbClr val="C00000"/>
                </a:solidFill>
              </a:rPr>
              <a:t>Appeal</a:t>
            </a:r>
            <a:r>
              <a:rPr lang="en-US" b="1" dirty="0">
                <a:solidFill>
                  <a:srgbClr val="C00000"/>
                </a:solidFill>
              </a:rPr>
              <a:t>:</a:t>
            </a:r>
            <a:r>
              <a:rPr lang="en-US" b="1" dirty="0"/>
              <a:t>	</a:t>
            </a:r>
            <a:r>
              <a:rPr lang="en-US" dirty="0"/>
              <a:t> how well the user likes the system (First impression,  Long-term satisfaction)</a:t>
            </a:r>
          </a:p>
          <a:p>
            <a:pPr marL="0" indent="0" algn="just">
              <a:buNone/>
            </a:pPr>
            <a:endParaRPr lang="en-US" dirty="0"/>
          </a:p>
        </p:txBody>
      </p:sp>
    </p:spTree>
    <p:extLst>
      <p:ext uri="{BB962C8B-B14F-4D97-AF65-F5344CB8AC3E}">
        <p14:creationId xmlns:p14="http://schemas.microsoft.com/office/powerpoint/2010/main" val="13053466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MS Word as an Example</a:t>
            </a:r>
            <a:endParaRPr lang="en-US" sz="3200" b="1" dirty="0"/>
          </a:p>
        </p:txBody>
      </p:sp>
      <p:pic>
        <p:nvPicPr>
          <p:cNvPr id="4" name="Content Placeholder 3"/>
          <p:cNvPicPr>
            <a:picLocks noGrp="1"/>
          </p:cNvPicPr>
          <p:nvPr>
            <p:ph sz="quarter" idx="1"/>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914400" y="2438400"/>
            <a:ext cx="7315200" cy="3429000"/>
          </a:xfrm>
          <a:prstGeom prst="rect">
            <a:avLst/>
          </a:prstGeom>
          <a:noFill/>
          <a:ln>
            <a:noFill/>
          </a:ln>
        </p:spPr>
      </p:pic>
    </p:spTree>
    <p:extLst>
      <p:ext uri="{BB962C8B-B14F-4D97-AF65-F5344CB8AC3E}">
        <p14:creationId xmlns:p14="http://schemas.microsoft.com/office/powerpoint/2010/main" val="400201310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3146</TotalTime>
  <Words>1122</Words>
  <Application>Microsoft Office PowerPoint</Application>
  <PresentationFormat>On-screen Show (4:3)</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Courier New</vt:lpstr>
      <vt:lpstr>Times New Roman</vt:lpstr>
      <vt:lpstr>Tw Cen MT</vt:lpstr>
      <vt:lpstr>Tw Cen MT Condensed</vt:lpstr>
      <vt:lpstr>Wingdings 3</vt:lpstr>
      <vt:lpstr>Integral</vt:lpstr>
      <vt:lpstr>HCI</vt:lpstr>
      <vt:lpstr>PowerPoint Presentation</vt:lpstr>
      <vt:lpstr>Human Computer Interaction (Definition)</vt:lpstr>
      <vt:lpstr>Why HCI</vt:lpstr>
      <vt:lpstr>Major Components Of HCI</vt:lpstr>
      <vt:lpstr>HCI- Goals</vt:lpstr>
      <vt:lpstr>HCI- Goals(Ctnd)</vt:lpstr>
      <vt:lpstr>HCI- Goals(Ctnd)</vt:lpstr>
      <vt:lpstr>MS Word as an Example</vt:lpstr>
      <vt:lpstr>HCI Benefits</vt:lpstr>
      <vt:lpstr>HCI Benefits</vt:lpstr>
      <vt:lpstr>Fields that is associated with HCI</vt:lpstr>
      <vt:lpstr>What the future holds</vt:lpstr>
      <vt:lpstr>What the future holds</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Goel</dc:creator>
  <cp:lastModifiedBy>DeLL</cp:lastModifiedBy>
  <cp:revision>604</cp:revision>
  <dcterms:created xsi:type="dcterms:W3CDTF">2003-12-01T05:21:34Z</dcterms:created>
  <dcterms:modified xsi:type="dcterms:W3CDTF">2024-04-02T18:32:29Z</dcterms:modified>
</cp:coreProperties>
</file>