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461" r:id="rId2"/>
    <p:sldId id="462" r:id="rId3"/>
    <p:sldId id="470" r:id="rId4"/>
    <p:sldId id="463" r:id="rId5"/>
    <p:sldId id="475" r:id="rId6"/>
    <p:sldId id="464" r:id="rId7"/>
    <p:sldId id="474" r:id="rId8"/>
    <p:sldId id="465" r:id="rId9"/>
    <p:sldId id="476" r:id="rId10"/>
    <p:sldId id="466" r:id="rId11"/>
    <p:sldId id="477" r:id="rId12"/>
    <p:sldId id="468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8" autoAdjust="0"/>
    <p:restoredTop sz="90929"/>
  </p:normalViewPr>
  <p:slideViewPr>
    <p:cSldViewPr>
      <p:cViewPr varScale="1">
        <p:scale>
          <a:sx n="66" d="100"/>
          <a:sy n="66" d="100"/>
        </p:scale>
        <p:origin x="14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8B81C3D6-095D-414C-ADC9-6E378E8A63DF}" type="datetimeFigureOut">
              <a:rPr lang="en-US"/>
              <a:pPr>
                <a:defRPr/>
              </a:pPr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r>
              <a:rPr lang="en-US"/>
              <a:t>IMPROVING WEBSITE PERFORMANCE USING CLICKSTREAM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B27FD2F-80E8-42E9-A067-1EAC1D5D1B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DA6AF7-C603-48EC-89D5-FD6359E1F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46A4DC-B711-4CAF-BE08-4A9B1693BE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0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92E7D-71F2-4356-87D0-5210EB20FE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rot="5400000" flipV="1">
            <a:off x="7543800" y="173038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9ADE25-DB36-46DB-9F00-FF04DDC50F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6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7434E-AB01-4E12-B21C-8A8FDC22A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458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4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DB41004-5232-4D10-8F56-AD5E16E1E2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5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0A20E-BD20-4963-B13E-14E40E10A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7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032C0-DD56-4797-A98D-26227BBEB7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94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12655-B0DC-408E-B854-EF4E5E46B3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32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B0F235-4CDF-4A47-8A41-D0212AFA3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032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14DA7-A54B-45F6-ABB7-078EF641E8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91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6289675" y="5264150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/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434B79B-4E6C-4265-8483-71E22F914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47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289800" cy="1498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8350" y="2286000"/>
            <a:ext cx="7289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350" y="6470650"/>
            <a:ext cx="1616075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650"/>
            <a:ext cx="442595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IMPROVING WEBSITE PERFORMANCE USING CLICKSTREAM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650"/>
            <a:ext cx="73025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rgbClr val="0D0D0D"/>
                </a:solidFill>
                <a:latin typeface="Tw Cen MT Condensed" panose="020B0606020104020203" pitchFamily="34" charset="0"/>
              </a:defRPr>
            </a:lvl1pPr>
          </a:lstStyle>
          <a:p>
            <a:pPr>
              <a:defRPr/>
            </a:pPr>
            <a:fld id="{049A9820-A20A-41CE-8BB4-43968BFE15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7088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89" r:id="rId2"/>
    <p:sldLayoutId id="2147483896" r:id="rId3"/>
    <p:sldLayoutId id="2147483890" r:id="rId4"/>
    <p:sldLayoutId id="2147483891" r:id="rId5"/>
    <p:sldLayoutId id="2147483892" r:id="rId6"/>
    <p:sldLayoutId id="2147483897" r:id="rId7"/>
    <p:sldLayoutId id="2147483893" r:id="rId8"/>
    <p:sldLayoutId id="2147483898" r:id="rId9"/>
    <p:sldLayoutId id="2147483894" r:id="rId10"/>
    <p:sldLayoutId id="2147483899" r:id="rId11"/>
  </p:sldLayoutIdLst>
  <p:hf hd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kern="1200" cap="all" spc="100">
          <a:solidFill>
            <a:srgbClr val="0D0D0D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rgbClr val="0D0D0D"/>
          </a:solidFill>
          <a:latin typeface="Tw Cen MT Condensed" panose="020B0606020104020203" pitchFamily="34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767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3725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6288" indent="-136525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anose="05040102010807070707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9829" y="4548657"/>
            <a:ext cx="2743200" cy="22860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computer part VI</a:t>
            </a:r>
          </a:p>
          <a:p>
            <a:pPr algn="l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</a:p>
          <a:p>
            <a:r>
              <a:rPr lang="en-US" dirty="0"/>
              <a:t>PHYSICAL CONTROLS, SENSORS AND SPECIAL DEVICES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 8</a:t>
            </a:r>
            <a:r>
              <a:rPr lang="en-US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Human Computer Interaction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260979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>
                <a:cs typeface="Times New Roman" panose="02020603050405020304" pitchFamily="18" charset="0"/>
              </a:rPr>
              <a:t>Physical </a:t>
            </a:r>
            <a:r>
              <a:rPr lang="en-US" sz="3600" b="1" dirty="0" smtClean="0">
                <a:cs typeface="Times New Roman" panose="02020603050405020304" pitchFamily="18" charset="0"/>
              </a:rPr>
              <a:t>Controls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533400" y="2084388"/>
            <a:ext cx="8229600" cy="47736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see the controls for a microwave,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washing 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personal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Disc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player. See how they each use very different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microwave has a flat plastic sheet with soft buttons,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washing machine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switches and knobs, and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 Disc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small buttons and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interesting multi-function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computer system has to serve many functions and so has generic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that can be used for a variety of purposes. In contrast,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panels have been designed for a particular device and for a single use.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why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differ so much.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desktop computer system has to serve many functions and so has generic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that can be used for a variety of purposes. In contrast, these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panels have been designed for a particular device and for a single use. This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why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differ so much.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 smtClean="0"/>
              <a:t>Environment and bio-sensing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400" dirty="0" smtClean="0"/>
              <a:t>sensors all around us</a:t>
            </a:r>
          </a:p>
          <a:p>
            <a:pPr lvl="1" eaLnBrk="1" hangingPunct="1"/>
            <a:r>
              <a:rPr lang="en-GB" altLang="en-US" sz="2400" dirty="0" smtClean="0"/>
              <a:t>car courtesy light – small switch on door</a:t>
            </a:r>
          </a:p>
          <a:p>
            <a:pPr lvl="1" eaLnBrk="1" hangingPunct="1"/>
            <a:r>
              <a:rPr lang="en-GB" altLang="en-US" sz="2400" dirty="0" smtClean="0"/>
              <a:t>ultrasound detectors – security, washbasins</a:t>
            </a:r>
          </a:p>
          <a:p>
            <a:pPr lvl="1" eaLnBrk="1" hangingPunct="1"/>
            <a:r>
              <a:rPr lang="en-GB" altLang="en-US" sz="2400" dirty="0" smtClean="0"/>
              <a:t>RFID security tags in shops</a:t>
            </a:r>
          </a:p>
          <a:p>
            <a:pPr lvl="1" eaLnBrk="1" hangingPunct="1"/>
            <a:r>
              <a:rPr lang="en-GB" altLang="en-US" sz="2400" dirty="0" smtClean="0"/>
              <a:t>temperature, weight, location </a:t>
            </a:r>
          </a:p>
          <a:p>
            <a:pPr eaLnBrk="1" hangingPunct="1"/>
            <a:endParaRPr lang="en-GB" altLang="en-US" sz="2400" dirty="0" smtClean="0"/>
          </a:p>
          <a:p>
            <a:pPr eaLnBrk="1" hangingPunct="1"/>
            <a:r>
              <a:rPr lang="en-GB" altLang="en-US" sz="2400" dirty="0" smtClean="0"/>
              <a:t>… and even our own bodies …</a:t>
            </a:r>
          </a:p>
          <a:p>
            <a:pPr lvl="1" eaLnBrk="1" hangingPunct="1"/>
            <a:r>
              <a:rPr lang="en-GB" altLang="en-US" sz="2400" dirty="0" smtClean="0"/>
              <a:t>iris scanners, body temperature, heart rate, galvanic skin response, blink rate</a:t>
            </a:r>
          </a:p>
        </p:txBody>
      </p:sp>
    </p:spTree>
    <p:extLst>
      <p:ext uri="{BB962C8B-B14F-4D97-AF65-F5344CB8AC3E}">
        <p14:creationId xmlns:p14="http://schemas.microsoft.com/office/powerpoint/2010/main" val="4646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b="1" dirty="0">
                <a:cs typeface="Times New Roman" panose="02020603050405020304" pitchFamily="18" charset="0"/>
              </a:rPr>
              <a:t>Environment and </a:t>
            </a:r>
            <a:r>
              <a:rPr lang="en-US" sz="3600" b="1" dirty="0" smtClean="0">
                <a:cs typeface="Times New Roman" panose="02020603050405020304" pitchFamily="18" charset="0"/>
              </a:rPr>
              <a:t>Bio-sensing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84388"/>
            <a:ext cx="8196072" cy="454501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public washroom there are often no controls for the wash basins, you simply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your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 underneath and (hope that) the water flows. Similarly when you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door of a car, the courtesy light turns on. The washbasin is controlled by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 infrared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that is triggered when your hands are in the basin (although 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sometimes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find the ‘sweet spot’ where this happens!). The courtesy lights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triggered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small switch in the car door.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we are not always conscious of them, there are many sensors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environment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controlling automatic doors, energy saving lights, etc.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monitoring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behavior such as security tags in shops. The vision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ubiquitous computing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that our world will be filled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devices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different sensors available to measure virtually anything: temperature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movement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(ultrasound, infrared, etc.), location (GPS, global positioning,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mobile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devices), weight (pressure sensors). In addition audio and video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analyzed to identify individuals and to detect what they are doing.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sounds big brother like, but is also used in ordinary applications,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washbasin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3489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918450" cy="1498600"/>
          </a:xfrm>
        </p:spPr>
        <p:txBody>
          <a:bodyPr>
            <a:noAutofit/>
          </a:bodyPr>
          <a:lstStyle/>
          <a:p>
            <a:r>
              <a:rPr lang="en-US" sz="3600" b="1" dirty="0">
                <a:cs typeface="Times New Roman" panose="02020603050405020304" pitchFamily="18" charset="0"/>
              </a:rPr>
              <a:t>PHYSICAL CONTROLS, SENSORS AND SPECIAL DEVICES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86000"/>
            <a:ext cx="7924800" cy="4343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coming out of the box.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of the traditional computer system are not relevant or possible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applications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now employ computers such as interactive TV, in-car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systems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personal entertainment.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may have special displays, may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sound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touch and smell as well as visual displays, may have dedicated controls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may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the environment or your own bio-signs.</a:t>
            </a:r>
          </a:p>
        </p:txBody>
      </p:sp>
    </p:spTree>
    <p:extLst>
      <p:ext uri="{BB962C8B-B14F-4D97-AF65-F5344CB8AC3E}">
        <p14:creationId xmlns:p14="http://schemas.microsoft.com/office/powerpoint/2010/main" val="242259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 smtClean="0"/>
              <a:t>dedicated displays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7524750" cy="4022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analogue representations: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dials, gauges, lights, etc.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digital displays: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small LCD screens, LED lights, etc.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 smtClean="0"/>
              <a:t>head-up displays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found in aircraft cockpits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400" dirty="0" smtClean="0"/>
              <a:t>show most important controls</a:t>
            </a:r>
            <a:br>
              <a:rPr lang="en-GB" altLang="en-US" sz="2400" dirty="0" smtClean="0"/>
            </a:br>
            <a:r>
              <a:rPr lang="en-GB" altLang="en-US" sz="2400" dirty="0" smtClean="0"/>
              <a:t>			… depending on context</a:t>
            </a:r>
          </a:p>
        </p:txBody>
      </p:sp>
    </p:spTree>
    <p:extLst>
      <p:ext uri="{BB962C8B-B14F-4D97-AF65-F5344CB8AC3E}">
        <p14:creationId xmlns:p14="http://schemas.microsoft.com/office/powerpoint/2010/main" val="191681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585788"/>
            <a:ext cx="7766050" cy="1498600"/>
          </a:xfrm>
        </p:spPr>
        <p:txBody>
          <a:bodyPr>
            <a:noAutofit/>
          </a:bodyPr>
          <a:lstStyle/>
          <a:p>
            <a:pPr lvl="0"/>
            <a:r>
              <a:rPr lang="en-US" sz="3600" b="1" dirty="0"/>
              <a:t>PHYSICAL CONTROLS, SENSORS AND SPECIAL DEVICES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83820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altLang="en-US" sz="2400" dirty="0" smtClean="0"/>
              <a:t>Following are the famous Physical Controls, Sensors and Special Devices</a:t>
            </a:r>
          </a:p>
          <a:p>
            <a:pPr marL="0" indent="0">
              <a:buNone/>
            </a:pPr>
            <a:endParaRPr lang="en-GB" alt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altLang="en-US" sz="2400" dirty="0" smtClean="0"/>
              <a:t>Sound 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altLang="en-US" sz="2400" dirty="0" smtClean="0"/>
              <a:t>Touch, Feel and Smell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altLang="en-US" sz="2400" dirty="0" smtClean="0"/>
              <a:t>Physical Controls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altLang="en-US" sz="2400" dirty="0" smtClean="0"/>
              <a:t>Environmental And Bio-sensing 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975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 smtClean="0"/>
              <a:t>Sounds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sz="2400" dirty="0" smtClean="0"/>
              <a:t>Computer based Products B</a:t>
            </a:r>
            <a:r>
              <a:rPr lang="en-GB" altLang="en-US" sz="2400" dirty="0" smtClean="0"/>
              <a:t>eeps</a:t>
            </a:r>
            <a:r>
              <a:rPr lang="en-GB" altLang="en-US" sz="2400" dirty="0" smtClean="0"/>
              <a:t>, bongs, clonks, whistles and </a:t>
            </a:r>
            <a:r>
              <a:rPr lang="en-GB" altLang="en-US" sz="2400" dirty="0" smtClean="0"/>
              <a:t>whirrs and even talks like in case of car </a:t>
            </a:r>
            <a:r>
              <a:rPr lang="en-GB" altLang="en-US" sz="2400" smtClean="0"/>
              <a:t>navigation system</a:t>
            </a:r>
            <a:endParaRPr lang="en-GB" altLang="en-US" sz="2400" dirty="0" smtClean="0"/>
          </a:p>
          <a:p>
            <a:pPr marL="0" indent="0" eaLnBrk="1" hangingPunct="1">
              <a:buNone/>
            </a:pPr>
            <a:endParaRPr lang="en-GB" altLang="en-US" sz="2400" dirty="0" smtClean="0"/>
          </a:p>
          <a:p>
            <a:pPr marL="0" indent="0" eaLnBrk="1" hangingPunct="1">
              <a:buNone/>
            </a:pPr>
            <a:r>
              <a:rPr lang="en-GB" altLang="en-US" sz="2400" b="1" dirty="0" smtClean="0"/>
              <a:t>Examples</a:t>
            </a:r>
            <a:endParaRPr lang="en-GB" altLang="en-US" sz="2400" b="1" dirty="0" smtClean="0"/>
          </a:p>
          <a:p>
            <a:pPr marL="0" indent="0" eaLnBrk="1" hangingPunct="1">
              <a:buNone/>
            </a:pPr>
            <a:r>
              <a:rPr lang="en-GB" altLang="en-US" sz="2400" dirty="0" smtClean="0"/>
              <a:t>1. used </a:t>
            </a:r>
            <a:r>
              <a:rPr lang="en-GB" altLang="en-US" sz="2400" dirty="0" smtClean="0"/>
              <a:t>for error indications</a:t>
            </a:r>
          </a:p>
          <a:p>
            <a:pPr eaLnBrk="1" hangingPunct="1">
              <a:buFont typeface="Wingdings" panose="05000000000000000000" pitchFamily="2" charset="2"/>
              <a:buChar char="v"/>
            </a:pPr>
            <a:endParaRPr lang="en-GB" altLang="en-US" sz="2400" dirty="0" smtClean="0"/>
          </a:p>
          <a:p>
            <a:pPr marL="0" indent="0" eaLnBrk="1" hangingPunct="1">
              <a:buNone/>
            </a:pPr>
            <a:r>
              <a:rPr lang="en-GB" altLang="en-US" sz="2400" dirty="0" smtClean="0"/>
              <a:t>2. confirmation </a:t>
            </a:r>
            <a:r>
              <a:rPr lang="en-GB" altLang="en-US" sz="2400" dirty="0" smtClean="0"/>
              <a:t>of actions e.g. </a:t>
            </a:r>
            <a:r>
              <a:rPr lang="en-GB" altLang="en-US" sz="2400" dirty="0" err="1" smtClean="0"/>
              <a:t>keyclick</a:t>
            </a:r>
            <a:endParaRPr lang="en-GB" altLang="en-US" sz="2400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8184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cs typeface="Times New Roman" panose="02020603050405020304" pitchFamily="18" charset="0"/>
              </a:rPr>
              <a:t>Sound Output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09800"/>
            <a:ext cx="8108950" cy="40146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mode of output that we should consider is that of auditory signals.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These are Often designed </a:t>
            </a:r>
            <a:r>
              <a:rPr lang="en-US" dirty="0"/>
              <a:t>to be used in conjunction with screen displays, auditory outputs are </a:t>
            </a:r>
            <a:r>
              <a:rPr lang="en-US" dirty="0" smtClean="0"/>
              <a:t>poorly understood</a:t>
            </a:r>
            <a:r>
              <a:rPr lang="en-US" dirty="0"/>
              <a:t>: we do not yet know how to utilize sound in a sensible way to </a:t>
            </a:r>
            <a:r>
              <a:rPr lang="en-US" dirty="0" smtClean="0"/>
              <a:t>achieve maximum </a:t>
            </a:r>
            <a:r>
              <a:rPr lang="en-US" dirty="0"/>
              <a:t>effect and information transference.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We </a:t>
            </a:r>
            <a:r>
              <a:rPr lang="en-US" dirty="0"/>
              <a:t>have discussed speech previously</a:t>
            </a:r>
            <a:r>
              <a:rPr lang="en-US" dirty="0" smtClean="0"/>
              <a:t>, but </a:t>
            </a:r>
            <a:r>
              <a:rPr lang="en-US" dirty="0"/>
              <a:t>other sounds such as beeps, bongs, clanks, whistles and whirrs are all </a:t>
            </a:r>
            <a:r>
              <a:rPr lang="en-US" dirty="0" smtClean="0"/>
              <a:t>used to </a:t>
            </a:r>
            <a:r>
              <a:rPr lang="en-US" dirty="0"/>
              <a:t>varying effect. As well as conveying system output, sounds offer an important </a:t>
            </a:r>
            <a:r>
              <a:rPr lang="en-US" dirty="0" smtClean="0"/>
              <a:t>level of </a:t>
            </a:r>
            <a:r>
              <a:rPr lang="en-US" dirty="0"/>
              <a:t>feedback in interactive systems.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0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 smtClean="0"/>
              <a:t>Touch, feel, smell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981200"/>
            <a:ext cx="7289800" cy="4327525"/>
          </a:xfrm>
        </p:spPr>
        <p:txBody>
          <a:bodyPr/>
          <a:lstStyle/>
          <a:p>
            <a:pPr eaLnBrk="1" hangingPunct="1">
              <a:buFont typeface="Courier New" panose="02070309020205020404" pitchFamily="49" charset="0"/>
              <a:buChar char="o"/>
            </a:pPr>
            <a:r>
              <a:rPr lang="en-GB" altLang="en-US" sz="2400" dirty="0" smtClean="0"/>
              <a:t>touch and feeling important</a:t>
            </a:r>
          </a:p>
          <a:p>
            <a:pPr lvl="1" eaLnBrk="1" hangingPunct="1"/>
            <a:r>
              <a:rPr lang="en-GB" altLang="en-US" sz="2400" dirty="0" smtClean="0"/>
              <a:t>in games … vibration, force feedback</a:t>
            </a:r>
          </a:p>
          <a:p>
            <a:pPr lvl="1" eaLnBrk="1" hangingPunct="1"/>
            <a:r>
              <a:rPr lang="en-GB" altLang="en-US" sz="2400" dirty="0" smtClean="0"/>
              <a:t>in simulation … feel of surgical instruments</a:t>
            </a:r>
          </a:p>
          <a:p>
            <a:pPr lvl="1" eaLnBrk="1" hangingPunct="1"/>
            <a:r>
              <a:rPr lang="en-GB" altLang="en-US" sz="2400" dirty="0" smtClean="0"/>
              <a:t>called </a:t>
            </a:r>
            <a:r>
              <a:rPr lang="en-GB" altLang="en-US" sz="2400" i="1" dirty="0" smtClean="0"/>
              <a:t>haptic</a:t>
            </a:r>
            <a:r>
              <a:rPr lang="en-GB" altLang="en-US" sz="2400" dirty="0" smtClean="0"/>
              <a:t> devices</a:t>
            </a:r>
          </a:p>
          <a:p>
            <a:pPr eaLnBrk="1" hangingPunct="1"/>
            <a:endParaRPr lang="en-GB" altLang="en-US" sz="2400" dirty="0" smtClean="0"/>
          </a:p>
          <a:p>
            <a:pPr eaLnBrk="1" hangingPunct="1">
              <a:buFont typeface="Courier New" panose="02070309020205020404" pitchFamily="49" charset="0"/>
              <a:buChar char="o"/>
            </a:pPr>
            <a:r>
              <a:rPr lang="en-GB" altLang="en-US" sz="2400" dirty="0" smtClean="0"/>
              <a:t>texture, smell, taste</a:t>
            </a:r>
          </a:p>
          <a:p>
            <a:pPr lvl="1" eaLnBrk="1" hangingPunct="1"/>
            <a:r>
              <a:rPr lang="en-GB" altLang="en-US" sz="2400" dirty="0" smtClean="0"/>
              <a:t>current technology very limited</a:t>
            </a:r>
          </a:p>
          <a:p>
            <a:pPr eaLnBrk="1" hangingPunct="1"/>
            <a:endParaRPr lang="en-GB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2591814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Touch, Feel And Smell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other senses are used less in normal computer applications, but you may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played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games where the joystick or artificial steering wheel vibrated,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perhaps when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 was about to go off the track.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VR applications, such 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medical domains to ‘practice’ surgical procedures, the feel of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instrument moving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different tissue types is very important.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used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emulate 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 have force feedback, giving different amounts of resistance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 of the virtual operation.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forms of force, resistance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texture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influence our physical senses are called haptic devices.</a:t>
            </a:r>
          </a:p>
        </p:txBody>
      </p:sp>
    </p:spTree>
    <p:extLst>
      <p:ext uri="{BB962C8B-B14F-4D97-AF65-F5344CB8AC3E}">
        <p14:creationId xmlns:p14="http://schemas.microsoft.com/office/powerpoint/2010/main" val="411640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b="1" dirty="0" smtClean="0"/>
              <a:t>physical controls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1600200"/>
          </a:xfrm>
        </p:spPr>
        <p:txBody>
          <a:bodyPr/>
          <a:lstStyle/>
          <a:p>
            <a:pPr eaLnBrk="1" hangingPunct="1"/>
            <a:r>
              <a:rPr lang="en-GB" altLang="en-US" sz="2400" dirty="0" smtClean="0"/>
              <a:t>specialist controls needed …</a:t>
            </a:r>
          </a:p>
          <a:p>
            <a:pPr lvl="1" eaLnBrk="1" hangingPunct="1"/>
            <a:r>
              <a:rPr lang="en-GB" altLang="en-US" sz="2400" dirty="0" smtClean="0"/>
              <a:t>industrial controls,  consumer products, etc.</a:t>
            </a:r>
          </a:p>
          <a:p>
            <a:pPr eaLnBrk="1" hangingPunct="1"/>
            <a:endParaRPr lang="en-GB" altLang="en-US" dirty="0" smtClean="0"/>
          </a:p>
        </p:txBody>
      </p:sp>
      <p:pic>
        <p:nvPicPr>
          <p:cNvPr id="61444" name="Picture 4" descr="microwave-sml.jpg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276600"/>
            <a:ext cx="1576388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mini-disc-ctrl-sml.jpg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486400"/>
            <a:ext cx="276225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6" descr="washing-machine-sml.jpg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37338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5165725" y="19653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152400" y="5029200"/>
            <a:ext cx="1765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large buttons</a:t>
            </a:r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1851025" y="5257800"/>
            <a:ext cx="1425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clear dials</a:t>
            </a:r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381000" y="3886200"/>
            <a:ext cx="1295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51" name="Oval 12"/>
          <p:cNvSpPr>
            <a:spLocks noChangeArrowheads="1"/>
          </p:cNvSpPr>
          <p:nvPr/>
        </p:nvSpPr>
        <p:spPr bwMode="auto">
          <a:xfrm>
            <a:off x="2743200" y="3886200"/>
            <a:ext cx="838200" cy="838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52" name="Line 13"/>
          <p:cNvSpPr>
            <a:spLocks noChangeShapeType="1"/>
          </p:cNvSpPr>
          <p:nvPr/>
        </p:nvSpPr>
        <p:spPr bwMode="auto">
          <a:xfrm flipH="1">
            <a:off x="838200" y="4495800"/>
            <a:ext cx="152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4"/>
          <p:cNvSpPr>
            <a:spLocks noChangeShapeType="1"/>
          </p:cNvSpPr>
          <p:nvPr/>
        </p:nvSpPr>
        <p:spPr bwMode="auto">
          <a:xfrm flipH="1">
            <a:off x="2590800" y="4648200"/>
            <a:ext cx="3810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Text Box 15"/>
          <p:cNvSpPr txBox="1">
            <a:spLocks noChangeArrowheads="1"/>
          </p:cNvSpPr>
          <p:nvPr/>
        </p:nvSpPr>
        <p:spPr bwMode="auto">
          <a:xfrm>
            <a:off x="1600200" y="6019800"/>
            <a:ext cx="163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tiny buttons</a:t>
            </a:r>
          </a:p>
        </p:txBody>
      </p:sp>
      <p:sp>
        <p:nvSpPr>
          <p:cNvPr id="61455" name="Text Box 16"/>
          <p:cNvSpPr txBox="1">
            <a:spLocks noChangeArrowheads="1"/>
          </p:cNvSpPr>
          <p:nvPr/>
        </p:nvSpPr>
        <p:spPr bwMode="auto">
          <a:xfrm>
            <a:off x="4114800" y="4495800"/>
            <a:ext cx="19415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multi-function</a:t>
            </a:r>
            <a:br>
              <a:rPr lang="en-GB" altLang="en-US" sz="2400">
                <a:latin typeface="Times" panose="02020603050405020304" pitchFamily="18" charset="0"/>
              </a:rPr>
            </a:br>
            <a:r>
              <a:rPr lang="en-GB" altLang="en-US" sz="2400">
                <a:latin typeface="Times" panose="02020603050405020304" pitchFamily="18" charset="0"/>
              </a:rPr>
              <a:t>control</a:t>
            </a:r>
          </a:p>
        </p:txBody>
      </p:sp>
      <p:sp>
        <p:nvSpPr>
          <p:cNvPr id="61456" name="Text Box 17"/>
          <p:cNvSpPr txBox="1">
            <a:spLocks noChangeArrowheads="1"/>
          </p:cNvSpPr>
          <p:nvPr/>
        </p:nvSpPr>
        <p:spPr bwMode="auto">
          <a:xfrm>
            <a:off x="4446588" y="3276600"/>
            <a:ext cx="2054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easy-clean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2400">
                <a:latin typeface="Times" panose="02020603050405020304" pitchFamily="18" charset="0"/>
              </a:rPr>
              <a:t>smooth buttons</a:t>
            </a:r>
          </a:p>
        </p:txBody>
      </p:sp>
      <p:sp>
        <p:nvSpPr>
          <p:cNvPr id="61457" name="Oval 18"/>
          <p:cNvSpPr>
            <a:spLocks noChangeArrowheads="1"/>
          </p:cNvSpPr>
          <p:nvPr/>
        </p:nvSpPr>
        <p:spPr bwMode="auto">
          <a:xfrm>
            <a:off x="5486400" y="5791200"/>
            <a:ext cx="6096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58" name="Line 19"/>
          <p:cNvSpPr>
            <a:spLocks noChangeShapeType="1"/>
          </p:cNvSpPr>
          <p:nvPr/>
        </p:nvSpPr>
        <p:spPr bwMode="auto">
          <a:xfrm>
            <a:off x="5410200" y="5257800"/>
            <a:ext cx="22860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Oval 20"/>
          <p:cNvSpPr>
            <a:spLocks noChangeArrowheads="1"/>
          </p:cNvSpPr>
          <p:nvPr/>
        </p:nvSpPr>
        <p:spPr bwMode="auto">
          <a:xfrm>
            <a:off x="4114800" y="5867400"/>
            <a:ext cx="1066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 flipH="1">
            <a:off x="3200400" y="6096000"/>
            <a:ext cx="9144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2"/>
          <p:cNvSpPr>
            <a:spLocks noChangeArrowheads="1"/>
          </p:cNvSpPr>
          <p:nvPr/>
        </p:nvSpPr>
        <p:spPr bwMode="auto">
          <a:xfrm>
            <a:off x="7086600" y="4648200"/>
            <a:ext cx="838200" cy="990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" panose="02020603050405020304" pitchFamily="18" charset="0"/>
            </a:endParaRPr>
          </a:p>
        </p:txBody>
      </p:sp>
      <p:sp>
        <p:nvSpPr>
          <p:cNvPr id="61462" name="Line 23"/>
          <p:cNvSpPr>
            <a:spLocks noChangeShapeType="1"/>
          </p:cNvSpPr>
          <p:nvPr/>
        </p:nvSpPr>
        <p:spPr bwMode="auto">
          <a:xfrm>
            <a:off x="5867400" y="4038600"/>
            <a:ext cx="12954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7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3411</TotalTime>
  <Words>950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Courier New</vt:lpstr>
      <vt:lpstr>Times</vt:lpstr>
      <vt:lpstr>Times New Roman</vt:lpstr>
      <vt:lpstr>Tw Cen MT</vt:lpstr>
      <vt:lpstr>Tw Cen MT Condensed</vt:lpstr>
      <vt:lpstr>Wingdings</vt:lpstr>
      <vt:lpstr>Wingdings 3</vt:lpstr>
      <vt:lpstr>Integral</vt:lpstr>
      <vt:lpstr>Human Computer Interaction</vt:lpstr>
      <vt:lpstr>PHYSICAL CONTROLS, SENSORS AND SPECIAL DEVICES</vt:lpstr>
      <vt:lpstr>dedicated displays</vt:lpstr>
      <vt:lpstr>PHYSICAL CONTROLS, SENSORS AND SPECIAL DEVICES</vt:lpstr>
      <vt:lpstr>Sounds</vt:lpstr>
      <vt:lpstr>Sound Output</vt:lpstr>
      <vt:lpstr>Touch, feel, smell</vt:lpstr>
      <vt:lpstr>Touch, Feel And Smell</vt:lpstr>
      <vt:lpstr>physical controls</vt:lpstr>
      <vt:lpstr>Physical Controls</vt:lpstr>
      <vt:lpstr>Environment and bio-sensing</vt:lpstr>
      <vt:lpstr>Environment and Bio-sensing</vt:lpstr>
    </vt:vector>
  </TitlesOfParts>
  <Company>Student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Navin Goel</dc:creator>
  <cp:lastModifiedBy>DeLL</cp:lastModifiedBy>
  <cp:revision>655</cp:revision>
  <dcterms:created xsi:type="dcterms:W3CDTF">2003-12-01T05:21:34Z</dcterms:created>
  <dcterms:modified xsi:type="dcterms:W3CDTF">2024-05-06T16:18:31Z</dcterms:modified>
</cp:coreProperties>
</file>