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9"/>
  </p:notesMasterIdLst>
  <p:handoutMasterIdLst>
    <p:handoutMasterId r:id="rId10"/>
  </p:handoutMasterIdLst>
  <p:sldIdLst>
    <p:sldId id="360" r:id="rId2"/>
    <p:sldId id="354" r:id="rId3"/>
    <p:sldId id="355" r:id="rId4"/>
    <p:sldId id="356" r:id="rId5"/>
    <p:sldId id="357" r:id="rId6"/>
    <p:sldId id="358" r:id="rId7"/>
    <p:sldId id="359" r:id="rId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8" autoAdjust="0"/>
    <p:restoredTop sz="90929"/>
  </p:normalViewPr>
  <p:slideViewPr>
    <p:cSldViewPr>
      <p:cViewPr varScale="1">
        <p:scale>
          <a:sx n="66" d="100"/>
          <a:sy n="66" d="100"/>
        </p:scale>
        <p:origin x="1464"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8B81C3D6-095D-414C-ADC9-6E378E8A63DF}" type="datetimeFigureOut">
              <a:rPr lang="en-US"/>
              <a:pPr>
                <a:defRPr/>
              </a:pPr>
              <a:t>4/19/2024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r>
              <a:rPr lang="en-US"/>
              <a:t>IMPROVING WEBSITE PERFORMANCE USING CLICKSTREAM ANALYSIS</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0B27FD2F-80E8-42E9-A067-1EAC1D5D1BA2}" type="slidenum">
              <a:rPr lang="en-US"/>
              <a:pPr>
                <a:defRPr/>
              </a:pPr>
              <a:t>‹#›</a:t>
            </a:fld>
            <a:endParaRPr lang="en-US"/>
          </a:p>
        </p:txBody>
      </p:sp>
    </p:spTree>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171"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71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174"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r>
              <a:rPr lang="en-US" altLang="en-US"/>
              <a:t>IMPROVING WEBSITE PERFORMANCE USING CLICKSTREAM ANALYSIS</a:t>
            </a:r>
          </a:p>
        </p:txBody>
      </p:sp>
      <p:sp>
        <p:nvSpPr>
          <p:cNvPr id="7175"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54DA6AF7-C603-48EC-89D5-FD6359E1FA2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cxnSp>
        <p:nvCxnSpPr>
          <p:cNvPr id="4" name="Straight Connector 3"/>
          <p:cNvCxnSpPr/>
          <p:nvPr/>
        </p:nvCxnSpPr>
        <p:spPr>
          <a:xfrm flipV="1">
            <a:off x="6289675" y="5264150"/>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
            <a:ext cx="9144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Date Placeholder 3"/>
          <p:cNvSpPr>
            <a:spLocks noGrp="1"/>
          </p:cNvSpPr>
          <p:nvPr>
            <p:ph type="dt" sz="half" idx="10"/>
          </p:nvPr>
        </p:nvSpPr>
        <p:spPr/>
        <p:txBody>
          <a:bodyPr/>
          <a:lstStyle>
            <a:lvl1pPr algn="l">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E646A4DC-B711-4CAF-BE08-4A9B1693BE70}" type="slidenum">
              <a:rPr lang="en-US" altLang="en-US"/>
              <a:pPr>
                <a:defRPr/>
              </a:pPr>
              <a:t>‹#›</a:t>
            </a:fld>
            <a:endParaRPr lang="en-US" altLang="en-US"/>
          </a:p>
        </p:txBody>
      </p:sp>
    </p:spTree>
    <p:extLst>
      <p:ext uri="{BB962C8B-B14F-4D97-AF65-F5344CB8AC3E}">
        <p14:creationId xmlns:p14="http://schemas.microsoft.com/office/powerpoint/2010/main" val="2497083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9B492E7D-71F2-4356-87D0-5210EB20FE24}" type="slidenum">
              <a:rPr lang="en-US" altLang="en-US"/>
              <a:pPr>
                <a:defRPr/>
              </a:pPr>
              <a:t>‹#›</a:t>
            </a:fld>
            <a:endParaRPr lang="en-US" altLang="en-US"/>
          </a:p>
        </p:txBody>
      </p:sp>
    </p:spTree>
    <p:extLst>
      <p:ext uri="{BB962C8B-B14F-4D97-AF65-F5344CB8AC3E}">
        <p14:creationId xmlns:p14="http://schemas.microsoft.com/office/powerpoint/2010/main" val="22099162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rot="5400000" flipV="1">
            <a:off x="7543800" y="173038"/>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smtClean="0"/>
            </a:lvl1pPr>
          </a:lstStyle>
          <a:p>
            <a:pPr>
              <a:defRPr/>
            </a:pPr>
            <a:fld id="{719ADE25-DB36-46DB-9F00-FF04DDC50F85}" type="slidenum">
              <a:rPr lang="en-US" altLang="en-US"/>
              <a:pPr>
                <a:defRPr/>
              </a:pPr>
              <a:t>‹#›</a:t>
            </a:fld>
            <a:endParaRPr lang="en-US" altLang="en-US"/>
          </a:p>
        </p:txBody>
      </p:sp>
    </p:spTree>
    <p:extLst>
      <p:ext uri="{BB962C8B-B14F-4D97-AF65-F5344CB8AC3E}">
        <p14:creationId xmlns:p14="http://schemas.microsoft.com/office/powerpoint/2010/main" val="394516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6" name="Slide Number Placeholder 5"/>
          <p:cNvSpPr>
            <a:spLocks noGrp="1"/>
          </p:cNvSpPr>
          <p:nvPr>
            <p:ph type="sldNum" sz="quarter" idx="12"/>
          </p:nvPr>
        </p:nvSpPr>
        <p:spPr/>
        <p:txBody>
          <a:bodyPr/>
          <a:lstStyle>
            <a:lvl1pPr>
              <a:defRPr/>
            </a:lvl1pPr>
          </a:lstStyle>
          <a:p>
            <a:pPr>
              <a:defRPr/>
            </a:pPr>
            <a:fld id="{5627434E-AB01-4E12-B21C-8A8FDC22AA27}" type="slidenum">
              <a:rPr lang="en-US" altLang="en-US"/>
              <a:pPr>
                <a:defRPr/>
              </a:pPr>
              <a:t>‹#›</a:t>
            </a:fld>
            <a:endParaRPr lang="en-US" altLang="en-US"/>
          </a:p>
        </p:txBody>
      </p:sp>
    </p:spTree>
    <p:extLst>
      <p:ext uri="{BB962C8B-B14F-4D97-AF65-F5344CB8AC3E}">
        <p14:creationId xmlns:p14="http://schemas.microsoft.com/office/powerpoint/2010/main" val="3994583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p:nvPr/>
        </p:nvSpPr>
        <p:spPr>
          <a:xfrm>
            <a:off x="0" y="-1"/>
            <a:ext cx="9144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 name="Straight Connector 4"/>
          <p:cNvCxnSpPr/>
          <p:nvPr/>
        </p:nvCxnSpPr>
        <p:spPr>
          <a:xfrm flipV="1">
            <a:off x="6289675" y="5264150"/>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7"/>
            <a:ext cx="5829300" cy="1463040"/>
          </a:xfrm>
        </p:spPr>
        <p:txBody>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Date Placeholder 3"/>
          <p:cNvSpPr>
            <a:spLocks noGrp="1"/>
          </p:cNvSpPr>
          <p:nvPr>
            <p:ph type="dt" sz="half" idx="10"/>
          </p:nvPr>
        </p:nvSpPr>
        <p:spPr/>
        <p:txBody>
          <a:bodyPr/>
          <a:lstStyle>
            <a:lvl1pPr>
              <a:defRPr/>
            </a:lvl1pPr>
          </a:lstStyle>
          <a:p>
            <a:pPr>
              <a:defRPr/>
            </a:pPr>
            <a:endParaRPr lang="en-US" altLang="en-US"/>
          </a:p>
        </p:txBody>
      </p:sp>
      <p:sp>
        <p:nvSpPr>
          <p:cNvPr id="7" name="Footer Placeholder 4"/>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5"/>
          <p:cNvSpPr>
            <a:spLocks noGrp="1"/>
          </p:cNvSpPr>
          <p:nvPr>
            <p:ph type="sldNum" sz="quarter" idx="12"/>
          </p:nvPr>
        </p:nvSpPr>
        <p:spPr/>
        <p:txBody>
          <a:bodyPr/>
          <a:lstStyle>
            <a:lvl1pPr>
              <a:defRPr smtClean="0"/>
            </a:lvl1pPr>
          </a:lstStyle>
          <a:p>
            <a:pPr>
              <a:defRPr/>
            </a:pPr>
            <a:fld id="{0DB41004-5232-4D10-8F56-AD5E16E1E22B}" type="slidenum">
              <a:rPr lang="en-US" altLang="en-US"/>
              <a:pPr>
                <a:defRPr/>
              </a:pPr>
              <a:t>‹#›</a:t>
            </a:fld>
            <a:endParaRPr lang="en-US" altLang="en-US"/>
          </a:p>
        </p:txBody>
      </p:sp>
    </p:spTree>
    <p:extLst>
      <p:ext uri="{BB962C8B-B14F-4D97-AF65-F5344CB8AC3E}">
        <p14:creationId xmlns:p14="http://schemas.microsoft.com/office/powerpoint/2010/main" val="1857537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A750A20E-BD20-4963-B13E-14E40E10A5F7}" type="slidenum">
              <a:rPr lang="en-US" altLang="en-US"/>
              <a:pPr>
                <a:defRPr/>
              </a:pPr>
              <a:t>‹#›</a:t>
            </a:fld>
            <a:endParaRPr lang="en-US" altLang="en-US"/>
          </a:p>
        </p:txBody>
      </p:sp>
    </p:spTree>
    <p:extLst>
      <p:ext uri="{BB962C8B-B14F-4D97-AF65-F5344CB8AC3E}">
        <p14:creationId xmlns:p14="http://schemas.microsoft.com/office/powerpoint/2010/main" val="185377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endParaRPr lang="en-US" altLang="en-US"/>
          </a:p>
        </p:txBody>
      </p:sp>
      <p:sp>
        <p:nvSpPr>
          <p:cNvPr id="8"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9" name="Slide Number Placeholder 5"/>
          <p:cNvSpPr>
            <a:spLocks noGrp="1"/>
          </p:cNvSpPr>
          <p:nvPr>
            <p:ph type="sldNum" sz="quarter" idx="12"/>
          </p:nvPr>
        </p:nvSpPr>
        <p:spPr/>
        <p:txBody>
          <a:bodyPr/>
          <a:lstStyle>
            <a:lvl1pPr>
              <a:defRPr/>
            </a:lvl1pPr>
          </a:lstStyle>
          <a:p>
            <a:pPr>
              <a:defRPr/>
            </a:pPr>
            <a:fld id="{916032C0-DD56-4797-A98D-26227BBEB717}" type="slidenum">
              <a:rPr lang="en-US" altLang="en-US"/>
              <a:pPr>
                <a:defRPr/>
              </a:pPr>
              <a:t>‹#›</a:t>
            </a:fld>
            <a:endParaRPr lang="en-US" altLang="en-US"/>
          </a:p>
        </p:txBody>
      </p:sp>
    </p:spTree>
    <p:extLst>
      <p:ext uri="{BB962C8B-B14F-4D97-AF65-F5344CB8AC3E}">
        <p14:creationId xmlns:p14="http://schemas.microsoft.com/office/powerpoint/2010/main" val="22659443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endParaRPr lang="en-US" altLang="en-US"/>
          </a:p>
        </p:txBody>
      </p:sp>
      <p:sp>
        <p:nvSpPr>
          <p:cNvPr id="4"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5" name="Slide Number Placeholder 5"/>
          <p:cNvSpPr>
            <a:spLocks noGrp="1"/>
          </p:cNvSpPr>
          <p:nvPr>
            <p:ph type="sldNum" sz="quarter" idx="12"/>
          </p:nvPr>
        </p:nvSpPr>
        <p:spPr/>
        <p:txBody>
          <a:bodyPr/>
          <a:lstStyle>
            <a:lvl1pPr>
              <a:defRPr/>
            </a:lvl1pPr>
          </a:lstStyle>
          <a:p>
            <a:pPr>
              <a:defRPr/>
            </a:pPr>
            <a:fld id="{CC612655-B0DC-408E-B854-EF4E5E46B368}" type="slidenum">
              <a:rPr lang="en-US" altLang="en-US"/>
              <a:pPr>
                <a:defRPr/>
              </a:pPr>
              <a:t>‹#›</a:t>
            </a:fld>
            <a:endParaRPr lang="en-US" altLang="en-US"/>
          </a:p>
        </p:txBody>
      </p:sp>
    </p:spTree>
    <p:extLst>
      <p:ext uri="{BB962C8B-B14F-4D97-AF65-F5344CB8AC3E}">
        <p14:creationId xmlns:p14="http://schemas.microsoft.com/office/powerpoint/2010/main" val="156432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endParaRPr lang="en-US" altLang="en-US"/>
          </a:p>
        </p:txBody>
      </p:sp>
      <p:sp>
        <p:nvSpPr>
          <p:cNvPr id="3" name="Footer Placeholder 2"/>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4" name="Slide Number Placeholder 3"/>
          <p:cNvSpPr>
            <a:spLocks noGrp="1"/>
          </p:cNvSpPr>
          <p:nvPr>
            <p:ph type="sldNum" sz="quarter" idx="12"/>
          </p:nvPr>
        </p:nvSpPr>
        <p:spPr/>
        <p:txBody>
          <a:bodyPr/>
          <a:lstStyle>
            <a:lvl1pPr>
              <a:defRPr smtClean="0"/>
            </a:lvl1pPr>
          </a:lstStyle>
          <a:p>
            <a:pPr>
              <a:defRPr/>
            </a:pPr>
            <a:fld id="{BCB0F235-4CDF-4A47-8A41-D0212AFA3EC2}" type="slidenum">
              <a:rPr lang="en-US" altLang="en-US"/>
              <a:pPr>
                <a:defRPr/>
              </a:pPr>
              <a:t>‹#›</a:t>
            </a:fld>
            <a:endParaRPr lang="en-US" altLang="en-US"/>
          </a:p>
        </p:txBody>
      </p:sp>
    </p:spTree>
    <p:extLst>
      <p:ext uri="{BB962C8B-B14F-4D97-AF65-F5344CB8AC3E}">
        <p14:creationId xmlns:p14="http://schemas.microsoft.com/office/powerpoint/2010/main" val="650327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IMPROVING WEBSITE PERFORMANCE USING CLICKSTREAM ANALYSIS</a:t>
            </a:r>
          </a:p>
        </p:txBody>
      </p:sp>
      <p:sp>
        <p:nvSpPr>
          <p:cNvPr id="7" name="Slide Number Placeholder 5"/>
          <p:cNvSpPr>
            <a:spLocks noGrp="1"/>
          </p:cNvSpPr>
          <p:nvPr>
            <p:ph type="sldNum" sz="quarter" idx="12"/>
          </p:nvPr>
        </p:nvSpPr>
        <p:spPr/>
        <p:txBody>
          <a:bodyPr/>
          <a:lstStyle>
            <a:lvl1pPr>
              <a:defRPr/>
            </a:lvl1pPr>
          </a:lstStyle>
          <a:p>
            <a:pPr>
              <a:defRPr/>
            </a:pPr>
            <a:fld id="{38D14DA7-A54B-45F6-ABB7-078EF641E88F}" type="slidenum">
              <a:rPr lang="en-US" altLang="en-US"/>
              <a:pPr>
                <a:defRPr/>
              </a:pPr>
              <a:t>‹#›</a:t>
            </a:fld>
            <a:endParaRPr lang="en-US" altLang="en-US"/>
          </a:p>
        </p:txBody>
      </p:sp>
    </p:spTree>
    <p:extLst>
      <p:ext uri="{BB962C8B-B14F-4D97-AF65-F5344CB8AC3E}">
        <p14:creationId xmlns:p14="http://schemas.microsoft.com/office/powerpoint/2010/main" val="1494914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cxnSp>
        <p:nvCxnSpPr>
          <p:cNvPr id="5" name="Straight Connector 4"/>
          <p:cNvCxnSpPr/>
          <p:nvPr/>
        </p:nvCxnSpPr>
        <p:spPr>
          <a:xfrm flipV="1">
            <a:off x="6289675" y="5264150"/>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342900" y="4960138"/>
            <a:ext cx="5829300" cy="1463040"/>
          </a:xfrm>
        </p:spPr>
        <p:txBody>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smtClean="0"/>
            </a:lvl1pPr>
          </a:lstStyle>
          <a:p>
            <a:pPr>
              <a:defRPr/>
            </a:pPr>
            <a:r>
              <a:rPr lang="en-US" altLang="en-US"/>
              <a:t>IMPROVING WEBSITE PERFORMANCE USING CLICKSTREAM ANALYSIS</a:t>
            </a:r>
          </a:p>
        </p:txBody>
      </p:sp>
      <p:sp>
        <p:nvSpPr>
          <p:cNvPr id="8" name="Slide Number Placeholder 6"/>
          <p:cNvSpPr>
            <a:spLocks noGrp="1"/>
          </p:cNvSpPr>
          <p:nvPr>
            <p:ph type="sldNum" sz="quarter" idx="12"/>
          </p:nvPr>
        </p:nvSpPr>
        <p:spPr/>
        <p:txBody>
          <a:bodyPr/>
          <a:lstStyle>
            <a:lvl1pPr>
              <a:defRPr smtClean="0"/>
            </a:lvl1pPr>
          </a:lstStyle>
          <a:p>
            <a:pPr>
              <a:defRPr/>
            </a:pPr>
            <a:fld id="{D434B79B-4E6C-4265-8483-71E22F91448C}" type="slidenum">
              <a:rPr lang="en-US" altLang="en-US"/>
              <a:pPr>
                <a:defRPr/>
              </a:pPr>
              <a:t>‹#›</a:t>
            </a:fld>
            <a:endParaRPr lang="en-US" altLang="en-US"/>
          </a:p>
        </p:txBody>
      </p:sp>
    </p:spTree>
    <p:extLst>
      <p:ext uri="{BB962C8B-B14F-4D97-AF65-F5344CB8AC3E}">
        <p14:creationId xmlns:p14="http://schemas.microsoft.com/office/powerpoint/2010/main" val="2692475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350" y="585788"/>
            <a:ext cx="7289800" cy="1498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1027" name="Text Placeholder 2"/>
          <p:cNvSpPr>
            <a:spLocks noGrp="1"/>
          </p:cNvSpPr>
          <p:nvPr>
            <p:ph type="body" idx="1"/>
          </p:nvPr>
        </p:nvSpPr>
        <p:spPr bwMode="auto">
          <a:xfrm>
            <a:off x="768350" y="2286000"/>
            <a:ext cx="7289800"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45720" bIns="45720" numCol="1" anchor="t" anchorCtr="0" compatLnSpc="1">
            <a:prstTxWarp prst="textNoShape">
              <a:avLst/>
            </a:prstTxWarp>
          </a:bodyPr>
          <a:lstStyle/>
          <a:p>
            <a:pPr lvl="0"/>
            <a:r>
              <a:rPr lang="en-US" altLang="en-US" smtClean="0"/>
              <a:t>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768350" y="6470650"/>
            <a:ext cx="1616075" cy="274638"/>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pPr>
              <a:defRPr/>
            </a:pPr>
            <a:endParaRPr lang="en-US" altLang="en-US"/>
          </a:p>
        </p:txBody>
      </p:sp>
      <p:sp>
        <p:nvSpPr>
          <p:cNvPr id="5" name="Footer Placeholder 4"/>
          <p:cNvSpPr>
            <a:spLocks noGrp="1"/>
          </p:cNvSpPr>
          <p:nvPr>
            <p:ph type="ftr" sz="quarter" idx="3"/>
          </p:nvPr>
        </p:nvSpPr>
        <p:spPr>
          <a:xfrm>
            <a:off x="3632200" y="6470650"/>
            <a:ext cx="4425950" cy="274638"/>
          </a:xfrm>
          <a:prstGeom prst="rect">
            <a:avLst/>
          </a:prstGeom>
        </p:spPr>
        <p:txBody>
          <a:bodyPr vert="horz" lIns="91440" tIns="45720" rIns="91440" bIns="45720" rtlCol="0" anchor="ctr"/>
          <a:lstStyle>
            <a:lvl1pPr algn="r">
              <a:defRPr sz="1000" cap="all" baseline="0" smtClean="0">
                <a:solidFill>
                  <a:schemeClr val="tx1">
                    <a:lumMod val="95000"/>
                    <a:lumOff val="5000"/>
                  </a:schemeClr>
                </a:solidFill>
                <a:latin typeface="+mj-lt"/>
              </a:defRPr>
            </a:lvl1pPr>
          </a:lstStyle>
          <a:p>
            <a:pPr>
              <a:defRPr/>
            </a:pPr>
            <a:r>
              <a:rPr lang="en-US" altLang="en-US"/>
              <a:t>IMPROVING WEBSITE PERFORMANCE USING CLICKSTREAM ANALYSIS</a:t>
            </a:r>
          </a:p>
        </p:txBody>
      </p:sp>
      <p:sp>
        <p:nvSpPr>
          <p:cNvPr id="6" name="Slide Number Placeholder 5"/>
          <p:cNvSpPr>
            <a:spLocks noGrp="1"/>
          </p:cNvSpPr>
          <p:nvPr>
            <p:ph type="sldNum" sz="quarter" idx="4"/>
          </p:nvPr>
        </p:nvSpPr>
        <p:spPr>
          <a:xfrm>
            <a:off x="8128000" y="6470650"/>
            <a:ext cx="730250" cy="274638"/>
          </a:xfrm>
          <a:prstGeom prst="rect">
            <a:avLst/>
          </a:prstGeom>
        </p:spPr>
        <p:txBody>
          <a:bodyPr vert="horz" wrap="square" lIns="91440" tIns="45720" rIns="91440" bIns="45720" numCol="1" anchor="ctr" anchorCtr="0" compatLnSpc="1">
            <a:prstTxWarp prst="textNoShape">
              <a:avLst/>
            </a:prstTxWarp>
          </a:bodyPr>
          <a:lstStyle>
            <a:lvl1pPr>
              <a:defRPr sz="1000" smtClean="0">
                <a:solidFill>
                  <a:srgbClr val="0D0D0D"/>
                </a:solidFill>
                <a:latin typeface="Tw Cen MT Condensed" panose="020B0606020104020203" pitchFamily="34" charset="0"/>
              </a:defRPr>
            </a:lvl1pPr>
          </a:lstStyle>
          <a:p>
            <a:pPr>
              <a:defRPr/>
            </a:pPr>
            <a:fld id="{049A9820-A20A-41CE-8BB4-43968BFE15F7}" type="slidenum">
              <a:rPr lang="en-US" altLang="en-US"/>
              <a:pPr>
                <a:defRPr/>
              </a:pPr>
              <a:t>‹#›</a:t>
            </a:fld>
            <a:endParaRPr lang="en-US" altLang="en-US"/>
          </a:p>
        </p:txBody>
      </p:sp>
      <p:cxnSp>
        <p:nvCxnSpPr>
          <p:cNvPr id="7" name="Straight Connector 6"/>
          <p:cNvCxnSpPr/>
          <p:nvPr/>
        </p:nvCxnSpPr>
        <p:spPr>
          <a:xfrm flipV="1">
            <a:off x="571500" y="827088"/>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95" r:id="rId1"/>
    <p:sldLayoutId id="2147483889" r:id="rId2"/>
    <p:sldLayoutId id="2147483896" r:id="rId3"/>
    <p:sldLayoutId id="2147483890" r:id="rId4"/>
    <p:sldLayoutId id="2147483891" r:id="rId5"/>
    <p:sldLayoutId id="2147483892" r:id="rId6"/>
    <p:sldLayoutId id="2147483897" r:id="rId7"/>
    <p:sldLayoutId id="2147483893" r:id="rId8"/>
    <p:sldLayoutId id="2147483898" r:id="rId9"/>
    <p:sldLayoutId id="2147483894" r:id="rId10"/>
    <p:sldLayoutId id="2147483899" r:id="rId11"/>
  </p:sldLayoutIdLst>
  <p:hf hdr="0" dt="0"/>
  <p:txStyles>
    <p:titleStyle>
      <a:lvl1pPr algn="l" rtl="0" eaLnBrk="0" fontAlgn="base" hangingPunct="0">
        <a:lnSpc>
          <a:spcPct val="80000"/>
        </a:lnSpc>
        <a:spcBef>
          <a:spcPct val="0"/>
        </a:spcBef>
        <a:spcAft>
          <a:spcPct val="0"/>
        </a:spcAft>
        <a:defRPr sz="4400" kern="1200" cap="all" spc="100">
          <a:solidFill>
            <a:srgbClr val="0D0D0D"/>
          </a:solidFill>
          <a:latin typeface="+mj-lt"/>
          <a:ea typeface="+mj-ea"/>
          <a:cs typeface="+mj-cs"/>
        </a:defRPr>
      </a:lvl1pPr>
      <a:lvl2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2pPr>
      <a:lvl3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3pPr>
      <a:lvl4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4pPr>
      <a:lvl5pPr algn="l" rtl="0" eaLnBrk="0" fontAlgn="base" hangingPunct="0">
        <a:lnSpc>
          <a:spcPct val="80000"/>
        </a:lnSpc>
        <a:spcBef>
          <a:spcPct val="0"/>
        </a:spcBef>
        <a:spcAft>
          <a:spcPct val="0"/>
        </a:spcAft>
        <a:defRPr sz="4400">
          <a:solidFill>
            <a:srgbClr val="0D0D0D"/>
          </a:solidFill>
          <a:latin typeface="Tw Cen MT Condensed" panose="020B0606020104020203" pitchFamily="34" charset="0"/>
        </a:defRPr>
      </a:lvl5pPr>
      <a:lvl6pPr marL="457200" algn="l" rtl="0" fontAlgn="base">
        <a:lnSpc>
          <a:spcPct val="80000"/>
        </a:lnSpc>
        <a:spcBef>
          <a:spcPct val="0"/>
        </a:spcBef>
        <a:spcAft>
          <a:spcPct val="0"/>
        </a:spcAft>
        <a:defRPr sz="4400">
          <a:solidFill>
            <a:srgbClr val="0D0D0D"/>
          </a:solidFill>
          <a:latin typeface="Tw Cen MT Condensed" panose="020B0606020104020203" pitchFamily="34" charset="0"/>
        </a:defRPr>
      </a:lvl6pPr>
      <a:lvl7pPr marL="914400" algn="l" rtl="0" fontAlgn="base">
        <a:lnSpc>
          <a:spcPct val="80000"/>
        </a:lnSpc>
        <a:spcBef>
          <a:spcPct val="0"/>
        </a:spcBef>
        <a:spcAft>
          <a:spcPct val="0"/>
        </a:spcAft>
        <a:defRPr sz="4400">
          <a:solidFill>
            <a:srgbClr val="0D0D0D"/>
          </a:solidFill>
          <a:latin typeface="Tw Cen MT Condensed" panose="020B0606020104020203" pitchFamily="34" charset="0"/>
        </a:defRPr>
      </a:lvl7pPr>
      <a:lvl8pPr marL="1371600" algn="l" rtl="0" fontAlgn="base">
        <a:lnSpc>
          <a:spcPct val="80000"/>
        </a:lnSpc>
        <a:spcBef>
          <a:spcPct val="0"/>
        </a:spcBef>
        <a:spcAft>
          <a:spcPct val="0"/>
        </a:spcAft>
        <a:defRPr sz="4400">
          <a:solidFill>
            <a:srgbClr val="0D0D0D"/>
          </a:solidFill>
          <a:latin typeface="Tw Cen MT Condensed" panose="020B0606020104020203" pitchFamily="34" charset="0"/>
        </a:defRPr>
      </a:lvl8pPr>
      <a:lvl9pPr marL="1828800" algn="l" rtl="0" fontAlgn="base">
        <a:lnSpc>
          <a:spcPct val="80000"/>
        </a:lnSpc>
        <a:spcBef>
          <a:spcPct val="0"/>
        </a:spcBef>
        <a:spcAft>
          <a:spcPct val="0"/>
        </a:spcAft>
        <a:defRPr sz="4400">
          <a:solidFill>
            <a:srgbClr val="0D0D0D"/>
          </a:solidFill>
          <a:latin typeface="Tw Cen MT Condensed" panose="020B0606020104020203" pitchFamily="34" charset="0"/>
        </a:defRPr>
      </a:lvl9pPr>
    </p:titleStyle>
    <p:bodyStyle>
      <a:lvl1pPr marL="90488" indent="-90488" algn="l" rtl="0" eaLnBrk="0" fontAlgn="base" hangingPunct="0">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13"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600" kern="1200">
          <a:solidFill>
            <a:schemeClr val="tx1"/>
          </a:solidFill>
          <a:latin typeface="+mn-lt"/>
          <a:ea typeface="+mn-ea"/>
          <a:cs typeface="+mn-cs"/>
        </a:defRPr>
      </a:lvl2pPr>
      <a:lvl3pPr marL="44767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3pPr>
      <a:lvl4pPr marL="593725"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4pPr>
      <a:lvl5pPr marL="776288" indent="-136525" algn="l" rtl="0" eaLnBrk="0" fontAlgn="base" hangingPunct="0">
        <a:lnSpc>
          <a:spcPct val="90000"/>
        </a:lnSpc>
        <a:spcBef>
          <a:spcPts val="200"/>
        </a:spcBef>
        <a:spcAft>
          <a:spcPts val="400"/>
        </a:spcAft>
        <a:buClr>
          <a:schemeClr val="accent1"/>
        </a:buClr>
        <a:buFont typeface="Wingdings 3" panose="05040102010807070707"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b="1" dirty="0" smtClean="0">
                <a:solidFill>
                  <a:srgbClr val="00B050"/>
                </a:solidFill>
              </a:rPr>
              <a:t>Human Computer Interaction</a:t>
            </a:r>
            <a:endParaRPr lang="en-US" sz="3600" b="1" dirty="0">
              <a:solidFill>
                <a:srgbClr val="00B050"/>
              </a:solidFill>
            </a:endParaRPr>
          </a:p>
        </p:txBody>
      </p:sp>
      <p:sp>
        <p:nvSpPr>
          <p:cNvPr id="3" name="Subtitle 2"/>
          <p:cNvSpPr>
            <a:spLocks noGrp="1"/>
          </p:cNvSpPr>
          <p:nvPr>
            <p:ph type="subTitle" idx="1"/>
          </p:nvPr>
        </p:nvSpPr>
        <p:spPr>
          <a:xfrm>
            <a:off x="6477000" y="4572000"/>
            <a:ext cx="2438400" cy="1862063"/>
          </a:xfrm>
        </p:spPr>
        <p:txBody>
          <a:bodyPr>
            <a:normAutofit lnSpcReduction="10000"/>
          </a:bodyPr>
          <a:lstStyle/>
          <a:p>
            <a:r>
              <a:rPr lang="en-US" sz="2000" b="1" dirty="0" smtClean="0">
                <a:solidFill>
                  <a:srgbClr val="00B050"/>
                </a:solidFill>
              </a:rPr>
              <a:t> </a:t>
            </a:r>
            <a:r>
              <a:rPr lang="en-US" sz="2300" b="1" dirty="0" smtClean="0">
                <a:solidFill>
                  <a:srgbClr val="00B050"/>
                </a:solidFill>
              </a:rPr>
              <a:t>The Human part </a:t>
            </a:r>
            <a:r>
              <a:rPr lang="en-US" sz="2300" b="1" dirty="0" err="1" smtClean="0">
                <a:solidFill>
                  <a:srgbClr val="00B050"/>
                </a:solidFill>
              </a:rPr>
              <a:t>i</a:t>
            </a:r>
            <a:endParaRPr lang="en-US" sz="2300" b="1" dirty="0" smtClean="0">
              <a:solidFill>
                <a:srgbClr val="00B050"/>
              </a:solidFill>
            </a:endParaRPr>
          </a:p>
          <a:p>
            <a:endParaRPr lang="en-US" sz="2300" b="1" dirty="0" smtClean="0"/>
          </a:p>
          <a:p>
            <a:pPr marL="342900" indent="-342900" algn="l">
              <a:buFont typeface="Wingdings" panose="05000000000000000000" pitchFamily="2" charset="2"/>
              <a:buChar char="Ø"/>
            </a:pPr>
            <a:r>
              <a:rPr lang="en-US" sz="2300" b="1" dirty="0" smtClean="0"/>
              <a:t>Human Eye</a:t>
            </a:r>
            <a:endParaRPr lang="en-US" sz="2300" b="1" dirty="0" smtClean="0"/>
          </a:p>
          <a:p>
            <a:endParaRPr lang="en-US" sz="2300" b="1" dirty="0" smtClean="0"/>
          </a:p>
          <a:p>
            <a:r>
              <a:rPr lang="en-US" sz="2300" b="1" dirty="0" smtClean="0">
                <a:solidFill>
                  <a:srgbClr val="00B050"/>
                </a:solidFill>
              </a:rPr>
              <a:t>CS 8</a:t>
            </a:r>
            <a:r>
              <a:rPr lang="en-US" sz="2300" b="1" baseline="30000" dirty="0" smtClean="0">
                <a:solidFill>
                  <a:srgbClr val="00B050"/>
                </a:solidFill>
              </a:rPr>
              <a:t>th</a:t>
            </a:r>
            <a:r>
              <a:rPr lang="en-US" sz="2300" b="1" dirty="0" smtClean="0">
                <a:solidFill>
                  <a:srgbClr val="00B050"/>
                </a:solidFill>
              </a:rPr>
              <a:t> Semester</a:t>
            </a:r>
            <a:endParaRPr lang="en-US" sz="2300" b="1" dirty="0">
              <a:solidFill>
                <a:srgbClr val="00B050"/>
              </a:solidFill>
            </a:endParaRPr>
          </a:p>
        </p:txBody>
      </p:sp>
    </p:spTree>
    <p:extLst>
      <p:ext uri="{BB962C8B-B14F-4D97-AF65-F5344CB8AC3E}">
        <p14:creationId xmlns:p14="http://schemas.microsoft.com/office/powerpoint/2010/main" val="414142916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solidFill>
                  <a:schemeClr val="tx1"/>
                </a:solidFill>
              </a:rPr>
              <a:t>INPUT–OUTPUT CHANNELS</a:t>
            </a:r>
            <a:endParaRPr lang="en-US" dirty="0">
              <a:solidFill>
                <a:schemeClr val="tx1"/>
              </a:solidFill>
            </a:endParaRPr>
          </a:p>
        </p:txBody>
      </p:sp>
      <p:sp>
        <p:nvSpPr>
          <p:cNvPr id="3" name="Content Placeholder 2"/>
          <p:cNvSpPr>
            <a:spLocks noGrp="1"/>
          </p:cNvSpPr>
          <p:nvPr>
            <p:ph sz="quarter" idx="1"/>
          </p:nvPr>
        </p:nvSpPr>
        <p:spPr>
          <a:xfrm>
            <a:off x="533400" y="2084388"/>
            <a:ext cx="8229600" cy="4621212"/>
          </a:xfrm>
        </p:spPr>
        <p:txBody>
          <a:bodyPr>
            <a:normAutofit fontScale="92500" lnSpcReduction="20000"/>
          </a:bodyPr>
          <a:lstStyle/>
          <a:p>
            <a:pPr algn="just">
              <a:buFont typeface="Arial" panose="020B0604020202020204" pitchFamily="34" charset="0"/>
              <a:buChar char="•"/>
            </a:pPr>
            <a:r>
              <a:rPr lang="en-US" dirty="0"/>
              <a:t>U</a:t>
            </a:r>
            <a:r>
              <a:rPr lang="en-US" dirty="0" smtClean="0"/>
              <a:t>sing </a:t>
            </a:r>
            <a:r>
              <a:rPr lang="en-US" dirty="0"/>
              <a:t>a personal computer (PC) with a mouse and </a:t>
            </a:r>
            <a:r>
              <a:rPr lang="en-US" dirty="0" smtClean="0"/>
              <a:t>a keyboard.</a:t>
            </a:r>
          </a:p>
          <a:p>
            <a:pPr algn="just">
              <a:buFont typeface="Arial" panose="020B0604020202020204" pitchFamily="34" charset="0"/>
              <a:buChar char="•"/>
            </a:pPr>
            <a:r>
              <a:rPr lang="en-US" dirty="0"/>
              <a:t>In your interaction with this system you receive information primarily by sight, from what appears on the screen</a:t>
            </a:r>
            <a:r>
              <a:rPr lang="en-US" dirty="0" smtClean="0"/>
              <a:t>.</a:t>
            </a:r>
          </a:p>
          <a:p>
            <a:pPr algn="just">
              <a:buFont typeface="Arial" panose="020B0604020202020204" pitchFamily="34" charset="0"/>
              <a:buChar char="•"/>
            </a:pPr>
            <a:r>
              <a:rPr lang="en-US" dirty="0"/>
              <a:t>Y</a:t>
            </a:r>
            <a:r>
              <a:rPr lang="en-US" dirty="0" smtClean="0"/>
              <a:t>ou </a:t>
            </a:r>
            <a:r>
              <a:rPr lang="en-US" dirty="0"/>
              <a:t>may also receive information by ear: for example, the computer may ‘beep’ at you if you make a </a:t>
            </a:r>
            <a:r>
              <a:rPr lang="en-US" dirty="0" smtClean="0"/>
              <a:t>mistake</a:t>
            </a:r>
          </a:p>
          <a:p>
            <a:pPr algn="just">
              <a:buFont typeface="Arial" panose="020B0604020202020204" pitchFamily="34" charset="0"/>
              <a:buChar char="•"/>
            </a:pPr>
            <a:r>
              <a:rPr lang="en-US" dirty="0"/>
              <a:t>Touch plays a part too in that you will feel the keys moving (also hearing the ‘click’) or the orientation of the mouse, which provides vital feedback about what you have done. You yourself send information to the computer using your hands, either by hitting keys or moving the mouse</a:t>
            </a:r>
            <a:r>
              <a:rPr lang="en-US" dirty="0" smtClean="0"/>
              <a:t>.</a:t>
            </a:r>
          </a:p>
          <a:p>
            <a:pPr algn="just">
              <a:buFont typeface="Arial" panose="020B0604020202020204" pitchFamily="34" charset="0"/>
              <a:buChar char="•"/>
            </a:pPr>
            <a:r>
              <a:rPr lang="en-US" dirty="0"/>
              <a:t>Sight and hearing do not play a direct role in sending information in this example, although they may be used to receive The human information from a third source (for example, a book, or the words of another person) which is then transmitted to the computer</a:t>
            </a:r>
            <a:r>
              <a:rPr lang="en-US" dirty="0" smtClean="0"/>
              <a:t>.</a:t>
            </a:r>
          </a:p>
          <a:p>
            <a:pPr marL="0" indent="0" algn="just">
              <a:buNone/>
            </a:pPr>
            <a:r>
              <a:rPr lang="en-US" dirty="0" smtClean="0">
                <a:solidFill>
                  <a:srgbClr val="FF0000"/>
                </a:solidFill>
              </a:rPr>
              <a:t>Main Activity</a:t>
            </a:r>
            <a:r>
              <a:rPr lang="en-US" dirty="0" smtClean="0"/>
              <a:t>: In this section we will look at the main elements of such an interaction, first considering the role and limitations of the three primary senses and going on to consider motor control.</a:t>
            </a:r>
          </a:p>
          <a:p>
            <a:pPr algn="just">
              <a:buFont typeface="Wingdings" panose="05000000000000000000" pitchFamily="2" charset="2"/>
              <a:buChar char="q"/>
            </a:pPr>
            <a:endParaRPr lang="en-US" dirty="0" smtClean="0"/>
          </a:p>
          <a:p>
            <a:pPr algn="just">
              <a:buFont typeface="Wingdings" panose="05000000000000000000" pitchFamily="2" charset="2"/>
              <a:buChar char="q"/>
            </a:pPr>
            <a:endParaRPr lang="en-US" dirty="0" smtClean="0"/>
          </a:p>
        </p:txBody>
      </p:sp>
    </p:spTree>
    <p:extLst>
      <p:ext uri="{BB962C8B-B14F-4D97-AF65-F5344CB8AC3E}">
        <p14:creationId xmlns:p14="http://schemas.microsoft.com/office/powerpoint/2010/main" val="3093234334"/>
      </p:ext>
    </p:extLst>
  </p:cSld>
  <p:clrMapOvr>
    <a:masterClrMapping/>
  </p:clrMapOvr>
  <p:transition spd="med">
    <p:pull/>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rPr>
              <a:t>Sight: The </a:t>
            </a:r>
            <a:r>
              <a:rPr lang="en-US" sz="3200" b="1" dirty="0">
                <a:solidFill>
                  <a:schemeClr val="tx1"/>
                </a:solidFill>
              </a:rPr>
              <a:t>human eye</a:t>
            </a:r>
            <a:endParaRPr lang="en-US" sz="3200" dirty="0">
              <a:solidFill>
                <a:schemeClr val="tx1"/>
              </a:solidFill>
            </a:endParaRPr>
          </a:p>
        </p:txBody>
      </p:sp>
      <p:sp>
        <p:nvSpPr>
          <p:cNvPr id="3" name="Content Placeholder 2"/>
          <p:cNvSpPr>
            <a:spLocks noGrp="1"/>
          </p:cNvSpPr>
          <p:nvPr>
            <p:ph sz="quarter" idx="1"/>
          </p:nvPr>
        </p:nvSpPr>
        <p:spPr>
          <a:xfrm>
            <a:off x="533400" y="2084388"/>
            <a:ext cx="8229600" cy="4697412"/>
          </a:xfrm>
        </p:spPr>
        <p:txBody>
          <a:bodyPr>
            <a:normAutofit fontScale="92500" lnSpcReduction="20000"/>
          </a:bodyPr>
          <a:lstStyle/>
          <a:p>
            <a:pPr algn="just">
              <a:buFont typeface="Courier New" panose="02070309020205020404" pitchFamily="49" charset="0"/>
              <a:buChar char="o"/>
            </a:pPr>
            <a:r>
              <a:rPr lang="en-US" dirty="0"/>
              <a:t>Vision begins with light. The eye is a mechanism for receiving light and transforming it into electrical energy. </a:t>
            </a:r>
            <a:endParaRPr lang="en-US" dirty="0" smtClean="0"/>
          </a:p>
          <a:p>
            <a:pPr algn="just">
              <a:buFont typeface="Courier New" panose="02070309020205020404" pitchFamily="49" charset="0"/>
              <a:buChar char="o"/>
            </a:pPr>
            <a:endParaRPr lang="en-US" dirty="0" smtClean="0"/>
          </a:p>
          <a:p>
            <a:pPr algn="just">
              <a:buFont typeface="Courier New" panose="02070309020205020404" pitchFamily="49" charset="0"/>
              <a:buChar char="o"/>
            </a:pPr>
            <a:r>
              <a:rPr lang="en-US" dirty="0" smtClean="0"/>
              <a:t>Light </a:t>
            </a:r>
            <a:r>
              <a:rPr lang="en-US" dirty="0"/>
              <a:t>is reflected from objects in the world and their image is focused upside down on the back of the eye</a:t>
            </a:r>
            <a:r>
              <a:rPr lang="en-US" dirty="0" smtClean="0"/>
              <a:t>.</a:t>
            </a:r>
          </a:p>
          <a:p>
            <a:pPr algn="just">
              <a:buFont typeface="Courier New" panose="02070309020205020404" pitchFamily="49" charset="0"/>
              <a:buChar char="o"/>
            </a:pPr>
            <a:endParaRPr lang="en-US" dirty="0" smtClean="0"/>
          </a:p>
          <a:p>
            <a:pPr algn="just">
              <a:buFont typeface="Courier New" panose="02070309020205020404" pitchFamily="49" charset="0"/>
              <a:buChar char="o"/>
            </a:pPr>
            <a:r>
              <a:rPr lang="en-US" dirty="0" smtClean="0"/>
              <a:t>The </a:t>
            </a:r>
            <a:r>
              <a:rPr lang="en-US" dirty="0"/>
              <a:t>receptors in the eye transform it into electrical signals which are passed to the brain</a:t>
            </a:r>
            <a:r>
              <a:rPr lang="en-US" dirty="0" smtClean="0"/>
              <a:t>.</a:t>
            </a:r>
          </a:p>
          <a:p>
            <a:pPr algn="just">
              <a:buFont typeface="Courier New" panose="02070309020205020404" pitchFamily="49" charset="0"/>
              <a:buChar char="o"/>
            </a:pPr>
            <a:endParaRPr lang="en-US" dirty="0" smtClean="0"/>
          </a:p>
          <a:p>
            <a:pPr algn="just">
              <a:buFont typeface="Courier New" panose="02070309020205020404" pitchFamily="49" charset="0"/>
              <a:buChar char="o"/>
            </a:pPr>
            <a:r>
              <a:rPr lang="en-US" dirty="0"/>
              <a:t>The cornea and lens at the front of the eye focus the light into a sharp image on the back of the eye, the retina</a:t>
            </a:r>
            <a:r>
              <a:rPr lang="en-US" dirty="0" smtClean="0"/>
              <a:t>.</a:t>
            </a:r>
          </a:p>
          <a:p>
            <a:pPr algn="just">
              <a:buFont typeface="Courier New" panose="02070309020205020404" pitchFamily="49" charset="0"/>
              <a:buChar char="o"/>
            </a:pPr>
            <a:endParaRPr lang="en-US" dirty="0" smtClean="0"/>
          </a:p>
          <a:p>
            <a:pPr algn="just">
              <a:buFont typeface="Courier New" panose="02070309020205020404" pitchFamily="49" charset="0"/>
              <a:buChar char="o"/>
            </a:pPr>
            <a:r>
              <a:rPr lang="en-US" dirty="0" smtClean="0"/>
              <a:t>The </a:t>
            </a:r>
            <a:r>
              <a:rPr lang="en-US" dirty="0"/>
              <a:t>retina is light sensitive and contains two types of </a:t>
            </a:r>
            <a:r>
              <a:rPr lang="en-US" dirty="0" smtClean="0"/>
              <a:t>photo </a:t>
            </a:r>
            <a:r>
              <a:rPr lang="en-US" dirty="0" smtClean="0">
                <a:solidFill>
                  <a:srgbClr val="FF0000"/>
                </a:solidFill>
              </a:rPr>
              <a:t>receptor</a:t>
            </a:r>
            <a:r>
              <a:rPr lang="en-US" dirty="0">
                <a:solidFill>
                  <a:srgbClr val="FF0000"/>
                </a:solidFill>
              </a:rPr>
              <a:t>: </a:t>
            </a:r>
            <a:r>
              <a:rPr lang="en-US" dirty="0" smtClean="0">
                <a:solidFill>
                  <a:srgbClr val="FF0000"/>
                </a:solidFill>
              </a:rPr>
              <a:t>Rods </a:t>
            </a:r>
            <a:r>
              <a:rPr lang="en-US" dirty="0">
                <a:solidFill>
                  <a:srgbClr val="FF0000"/>
                </a:solidFill>
              </a:rPr>
              <a:t>and </a:t>
            </a:r>
            <a:r>
              <a:rPr lang="en-US" dirty="0" smtClean="0">
                <a:solidFill>
                  <a:srgbClr val="FF0000"/>
                </a:solidFill>
              </a:rPr>
              <a:t>Cones</a:t>
            </a:r>
            <a:r>
              <a:rPr lang="en-US" dirty="0"/>
              <a:t>.</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3354873906"/>
      </p:ext>
    </p:extLst>
  </p:cSld>
  <p:clrMapOvr>
    <a:masterClrMapping/>
  </p:clrMapOvr>
  <p:transition spd="med">
    <p:pull/>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rPr>
              <a:t>The </a:t>
            </a:r>
            <a:r>
              <a:rPr lang="en-US" sz="3200" b="1" dirty="0">
                <a:solidFill>
                  <a:schemeClr val="tx1"/>
                </a:solidFill>
              </a:rPr>
              <a:t>human </a:t>
            </a:r>
            <a:r>
              <a:rPr lang="en-US" sz="3200" b="1" dirty="0" smtClean="0">
                <a:solidFill>
                  <a:schemeClr val="tx1"/>
                </a:solidFill>
              </a:rPr>
              <a:t>eye </a:t>
            </a:r>
            <a:r>
              <a:rPr lang="en-GB" sz="3200" dirty="0" smtClean="0">
                <a:solidFill>
                  <a:schemeClr val="tx1"/>
                </a:solidFill>
              </a:rPr>
              <a:t>(</a:t>
            </a:r>
            <a:r>
              <a:rPr lang="en-GB" sz="3200" dirty="0" err="1" smtClean="0">
                <a:solidFill>
                  <a:schemeClr val="tx1"/>
                </a:solidFill>
              </a:rPr>
              <a:t>Cotnd</a:t>
            </a:r>
            <a:r>
              <a:rPr lang="en-GB" sz="3200" dirty="0" smtClean="0">
                <a:solidFill>
                  <a:schemeClr val="tx1"/>
                </a:solidFill>
              </a:rPr>
              <a:t>...)</a:t>
            </a:r>
            <a:endParaRPr lang="en-US" dirty="0">
              <a:solidFill>
                <a:schemeClr val="tx1"/>
              </a:solidFill>
            </a:endParaRPr>
          </a:p>
        </p:txBody>
      </p:sp>
      <p:sp>
        <p:nvSpPr>
          <p:cNvPr id="3" name="Content Placeholder 2"/>
          <p:cNvSpPr>
            <a:spLocks noGrp="1"/>
          </p:cNvSpPr>
          <p:nvPr>
            <p:ph sz="quarter" idx="1"/>
          </p:nvPr>
        </p:nvSpPr>
        <p:spPr/>
        <p:txBody>
          <a:bodyPr/>
          <a:lstStyle/>
          <a:p>
            <a:pPr algn="just">
              <a:buNone/>
            </a:pPr>
            <a:endParaRPr lang="en-US" sz="2400" dirty="0"/>
          </a:p>
        </p:txBody>
      </p:sp>
      <p:pic>
        <p:nvPicPr>
          <p:cNvPr id="4" name="Picture 3"/>
          <p:cNvPicPr/>
          <p:nvPr/>
        </p:nvPicPr>
        <p:blipFill>
          <a:blip r:embed="rId2">
            <a:lum bright="-20000" contrast="40000"/>
            <a:extLst>
              <a:ext uri="{28A0092B-C50C-407E-A947-70E740481C1C}">
                <a14:useLocalDpi xmlns:a14="http://schemas.microsoft.com/office/drawing/2010/main" val="0"/>
              </a:ext>
            </a:extLst>
          </a:blip>
          <a:srcRect/>
          <a:stretch>
            <a:fillRect/>
          </a:stretch>
        </p:blipFill>
        <p:spPr bwMode="auto">
          <a:xfrm>
            <a:off x="73152" y="1527048"/>
            <a:ext cx="8991600" cy="5330952"/>
          </a:xfrm>
          <a:prstGeom prst="rect">
            <a:avLst/>
          </a:prstGeom>
          <a:noFill/>
          <a:ln>
            <a:noFill/>
          </a:ln>
        </p:spPr>
      </p:pic>
    </p:spTree>
    <p:extLst>
      <p:ext uri="{BB962C8B-B14F-4D97-AF65-F5344CB8AC3E}">
        <p14:creationId xmlns:p14="http://schemas.microsoft.com/office/powerpoint/2010/main" val="4103006286"/>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rPr>
              <a:t>The </a:t>
            </a:r>
            <a:r>
              <a:rPr lang="en-US" sz="3200" b="1" dirty="0">
                <a:solidFill>
                  <a:schemeClr val="tx1"/>
                </a:solidFill>
              </a:rPr>
              <a:t>human eye </a:t>
            </a:r>
            <a:r>
              <a:rPr lang="en-GB" sz="3200" dirty="0" smtClean="0">
                <a:solidFill>
                  <a:schemeClr val="tx1"/>
                </a:solidFill>
              </a:rPr>
              <a:t>(Rods)</a:t>
            </a:r>
            <a:endParaRPr lang="en-US" sz="3200" dirty="0">
              <a:solidFill>
                <a:schemeClr val="tx1"/>
              </a:solidFill>
            </a:endParaRPr>
          </a:p>
        </p:txBody>
      </p:sp>
      <p:sp>
        <p:nvSpPr>
          <p:cNvPr id="3" name="Content Placeholder 2"/>
          <p:cNvSpPr>
            <a:spLocks noGrp="1"/>
          </p:cNvSpPr>
          <p:nvPr>
            <p:ph sz="quarter" idx="1"/>
          </p:nvPr>
        </p:nvSpPr>
        <p:spPr>
          <a:xfrm>
            <a:off x="533400" y="2084388"/>
            <a:ext cx="8153400" cy="4468812"/>
          </a:xfrm>
        </p:spPr>
        <p:txBody>
          <a:bodyPr>
            <a:normAutofit/>
          </a:bodyPr>
          <a:lstStyle/>
          <a:p>
            <a:pPr algn="just">
              <a:buFont typeface="Courier New" panose="02070309020205020404" pitchFamily="49" charset="0"/>
              <a:buChar char="o"/>
            </a:pPr>
            <a:r>
              <a:rPr lang="en-GB" altLang="en-US" dirty="0" smtClean="0"/>
              <a:t>Retina </a:t>
            </a:r>
            <a:r>
              <a:rPr lang="en-GB" altLang="en-US" dirty="0"/>
              <a:t>contains rods for low light vision and cones for colour </a:t>
            </a:r>
            <a:r>
              <a:rPr lang="en-GB" altLang="en-US" dirty="0" smtClean="0"/>
              <a:t>vision.</a:t>
            </a:r>
            <a:endParaRPr lang="en-US" dirty="0" smtClean="0"/>
          </a:p>
          <a:p>
            <a:pPr algn="just">
              <a:buFont typeface="Courier New" panose="02070309020205020404" pitchFamily="49" charset="0"/>
              <a:buChar char="o"/>
            </a:pPr>
            <a:r>
              <a:rPr lang="en-US" dirty="0" smtClean="0"/>
              <a:t>Rods </a:t>
            </a:r>
            <a:r>
              <a:rPr lang="en-US" dirty="0"/>
              <a:t>are highly sensitive to light and therefore allow us to see under a low level of illumination. </a:t>
            </a:r>
            <a:endParaRPr lang="en-US" dirty="0" smtClean="0"/>
          </a:p>
          <a:p>
            <a:pPr algn="just">
              <a:buFont typeface="Courier New" panose="02070309020205020404" pitchFamily="49" charset="0"/>
              <a:buChar char="o"/>
            </a:pPr>
            <a:r>
              <a:rPr lang="en-US" dirty="0" smtClean="0"/>
              <a:t>Rods </a:t>
            </a:r>
            <a:r>
              <a:rPr lang="en-US" dirty="0"/>
              <a:t>are unable to resolve fine detail and are subject to light saturation. </a:t>
            </a:r>
            <a:endParaRPr lang="en-US" dirty="0" smtClean="0"/>
          </a:p>
          <a:p>
            <a:pPr algn="just">
              <a:buFont typeface="Courier New" panose="02070309020205020404" pitchFamily="49" charset="0"/>
              <a:buChar char="o"/>
            </a:pPr>
            <a:r>
              <a:rPr lang="en-US" dirty="0" smtClean="0"/>
              <a:t>This </a:t>
            </a:r>
            <a:r>
              <a:rPr lang="en-US" dirty="0"/>
              <a:t>is the reason for the temporary blindness we get when moving from a darkened room into sunlight: the rods have been active and are saturated by </a:t>
            </a:r>
            <a:r>
              <a:rPr lang="en-US" dirty="0" smtClean="0"/>
              <a:t>the sudden </a:t>
            </a:r>
            <a:r>
              <a:rPr lang="en-US" dirty="0"/>
              <a:t>light. </a:t>
            </a:r>
            <a:endParaRPr lang="en-US" dirty="0" smtClean="0"/>
          </a:p>
          <a:p>
            <a:pPr algn="just">
              <a:buFont typeface="Courier New" panose="02070309020205020404" pitchFamily="49" charset="0"/>
              <a:buChar char="o"/>
            </a:pPr>
            <a:r>
              <a:rPr lang="en-US" dirty="0" smtClean="0"/>
              <a:t>The </a:t>
            </a:r>
            <a:r>
              <a:rPr lang="en-US" dirty="0"/>
              <a:t>cones do not operate either as they are suppressed by the rods. We are therefore temporarily unable to see at all</a:t>
            </a:r>
            <a:r>
              <a:rPr lang="en-US" dirty="0" smtClean="0"/>
              <a:t>.</a:t>
            </a:r>
          </a:p>
          <a:p>
            <a:pPr algn="just">
              <a:buFont typeface="Courier New" panose="02070309020205020404" pitchFamily="49" charset="0"/>
              <a:buChar char="o"/>
            </a:pPr>
            <a:r>
              <a:rPr lang="en-US" dirty="0" smtClean="0"/>
              <a:t>There </a:t>
            </a:r>
            <a:r>
              <a:rPr lang="en-US" dirty="0"/>
              <a:t>are approximately 120 million rods per eye which are mainly situated towards the edges of the retina. Rods therefore dominate peripheral vision. </a:t>
            </a:r>
          </a:p>
        </p:txBody>
      </p:sp>
    </p:spTree>
    <p:extLst>
      <p:ext uri="{BB962C8B-B14F-4D97-AF65-F5344CB8AC3E}">
        <p14:creationId xmlns:p14="http://schemas.microsoft.com/office/powerpoint/2010/main" val="2102812582"/>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smtClean="0">
                <a:solidFill>
                  <a:schemeClr val="tx1"/>
                </a:solidFill>
              </a:rPr>
              <a:t>The </a:t>
            </a:r>
            <a:r>
              <a:rPr lang="en-US" sz="3200" b="1" dirty="0">
                <a:solidFill>
                  <a:schemeClr val="tx1"/>
                </a:solidFill>
              </a:rPr>
              <a:t>human eye </a:t>
            </a:r>
            <a:r>
              <a:rPr lang="en-GB" sz="3200" dirty="0" smtClean="0">
                <a:solidFill>
                  <a:schemeClr val="tx1"/>
                </a:solidFill>
              </a:rPr>
              <a:t>(Cones)</a:t>
            </a:r>
            <a:endParaRPr lang="en-US" dirty="0">
              <a:solidFill>
                <a:schemeClr val="tx1"/>
              </a:solidFill>
            </a:endParaRPr>
          </a:p>
        </p:txBody>
      </p:sp>
      <p:sp>
        <p:nvSpPr>
          <p:cNvPr id="3" name="Content Placeholder 2"/>
          <p:cNvSpPr>
            <a:spLocks noGrp="1"/>
          </p:cNvSpPr>
          <p:nvPr>
            <p:ph sz="quarter" idx="1"/>
          </p:nvPr>
        </p:nvSpPr>
        <p:spPr/>
        <p:txBody>
          <a:bodyPr>
            <a:normAutofit/>
          </a:bodyPr>
          <a:lstStyle/>
          <a:p>
            <a:pPr algn="just">
              <a:buFont typeface="Wingdings" panose="05000000000000000000" pitchFamily="2" charset="2"/>
              <a:buChar char="q"/>
            </a:pPr>
            <a:r>
              <a:rPr lang="en-US" dirty="0"/>
              <a:t>Cones are the second type of receptor in the eye. </a:t>
            </a:r>
            <a:endParaRPr lang="en-US" dirty="0" smtClean="0"/>
          </a:p>
          <a:p>
            <a:pPr marL="0" indent="0" algn="just">
              <a:buNone/>
            </a:pPr>
            <a:endParaRPr lang="en-US" dirty="0" smtClean="0"/>
          </a:p>
          <a:p>
            <a:pPr algn="just">
              <a:buFont typeface="Wingdings" panose="05000000000000000000" pitchFamily="2" charset="2"/>
              <a:buChar char="q"/>
            </a:pPr>
            <a:r>
              <a:rPr lang="en-US" dirty="0" smtClean="0"/>
              <a:t>They </a:t>
            </a:r>
            <a:r>
              <a:rPr lang="en-US" dirty="0"/>
              <a:t>are less sensitive to light than the rods and can therefore tolerate more light</a:t>
            </a:r>
            <a:r>
              <a:rPr lang="en-US" dirty="0" smtClean="0"/>
              <a:t>.</a:t>
            </a:r>
          </a:p>
          <a:p>
            <a:pPr marL="0" indent="0" algn="just">
              <a:buNone/>
            </a:pPr>
            <a:r>
              <a:rPr lang="en-US" dirty="0" smtClean="0"/>
              <a:t> </a:t>
            </a:r>
          </a:p>
          <a:p>
            <a:pPr algn="just">
              <a:buFont typeface="Wingdings" panose="05000000000000000000" pitchFamily="2" charset="2"/>
              <a:buChar char="q"/>
            </a:pPr>
            <a:r>
              <a:rPr lang="en-US" dirty="0" smtClean="0"/>
              <a:t>There </a:t>
            </a:r>
            <a:r>
              <a:rPr lang="en-US" dirty="0"/>
              <a:t>are three types of </a:t>
            </a:r>
            <a:r>
              <a:rPr lang="en-US" dirty="0" smtClean="0"/>
              <a:t>cone, each </a:t>
            </a:r>
            <a:r>
              <a:rPr lang="en-US" dirty="0"/>
              <a:t>sensitive to a different wavelength of light. </a:t>
            </a:r>
            <a:r>
              <a:rPr lang="en-US" dirty="0" smtClean="0"/>
              <a:t>This </a:t>
            </a:r>
            <a:r>
              <a:rPr lang="en-US" dirty="0"/>
              <a:t>allows color vision</a:t>
            </a:r>
            <a:r>
              <a:rPr lang="en-US" dirty="0" smtClean="0"/>
              <a:t>.</a:t>
            </a:r>
          </a:p>
          <a:p>
            <a:pPr marL="0" indent="0" algn="just">
              <a:buNone/>
            </a:pPr>
            <a:r>
              <a:rPr lang="en-US" dirty="0" smtClean="0"/>
              <a:t> </a:t>
            </a:r>
            <a:endParaRPr lang="en-US" dirty="0"/>
          </a:p>
          <a:p>
            <a:pPr algn="just">
              <a:buFont typeface="Wingdings" panose="05000000000000000000" pitchFamily="2" charset="2"/>
              <a:buChar char="q"/>
            </a:pPr>
            <a:r>
              <a:rPr lang="en-US" dirty="0"/>
              <a:t>The eye has approximately 6 million cones, mainly concentrated on the fovea, a small area of the Retina on which images are fixated</a:t>
            </a:r>
            <a:r>
              <a:rPr lang="en-US" dirty="0" smtClean="0"/>
              <a:t>.</a:t>
            </a:r>
          </a:p>
          <a:p>
            <a:pPr marL="0" indent="0" algn="just">
              <a:buNone/>
            </a:pPr>
            <a:endParaRPr lang="en-US" dirty="0"/>
          </a:p>
        </p:txBody>
      </p:sp>
    </p:spTree>
    <p:extLst>
      <p:ext uri="{BB962C8B-B14F-4D97-AF65-F5344CB8AC3E}">
        <p14:creationId xmlns:p14="http://schemas.microsoft.com/office/powerpoint/2010/main" val="445648949"/>
      </p:ext>
    </p:extLst>
  </p:cSld>
  <p:clrMapOvr>
    <a:masterClrMapping/>
  </p:clrMapOvr>
  <p:transition spd="med">
    <p:pull/>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chemeClr val="tx1"/>
                </a:solidFill>
              </a:rPr>
              <a:t>The </a:t>
            </a:r>
            <a:r>
              <a:rPr lang="en-US" sz="3200" b="1" dirty="0">
                <a:solidFill>
                  <a:schemeClr val="tx1"/>
                </a:solidFill>
              </a:rPr>
              <a:t>human </a:t>
            </a:r>
            <a:r>
              <a:rPr lang="en-US" sz="3200" b="1" dirty="0" smtClean="0">
                <a:solidFill>
                  <a:schemeClr val="tx1"/>
                </a:solidFill>
              </a:rPr>
              <a:t>eye-Visual perception</a:t>
            </a:r>
            <a:endParaRPr lang="en-US" sz="3200" dirty="0">
              <a:solidFill>
                <a:schemeClr val="tx1"/>
              </a:solidFill>
            </a:endParaRPr>
          </a:p>
        </p:txBody>
      </p:sp>
      <p:sp>
        <p:nvSpPr>
          <p:cNvPr id="3" name="Content Placeholder 2"/>
          <p:cNvSpPr>
            <a:spLocks noGrp="1"/>
          </p:cNvSpPr>
          <p:nvPr>
            <p:ph sz="quarter" idx="1"/>
          </p:nvPr>
        </p:nvSpPr>
        <p:spPr>
          <a:xfrm>
            <a:off x="533400" y="1981200"/>
            <a:ext cx="7924800" cy="4495800"/>
          </a:xfrm>
        </p:spPr>
        <p:txBody>
          <a:bodyPr>
            <a:normAutofit/>
          </a:bodyPr>
          <a:lstStyle/>
          <a:p>
            <a:pPr algn="just">
              <a:buFont typeface="Wingdings" panose="05000000000000000000" pitchFamily="2" charset="2"/>
              <a:buChar char="q"/>
            </a:pPr>
            <a:r>
              <a:rPr lang="en-US" dirty="0"/>
              <a:t>Understanding the basic construction of the eye goes some way to explaining the physical mechanisms of vision but visual perception is more than this</a:t>
            </a:r>
            <a:r>
              <a:rPr lang="en-US" dirty="0" smtClean="0"/>
              <a:t>.</a:t>
            </a:r>
          </a:p>
          <a:p>
            <a:pPr marL="0" indent="0" algn="just">
              <a:buNone/>
            </a:pPr>
            <a:r>
              <a:rPr lang="en-US" dirty="0" smtClean="0"/>
              <a:t> </a:t>
            </a:r>
          </a:p>
          <a:p>
            <a:pPr algn="just">
              <a:buFont typeface="Wingdings" panose="05000000000000000000" pitchFamily="2" charset="2"/>
              <a:buChar char="q"/>
            </a:pPr>
            <a:r>
              <a:rPr lang="en-US" dirty="0" smtClean="0"/>
              <a:t>The </a:t>
            </a:r>
            <a:r>
              <a:rPr lang="en-US" dirty="0"/>
              <a:t>information received by the visual apparatus must be filtered and passed to processing elements which allow us to recognize coherent scenes, disambiguate relative </a:t>
            </a:r>
            <a:r>
              <a:rPr lang="en-US" dirty="0" smtClean="0"/>
              <a:t>distances and </a:t>
            </a:r>
            <a:r>
              <a:rPr lang="en-US" dirty="0"/>
              <a:t>differentiate color</a:t>
            </a:r>
            <a:r>
              <a:rPr lang="en-US" dirty="0" smtClean="0"/>
              <a:t>.</a:t>
            </a:r>
          </a:p>
          <a:p>
            <a:pPr marL="0" indent="0" algn="just">
              <a:buNone/>
            </a:pPr>
            <a:endParaRPr lang="en-US" dirty="0"/>
          </a:p>
          <a:p>
            <a:pPr>
              <a:buFont typeface="Wingdings" panose="05000000000000000000" pitchFamily="2" charset="2"/>
              <a:buChar char="q"/>
            </a:pPr>
            <a:r>
              <a:rPr lang="en-GB" altLang="en-US" dirty="0"/>
              <a:t>Two stages in </a:t>
            </a:r>
            <a:r>
              <a:rPr lang="en-GB" altLang="en-US" dirty="0" smtClean="0"/>
              <a:t>vision</a:t>
            </a:r>
            <a:endParaRPr lang="en-GB" altLang="en-US" dirty="0"/>
          </a:p>
          <a:p>
            <a:pPr lvl="1">
              <a:buFont typeface="Courier New" panose="02070309020205020404" pitchFamily="49" charset="0"/>
              <a:buChar char="o"/>
            </a:pPr>
            <a:r>
              <a:rPr lang="en-GB" altLang="en-US" dirty="0" smtClean="0">
                <a:solidFill>
                  <a:schemeClr val="tx1"/>
                </a:solidFill>
              </a:rPr>
              <a:t>Physical </a:t>
            </a:r>
            <a:r>
              <a:rPr lang="en-GB" altLang="en-US" dirty="0">
                <a:solidFill>
                  <a:schemeClr val="tx1"/>
                </a:solidFill>
              </a:rPr>
              <a:t>reception of </a:t>
            </a:r>
            <a:r>
              <a:rPr lang="en-GB" altLang="en-US" dirty="0" smtClean="0">
                <a:solidFill>
                  <a:schemeClr val="tx1"/>
                </a:solidFill>
              </a:rPr>
              <a:t>stimulus</a:t>
            </a:r>
          </a:p>
          <a:p>
            <a:pPr lvl="1">
              <a:buFont typeface="Courier New" panose="02070309020205020404" pitchFamily="49" charset="0"/>
              <a:buChar char="o"/>
            </a:pPr>
            <a:r>
              <a:rPr lang="en-GB" altLang="en-US" dirty="0" smtClean="0">
                <a:solidFill>
                  <a:schemeClr val="tx1"/>
                </a:solidFill>
              </a:rPr>
              <a:t>Processing </a:t>
            </a:r>
            <a:r>
              <a:rPr lang="en-GB" altLang="en-US" dirty="0">
                <a:solidFill>
                  <a:schemeClr val="tx1"/>
                </a:solidFill>
              </a:rPr>
              <a:t>and interpretation of stimulus</a:t>
            </a:r>
          </a:p>
          <a:p>
            <a:pPr algn="just">
              <a:buFont typeface="Wingdings" panose="05000000000000000000" pitchFamily="2" charset="2"/>
              <a:buChar char="q"/>
            </a:pPr>
            <a:endParaRPr lang="en-US" dirty="0"/>
          </a:p>
        </p:txBody>
      </p:sp>
    </p:spTree>
    <p:extLst>
      <p:ext uri="{BB962C8B-B14F-4D97-AF65-F5344CB8AC3E}">
        <p14:creationId xmlns:p14="http://schemas.microsoft.com/office/powerpoint/2010/main" val="227236629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3187</TotalTime>
  <Words>621</Words>
  <Application>Microsoft Office PowerPoint</Application>
  <PresentationFormat>On-screen Show (4:3)</PresentationFormat>
  <Paragraphs>47</Paragraphs>
  <Slides>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Courier New</vt:lpstr>
      <vt:lpstr>Times New Roman</vt:lpstr>
      <vt:lpstr>Tw Cen MT</vt:lpstr>
      <vt:lpstr>Tw Cen MT Condensed</vt:lpstr>
      <vt:lpstr>Wingdings</vt:lpstr>
      <vt:lpstr>Wingdings 3</vt:lpstr>
      <vt:lpstr>Integral</vt:lpstr>
      <vt:lpstr>Human Computer Interaction</vt:lpstr>
      <vt:lpstr>INPUT–OUTPUT CHANNELS</vt:lpstr>
      <vt:lpstr>Sight: The human eye</vt:lpstr>
      <vt:lpstr>The human eye (Cotnd...)</vt:lpstr>
      <vt:lpstr>The human eye (Rods)</vt:lpstr>
      <vt:lpstr>The human eye (Cones)</vt:lpstr>
      <vt:lpstr>The human eye-Visual perception</vt:lpstr>
    </vt:vector>
  </TitlesOfParts>
  <Company>Student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Navin Goel</dc:creator>
  <cp:lastModifiedBy>DeLL</cp:lastModifiedBy>
  <cp:revision>601</cp:revision>
  <dcterms:created xsi:type="dcterms:W3CDTF">2003-12-01T05:21:34Z</dcterms:created>
  <dcterms:modified xsi:type="dcterms:W3CDTF">2024-04-19T19:32:40Z</dcterms:modified>
</cp:coreProperties>
</file>