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360" r:id="rId2"/>
    <p:sldId id="361" r:id="rId3"/>
    <p:sldId id="366" r:id="rId4"/>
    <p:sldId id="367" r:id="rId5"/>
    <p:sldId id="362" r:id="rId6"/>
    <p:sldId id="363" r:id="rId7"/>
    <p:sldId id="364" r:id="rId8"/>
    <p:sldId id="368" r:id="rId9"/>
    <p:sldId id="365" r:id="rId10"/>
    <p:sldId id="3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0929"/>
  </p:normalViewPr>
  <p:slideViewPr>
    <p:cSldViewPr>
      <p:cViewPr varScale="1">
        <p:scale>
          <a:sx n="66" d="100"/>
          <a:sy n="66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81C3D6-095D-414C-ADC9-6E378E8A63DF}" type="datetimeFigureOut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IMPROVING WEBSITE PERFORMANCE USING CLICKSTREAM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27FD2F-80E8-42E9-A067-1EAC1D5D1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DA6AF7-C603-48EC-89D5-FD6359E1F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46A4DC-B711-4CAF-BE08-4A9B1693B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0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92E7D-71F2-4356-87D0-5210EB20F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ADE25-DB36-46DB-9F00-FF04DDC50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434E-AB01-4E12-B21C-8A8FDC22A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5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B41004-5232-4D10-8F56-AD5E16E1E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A20E-BD20-4963-B13E-14E40E10A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32C0-DD56-4797-A98D-26227BBEB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2655-B0DC-408E-B854-EF4E5E46B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3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B0F235-4CDF-4A47-8A41-D0212AFA3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3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4DA7-A54B-45F6-ABB7-078EF641E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34B79B-4E6C-4265-8483-71E22F914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D0D0D"/>
                </a:solidFill>
                <a:latin typeface="Tw Cen MT Condensed" panose="020B0606020104020203" pitchFamily="34" charset="0"/>
              </a:defRPr>
            </a:lvl1pPr>
          </a:lstStyle>
          <a:p>
            <a:pPr>
              <a:defRPr/>
            </a:pPr>
            <a:fld id="{049A9820-A20A-41CE-8BB4-43968BFE1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96" r:id="rId3"/>
    <p:sldLayoutId id="2147483890" r:id="rId4"/>
    <p:sldLayoutId id="2147483891" r:id="rId5"/>
    <p:sldLayoutId id="2147483892" r:id="rId6"/>
    <p:sldLayoutId id="2147483897" r:id="rId7"/>
    <p:sldLayoutId id="2147483893" r:id="rId8"/>
    <p:sldLayoutId id="2147483898" r:id="rId9"/>
    <p:sldLayoutId id="2147483894" r:id="rId10"/>
    <p:sldLayoutId id="2147483899" r:id="rId11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Human Computer Interaction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4572000"/>
            <a:ext cx="2438400" cy="1862063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The Human part ii</a:t>
            </a:r>
          </a:p>
          <a:p>
            <a:endParaRPr lang="en-US" sz="2300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300" b="1" dirty="0" smtClean="0"/>
              <a:t>Hearing/Auditory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300" b="1" dirty="0" smtClean="0"/>
              <a:t>Touch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300" b="1" dirty="0" smtClean="0"/>
              <a:t>movement</a:t>
            </a:r>
          </a:p>
          <a:p>
            <a:endParaRPr lang="en-US" sz="2300" b="1" dirty="0" smtClean="0">
              <a:solidFill>
                <a:schemeClr val="tx1"/>
              </a:solidFill>
            </a:endParaRPr>
          </a:p>
          <a:p>
            <a:r>
              <a:rPr lang="en-US" sz="2300" b="1" dirty="0" smtClean="0">
                <a:solidFill>
                  <a:schemeClr val="tx1"/>
                </a:solidFill>
              </a:rPr>
              <a:t>CS 8</a:t>
            </a:r>
            <a:r>
              <a:rPr lang="en-US" sz="23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2300" b="1" dirty="0" smtClean="0">
                <a:solidFill>
                  <a:schemeClr val="tx1"/>
                </a:solidFill>
              </a:rPr>
              <a:t> Semester</a:t>
            </a:r>
            <a:endParaRPr lang="en-US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29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Movement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 smtClean="0"/>
              <a:t>Time taken to respond to stimulus:</a:t>
            </a:r>
            <a:br>
              <a:rPr lang="en-GB" altLang="en-US" sz="2400" smtClean="0"/>
            </a:br>
            <a:r>
              <a:rPr lang="en-GB" altLang="en-US" sz="2400" smtClean="0"/>
              <a:t>	reaction time + movement time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 smtClean="0"/>
              <a:t>Movement time dependent on age, fitness etc.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 smtClean="0"/>
              <a:t>Reaction time - dependent on stimulus type: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mtClean="0"/>
              <a:t>visual	~ 200ms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mtClean="0"/>
              <a:t>auditory	~ 150 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mtClean="0"/>
              <a:t>pain	~ 700ms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 smtClean="0"/>
              <a:t>Increasing reaction time decreases accuracy in the unskilled operator but not in the skilled operator.</a:t>
            </a:r>
          </a:p>
        </p:txBody>
      </p:sp>
    </p:spTree>
    <p:extLst>
      <p:ext uri="{BB962C8B-B14F-4D97-AF65-F5344CB8AC3E}">
        <p14:creationId xmlns:p14="http://schemas.microsoft.com/office/powerpoint/2010/main" val="21359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Hearing/Auditory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8153400" cy="48006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 sense of hearing is often considered secondary to sight, but we tend to underestimate the amount of information that we receive through our ears. 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Close </a:t>
            </a:r>
            <a:r>
              <a:rPr lang="en-US" sz="1600" dirty="0"/>
              <a:t>your eyes for a moment and listen. </a:t>
            </a:r>
            <a:endParaRPr lang="en-US" sz="16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chemeClr val="tx1"/>
                </a:solidFill>
              </a:rPr>
              <a:t>sounds can you hear?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Where </a:t>
            </a:r>
            <a:r>
              <a:rPr lang="en-US" b="1" dirty="0">
                <a:solidFill>
                  <a:schemeClr val="tx1"/>
                </a:solidFill>
              </a:rPr>
              <a:t>are they coming from?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chemeClr val="tx1"/>
                </a:solidFill>
              </a:rPr>
              <a:t>is making them?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As </a:t>
            </a:r>
            <a:r>
              <a:rPr lang="en-US" sz="1600" dirty="0"/>
              <a:t>I sit at my desk I can hear cars passing on the road outside, machinery working on a site nearby, the drone of a plane overhead and bird song.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But I can also tell where the sounds are coming from, and estimate how far away </a:t>
            </a:r>
            <a:r>
              <a:rPr lang="en-US" sz="1600" dirty="0" smtClean="0"/>
              <a:t>they are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So </a:t>
            </a:r>
            <a:r>
              <a:rPr lang="en-US" sz="1600" dirty="0"/>
              <a:t>from the sounds </a:t>
            </a:r>
            <a:r>
              <a:rPr lang="en-US" sz="1600" dirty="0" smtClean="0"/>
              <a:t>we </a:t>
            </a:r>
            <a:r>
              <a:rPr lang="en-US" sz="1600" dirty="0"/>
              <a:t>hear </a:t>
            </a:r>
            <a:r>
              <a:rPr lang="en-US" sz="1600" dirty="0" smtClean="0"/>
              <a:t>we </a:t>
            </a:r>
            <a:r>
              <a:rPr lang="en-US" sz="1600" dirty="0"/>
              <a:t>can tell that a car is passing on a particular road </a:t>
            </a:r>
            <a:r>
              <a:rPr lang="en-US" sz="1600" dirty="0" smtClean="0"/>
              <a:t>near my </a:t>
            </a:r>
            <a:r>
              <a:rPr lang="en-US" sz="1600" dirty="0"/>
              <a:t>house, and which direction it is traveling in. 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we </a:t>
            </a:r>
            <a:r>
              <a:rPr lang="en-US" sz="1600" dirty="0"/>
              <a:t>know that building work is in progress in a particular location, and that a certain type of bird is perched in the </a:t>
            </a:r>
            <a:r>
              <a:rPr lang="en-US" sz="1600" dirty="0" smtClean="0"/>
              <a:t>tree in </a:t>
            </a:r>
            <a:r>
              <a:rPr lang="en-US" sz="1600" dirty="0"/>
              <a:t>my garden. 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auditory system can convey a lot of information about our environment. </a:t>
            </a:r>
            <a:r>
              <a:rPr lang="en-US" sz="1600" dirty="0" smtClean="0"/>
              <a:t>But how </a:t>
            </a:r>
            <a:r>
              <a:rPr lang="en-US" sz="1600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2566051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Hearing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smtClean="0"/>
              <a:t>Provides information about environment:</a:t>
            </a:r>
            <a:br>
              <a:rPr lang="en-GB" altLang="en-US" sz="2400" smtClean="0"/>
            </a:br>
            <a:r>
              <a:rPr lang="en-GB" altLang="en-US" sz="2400" smtClean="0"/>
              <a:t>	</a:t>
            </a:r>
            <a:r>
              <a:rPr lang="en-GB" altLang="en-US" sz="2000" smtClean="0"/>
              <a:t>distances, directions, objects etc.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smtClean="0"/>
              <a:t>Physical apparatus: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outer ear	–	</a:t>
            </a:r>
            <a:r>
              <a:rPr lang="en-GB" altLang="en-US" sz="1800" smtClean="0"/>
              <a:t>protects inner and amplifies 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middle ear	–	</a:t>
            </a:r>
            <a:r>
              <a:rPr lang="en-GB" altLang="en-US" sz="1800" smtClean="0"/>
              <a:t>transmits sound waves as</a:t>
            </a:r>
            <a:br>
              <a:rPr lang="en-GB" altLang="en-US" sz="1800" smtClean="0"/>
            </a:br>
            <a:r>
              <a:rPr lang="en-GB" altLang="en-US" sz="1800" smtClean="0"/>
              <a:t>			vibrations to inner</a:t>
            </a:r>
            <a:r>
              <a:rPr lang="en-GB" altLang="en-US" sz="1400" smtClean="0"/>
              <a:t> </a:t>
            </a:r>
            <a:r>
              <a:rPr lang="en-GB" altLang="en-US" sz="1800" smtClean="0"/>
              <a:t>ear</a:t>
            </a:r>
            <a:endParaRPr lang="en-GB" altLang="en-US" smtClean="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inner ear	–	</a:t>
            </a:r>
            <a:r>
              <a:rPr lang="en-GB" altLang="en-US" sz="1800" smtClean="0"/>
              <a:t>chemical transmitters are released</a:t>
            </a:r>
            <a:br>
              <a:rPr lang="en-GB" altLang="en-US" sz="1800" smtClean="0"/>
            </a:br>
            <a:r>
              <a:rPr lang="en-GB" altLang="en-US" sz="1800" smtClean="0"/>
              <a:t>			and cause impulses in auditory nerve</a:t>
            </a:r>
            <a:endParaRPr lang="en-GB" altLang="en-US" smtClean="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smtClean="0"/>
              <a:t>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pitch	–	</a:t>
            </a:r>
            <a:r>
              <a:rPr lang="en-GB" altLang="en-US" sz="1800" smtClean="0"/>
              <a:t>sound frequency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loudness 	–	</a:t>
            </a:r>
            <a:r>
              <a:rPr lang="en-GB" altLang="en-US" sz="1800" smtClean="0"/>
              <a:t>amplitude</a:t>
            </a:r>
            <a:endParaRPr lang="en-GB" altLang="en-US" smtClean="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mtClean="0"/>
              <a:t>timbre	–	</a:t>
            </a:r>
            <a:r>
              <a:rPr lang="en-GB" altLang="en-US" sz="1800" smtClean="0"/>
              <a:t>type or quality</a:t>
            </a:r>
            <a:endParaRPr lang="en-GB" altLang="en-US" smtClean="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2906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Hearing (</a:t>
            </a:r>
            <a:r>
              <a:rPr lang="en-GB" sz="3200" b="1" dirty="0" err="1" smtClean="0"/>
              <a:t>cont</a:t>
            </a:r>
            <a:r>
              <a:rPr lang="en-GB" sz="3200" b="1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Humans can hear frequencies from 20Hz to 15kHz</a:t>
            </a:r>
          </a:p>
          <a:p>
            <a:pPr lvl="1" eaLnBrk="1" hangingPunct="1"/>
            <a:r>
              <a:rPr lang="en-GB" altLang="en-US" smtClean="0"/>
              <a:t>less accurate distinguishing high frequencies than low.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Auditory system filters sounds</a:t>
            </a:r>
          </a:p>
          <a:p>
            <a:pPr lvl="1" eaLnBrk="1" hangingPunct="1"/>
            <a:r>
              <a:rPr lang="en-GB" altLang="en-US" smtClean="0"/>
              <a:t>can attend to sounds over background noise. </a:t>
            </a:r>
          </a:p>
          <a:p>
            <a:pPr lvl="1" eaLnBrk="1" hangingPunct="1"/>
            <a:r>
              <a:rPr lang="en-GB" altLang="en-US" smtClean="0"/>
              <a:t>for example, the cocktail party phenomenon.</a:t>
            </a:r>
          </a:p>
          <a:p>
            <a:pPr eaLnBrk="1" hangingPunct="1"/>
            <a:endParaRPr lang="en-GB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3091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Human 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229600" cy="4876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H</a:t>
            </a:r>
            <a:r>
              <a:rPr lang="en-US" sz="2000" dirty="0" smtClean="0"/>
              <a:t>earing </a:t>
            </a:r>
            <a:r>
              <a:rPr lang="en-US" sz="2000" dirty="0"/>
              <a:t>begins with vibrations in the air or soundwaves.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ear receives these vibrations and transmits them, through various stages, to the auditory nerves.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ear comprises three sections, commonly known as </a:t>
            </a:r>
            <a:r>
              <a:rPr lang="en-US" sz="2000" dirty="0" smtClean="0"/>
              <a:t>the outer </a:t>
            </a:r>
            <a:r>
              <a:rPr lang="en-US" sz="2000" dirty="0"/>
              <a:t>ear, middle ear and inner ear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outer ear</a:t>
            </a:r>
            <a:r>
              <a:rPr lang="en-US" sz="2000" dirty="0"/>
              <a:t> is the visible part of the ear. It has two parts: the pinna, which is the structure that is attached to the sides of the head, and the auditory canal, </a:t>
            </a:r>
            <a:r>
              <a:rPr lang="en-US" sz="2000" dirty="0" smtClean="0"/>
              <a:t>along which </a:t>
            </a:r>
            <a:r>
              <a:rPr lang="en-US" sz="2000" dirty="0"/>
              <a:t>sound waves are passed to the middle ear.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outer ear serves two purposes. First, it protects the sensitive middle ear from damage. The auditory canal </a:t>
            </a:r>
            <a:r>
              <a:rPr lang="en-US" sz="2000" dirty="0" smtClean="0"/>
              <a:t>contains wax </a:t>
            </a:r>
            <a:r>
              <a:rPr lang="en-US" sz="2000" dirty="0"/>
              <a:t>which prevents dust, dirt and over-inquisitive insects reaching the middle ear.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also maintains the middle ear at a constant temperature. Secondly, the pinna </a:t>
            </a:r>
            <a:r>
              <a:rPr lang="en-US" sz="2000" dirty="0" smtClean="0"/>
              <a:t>and auditory </a:t>
            </a:r>
            <a:r>
              <a:rPr lang="en-US" sz="2000" dirty="0"/>
              <a:t>canal serve to amplify some sounds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The middle ear is a small cavity connected to the outer ear by the </a:t>
            </a:r>
            <a:r>
              <a:rPr lang="en-US" sz="2000" dirty="0" smtClean="0"/>
              <a:t>tympanic membrane</a:t>
            </a:r>
            <a:r>
              <a:rPr lang="en-US" sz="2000" dirty="0"/>
              <a:t>, or ear drum, and to the inner ear by the cochlea.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883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H</a:t>
            </a:r>
            <a:r>
              <a:rPr lang="en-US" sz="3200" b="1" dirty="0" smtClean="0">
                <a:solidFill>
                  <a:schemeClr val="tx1"/>
                </a:solidFill>
              </a:rPr>
              <a:t>uman Ear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1534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Within the cavity are </a:t>
            </a:r>
            <a:r>
              <a:rPr lang="en-US" dirty="0" smtClean="0"/>
              <a:t>the </a:t>
            </a:r>
            <a:r>
              <a:rPr lang="en-US" dirty="0" err="1" smtClean="0"/>
              <a:t>ossicles</a:t>
            </a:r>
            <a:r>
              <a:rPr lang="en-US" dirty="0"/>
              <a:t>, the smallest bones in the body. Sound waves pass along the auditory </a:t>
            </a:r>
            <a:r>
              <a:rPr lang="en-US" dirty="0" smtClean="0"/>
              <a:t>canal and </a:t>
            </a:r>
            <a:r>
              <a:rPr lang="en-US" dirty="0"/>
              <a:t>vibrate the ear drum which in turn vibrates the </a:t>
            </a:r>
            <a:r>
              <a:rPr lang="en-US" dirty="0" err="1"/>
              <a:t>ossicles</a:t>
            </a:r>
            <a:r>
              <a:rPr lang="en-US" dirty="0"/>
              <a:t>, which transmit </a:t>
            </a:r>
            <a:r>
              <a:rPr lang="en-US" dirty="0" smtClean="0"/>
              <a:t>the vibrations </a:t>
            </a:r>
            <a:r>
              <a:rPr lang="en-US" dirty="0"/>
              <a:t>to the cochlea, and so into the inner ear.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‘relay’ is required because, unlike the air-filled outer and middle ears, the inner ear is filled with a </a:t>
            </a:r>
            <a:r>
              <a:rPr lang="en-US" dirty="0" smtClean="0"/>
              <a:t>denser </a:t>
            </a:r>
            <a:r>
              <a:rPr lang="en-US" dirty="0" err="1" smtClean="0"/>
              <a:t>cochlean</a:t>
            </a:r>
            <a:r>
              <a:rPr lang="en-US" dirty="0" smtClean="0"/>
              <a:t> </a:t>
            </a:r>
            <a:r>
              <a:rPr lang="en-US" dirty="0"/>
              <a:t>liquid.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passed directly from the air to the liquid, the transmission of </a:t>
            </a:r>
            <a:r>
              <a:rPr lang="en-US" dirty="0" smtClean="0"/>
              <a:t>the sound </a:t>
            </a:r>
            <a:r>
              <a:rPr lang="en-US" dirty="0"/>
              <a:t>waves would be poor.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transmitting them via the </a:t>
            </a:r>
            <a:r>
              <a:rPr lang="en-US" dirty="0" err="1"/>
              <a:t>ossicles</a:t>
            </a:r>
            <a:r>
              <a:rPr lang="en-US" dirty="0"/>
              <a:t> the sound </a:t>
            </a:r>
            <a:r>
              <a:rPr lang="en-US" dirty="0" smtClean="0"/>
              <a:t>waves are </a:t>
            </a:r>
            <a:r>
              <a:rPr lang="en-US" dirty="0"/>
              <a:t>concentrated and amplified. The waves are passed into the liquid-filled cochlea in the inner ear.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Within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cochlea are delicate hair cells or cilia that bend because of the vibrations in </a:t>
            </a:r>
            <a:r>
              <a:rPr lang="en-US" dirty="0" smtClean="0"/>
              <a:t>the </a:t>
            </a:r>
            <a:r>
              <a:rPr lang="en-US" dirty="0" err="1" smtClean="0"/>
              <a:t>cochlean</a:t>
            </a:r>
            <a:r>
              <a:rPr lang="en-US" dirty="0" smtClean="0"/>
              <a:t> </a:t>
            </a:r>
            <a:r>
              <a:rPr lang="en-US" dirty="0"/>
              <a:t>liquid and release a chemical transmitter which causes impulses in </a:t>
            </a:r>
            <a:r>
              <a:rPr lang="en-US" dirty="0" smtClean="0"/>
              <a:t>the auditory </a:t>
            </a:r>
            <a:r>
              <a:rPr lang="en-US" dirty="0"/>
              <a:t>nerve.</a:t>
            </a:r>
          </a:p>
        </p:txBody>
      </p:sp>
    </p:spTree>
    <p:extLst>
      <p:ext uri="{BB962C8B-B14F-4D97-AF65-F5344CB8AC3E}">
        <p14:creationId xmlns:p14="http://schemas.microsoft.com/office/powerpoint/2010/main" val="1868235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Human sense of Touch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382000" cy="46482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The third and last of the senses that we will consider is touch or haptic perception. Although this sense is often viewed as less important than sight or hearing, </a:t>
            </a:r>
            <a:r>
              <a:rPr lang="en-US" sz="1800" dirty="0" smtClean="0"/>
              <a:t>imagine life </a:t>
            </a:r>
            <a:r>
              <a:rPr lang="en-US" sz="1800" dirty="0"/>
              <a:t>without it. </a:t>
            </a:r>
            <a:r>
              <a:rPr lang="en-US" sz="1800" dirty="0" smtClean="0"/>
              <a:t>Touch </a:t>
            </a:r>
            <a:r>
              <a:rPr lang="en-US" sz="1800" dirty="0"/>
              <a:t>provides us with vital information about our environment. It tells us when we touch something hot or cold, and can therefore act as a warning</a:t>
            </a:r>
            <a:r>
              <a:rPr lang="en-US" sz="18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It also </a:t>
            </a:r>
            <a:r>
              <a:rPr lang="en-US" sz="1800" dirty="0"/>
              <a:t>provides us with feedback when we attempt to lift an object, for example. </a:t>
            </a:r>
            <a:r>
              <a:rPr lang="en-US" sz="1800" dirty="0" smtClean="0"/>
              <a:t>Consider the </a:t>
            </a:r>
            <a:r>
              <a:rPr lang="en-US" sz="1800" dirty="0"/>
              <a:t>act of picking up a glass of water. If we could only see the glass and </a:t>
            </a:r>
            <a:r>
              <a:rPr lang="en-US" sz="1800" dirty="0" smtClean="0"/>
              <a:t>not feel </a:t>
            </a:r>
            <a:r>
              <a:rPr lang="en-US" sz="1800" dirty="0"/>
              <a:t>when our hand made contact with it or feel its shape, the speed </a:t>
            </a:r>
            <a:r>
              <a:rPr lang="en-US" sz="1800" dirty="0" smtClean="0"/>
              <a:t>and accuracy of the </a:t>
            </a:r>
            <a:r>
              <a:rPr lang="en-US" sz="1800" dirty="0"/>
              <a:t>action would be reduced. </a:t>
            </a: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This </a:t>
            </a:r>
            <a:r>
              <a:rPr lang="en-US" sz="1800" dirty="0"/>
              <a:t>is the experience of users of certain virtual </a:t>
            </a:r>
            <a:r>
              <a:rPr lang="en-US" sz="1800" dirty="0" smtClean="0"/>
              <a:t>reality games</a:t>
            </a:r>
            <a:r>
              <a:rPr lang="en-US" sz="1800" dirty="0"/>
              <a:t>: they can see the computer-generated objects which they need to </a:t>
            </a:r>
            <a:r>
              <a:rPr lang="en-US" sz="1800" dirty="0" smtClean="0"/>
              <a:t>manipulate but </a:t>
            </a:r>
            <a:r>
              <a:rPr lang="en-US" sz="1800" dirty="0"/>
              <a:t>they have no physical sensation of touching them. Watching such users can bean informative and amusing experience! Touch is therefore an important means </a:t>
            </a:r>
            <a:r>
              <a:rPr lang="en-US" sz="1800" dirty="0" smtClean="0"/>
              <a:t>of feedback</a:t>
            </a:r>
            <a:r>
              <a:rPr lang="en-US" sz="1800" dirty="0"/>
              <a:t>, and this is no less so in using computer systems.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 </a:t>
            </a:r>
            <a:r>
              <a:rPr lang="en-US" sz="1800" dirty="0" smtClean="0"/>
              <a:t>We </a:t>
            </a:r>
            <a:r>
              <a:rPr lang="en-US" sz="1800" dirty="0"/>
              <a:t>receive stimuli through the skin. The skin contains three types of </a:t>
            </a:r>
            <a:r>
              <a:rPr lang="en-US" sz="1800" dirty="0" smtClean="0"/>
              <a:t>sensory receptor</a:t>
            </a:r>
            <a:r>
              <a:rPr lang="en-US" sz="1800" dirty="0"/>
              <a:t>: </a:t>
            </a:r>
            <a:r>
              <a:rPr lang="en-US" sz="1800" dirty="0" err="1"/>
              <a:t>thermo</a:t>
            </a:r>
            <a:r>
              <a:rPr lang="en-US" sz="1800" dirty="0"/>
              <a:t> receptors respond to heat and cold, nociceptors respond to </a:t>
            </a:r>
            <a:r>
              <a:rPr lang="en-US" sz="1800" dirty="0" smtClean="0"/>
              <a:t>intense pressure</a:t>
            </a:r>
            <a:r>
              <a:rPr lang="en-US" sz="1800" dirty="0"/>
              <a:t>, heat and pain, and mechanoreceptors respond to pressure. </a:t>
            </a: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is the last </a:t>
            </a:r>
            <a:r>
              <a:rPr lang="en-US" sz="1800" dirty="0" smtClean="0"/>
              <a:t>of these </a:t>
            </a:r>
            <a:r>
              <a:rPr lang="en-US" sz="1800" dirty="0"/>
              <a:t>that we are concerned with in relation to human–computer interaction.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486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Touch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35100" algn="l"/>
                <a:tab pos="3238500" algn="l"/>
              </a:tabLst>
            </a:pPr>
            <a:r>
              <a:rPr lang="en-GB" altLang="en-US" sz="2000" smtClean="0"/>
              <a:t>Provides important feedback about environment.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smtClean="0"/>
              <a:t>May be key sense for someone who is visually impaired.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smtClean="0"/>
              <a:t>Stimulus received via receptors in the skin: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 smtClean="0"/>
              <a:t>thermoreceptors	– heat and cold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 smtClean="0"/>
              <a:t>nociceptors	– pain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 smtClean="0"/>
              <a:t>mechanoreceptors	– pressure</a:t>
            </a:r>
            <a:br>
              <a:rPr lang="en-GB" altLang="en-US" sz="1800" smtClean="0"/>
            </a:br>
            <a:r>
              <a:rPr lang="en-GB" altLang="en-US" sz="1800" smtClean="0"/>
              <a:t>		      </a:t>
            </a:r>
            <a:r>
              <a:rPr lang="en-GB" altLang="en-US" sz="1600" smtClean="0"/>
              <a:t>(some instant, some continuous)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smtClean="0"/>
              <a:t>Some areas more sensitive than others e.g. fingers.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smtClean="0"/>
              <a:t>Kinethesis  - awareness of body position 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 smtClean="0"/>
              <a:t>affects comfort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4315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Movement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95274"/>
            <a:ext cx="8077200" cy="4114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Before leaving this section on the human’s input–output channels, we need to consider motor control and how the way we move affects our interaction with computers.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simple action such as hitting a button in response to a question </a:t>
            </a:r>
            <a:r>
              <a:rPr lang="en-US" dirty="0" smtClean="0"/>
              <a:t>involves a </a:t>
            </a:r>
            <a:r>
              <a:rPr lang="en-US" dirty="0"/>
              <a:t>number of processing stages.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stimulus (of the question) is received </a:t>
            </a:r>
            <a:r>
              <a:rPr lang="en-US" dirty="0" smtClean="0"/>
              <a:t>through the </a:t>
            </a:r>
            <a:r>
              <a:rPr lang="en-US" dirty="0"/>
              <a:t>sensory receptors and transmitted to the brain.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question is processed and </a:t>
            </a:r>
            <a:r>
              <a:rPr lang="en-US" dirty="0" smtClean="0"/>
              <a:t>a valid </a:t>
            </a:r>
            <a:r>
              <a:rPr lang="en-US" dirty="0"/>
              <a:t>response generated.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brain then tells the appropriate muscles to respond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of these stages takes time, which can be roughly divided into reaction time </a:t>
            </a:r>
            <a:r>
              <a:rPr lang="en-US" dirty="0" smtClean="0"/>
              <a:t>and movement </a:t>
            </a:r>
            <a:r>
              <a:rPr lang="en-US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2454801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3197</TotalTime>
  <Words>1160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Tw Cen MT</vt:lpstr>
      <vt:lpstr>Tw Cen MT Condensed</vt:lpstr>
      <vt:lpstr>Wingdings</vt:lpstr>
      <vt:lpstr>Wingdings 3</vt:lpstr>
      <vt:lpstr>Integral</vt:lpstr>
      <vt:lpstr>Human Computer Interaction</vt:lpstr>
      <vt:lpstr>Hearing/Auditory</vt:lpstr>
      <vt:lpstr>Hearing</vt:lpstr>
      <vt:lpstr>Hearing (cont)</vt:lpstr>
      <vt:lpstr>The Human Ear</vt:lpstr>
      <vt:lpstr>The Human Ear</vt:lpstr>
      <vt:lpstr>The Human sense of Touch</vt:lpstr>
      <vt:lpstr>Touch</vt:lpstr>
      <vt:lpstr>Movement</vt:lpstr>
      <vt:lpstr>Movement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Goel</dc:creator>
  <cp:lastModifiedBy>DeLL</cp:lastModifiedBy>
  <cp:revision>604</cp:revision>
  <dcterms:created xsi:type="dcterms:W3CDTF">2003-12-01T05:21:34Z</dcterms:created>
  <dcterms:modified xsi:type="dcterms:W3CDTF">2024-04-16T16:27:24Z</dcterms:modified>
</cp:coreProperties>
</file>