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handoutMasterIdLst>
    <p:handoutMasterId r:id="rId16"/>
  </p:handoutMasterIdLst>
  <p:sldIdLst>
    <p:sldId id="361" r:id="rId2"/>
    <p:sldId id="362" r:id="rId3"/>
    <p:sldId id="363" r:id="rId4"/>
    <p:sldId id="364" r:id="rId5"/>
    <p:sldId id="365" r:id="rId6"/>
    <p:sldId id="366" r:id="rId7"/>
    <p:sldId id="367" r:id="rId8"/>
    <p:sldId id="368" r:id="rId9"/>
    <p:sldId id="369" r:id="rId10"/>
    <p:sldId id="370" r:id="rId11"/>
    <p:sldId id="371" r:id="rId12"/>
    <p:sldId id="372" r:id="rId13"/>
    <p:sldId id="373" r:id="rId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0929"/>
  </p:normalViewPr>
  <p:slideViewPr>
    <p:cSldViewPr>
      <p:cViewPr varScale="1">
        <p:scale>
          <a:sx n="66" d="100"/>
          <a:sy n="66"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B81C3D6-095D-414C-ADC9-6E378E8A63DF}" type="datetimeFigureOut">
              <a:rPr lang="en-US"/>
              <a:pPr>
                <a:defRPr/>
              </a:pPr>
              <a:t>4/29/2024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r>
              <a:rPr lang="en-US"/>
              <a:t>IMPROVING WEBSITE PERFORMANCE USING CLICKSTREAM ANALYSIS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0B27FD2F-80E8-42E9-A067-1EAC1D5D1BA2}"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r>
              <a:rPr lang="en-US" altLang="en-US"/>
              <a:t>IMPROVING WEBSITE PERFORMANCE USING CLICKSTREAM ANALYSIS</a:t>
            </a: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4DA6AF7-C603-48EC-89D5-FD6359E1FA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BAA957-B77C-4579-900C-B8AD13394891}" type="slidenum">
              <a:rPr lang="en-US" smtClean="0"/>
              <a:t>11</a:t>
            </a:fld>
            <a:endParaRPr lang="en-US"/>
          </a:p>
        </p:txBody>
      </p:sp>
    </p:spTree>
    <p:extLst>
      <p:ext uri="{BB962C8B-B14F-4D97-AF65-F5344CB8AC3E}">
        <p14:creationId xmlns:p14="http://schemas.microsoft.com/office/powerpoint/2010/main" val="2284211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lgn="l">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E646A4DC-B711-4CAF-BE08-4A9B1693BE70}" type="slidenum">
              <a:rPr lang="en-US" altLang="en-US"/>
              <a:pPr>
                <a:defRPr/>
              </a:pPr>
              <a:t>‹#›</a:t>
            </a:fld>
            <a:endParaRPr lang="en-US" altLang="en-US"/>
          </a:p>
        </p:txBody>
      </p:sp>
    </p:spTree>
    <p:extLst>
      <p:ext uri="{BB962C8B-B14F-4D97-AF65-F5344CB8AC3E}">
        <p14:creationId xmlns:p14="http://schemas.microsoft.com/office/powerpoint/2010/main" val="24970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9B492E7D-71F2-4356-87D0-5210EB20FE24}" type="slidenum">
              <a:rPr lang="en-US" altLang="en-US"/>
              <a:pPr>
                <a:defRPr/>
              </a:pPr>
              <a:t>‹#›</a:t>
            </a:fld>
            <a:endParaRPr lang="en-US" altLang="en-US"/>
          </a:p>
        </p:txBody>
      </p:sp>
    </p:spTree>
    <p:extLst>
      <p:ext uri="{BB962C8B-B14F-4D97-AF65-F5344CB8AC3E}">
        <p14:creationId xmlns:p14="http://schemas.microsoft.com/office/powerpoint/2010/main" val="22099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smtClean="0"/>
            </a:lvl1pPr>
          </a:lstStyle>
          <a:p>
            <a:pPr>
              <a:defRPr/>
            </a:pPr>
            <a:fld id="{719ADE25-DB36-46DB-9F00-FF04DDC50F85}" type="slidenum">
              <a:rPr lang="en-US" altLang="en-US"/>
              <a:pPr>
                <a:defRPr/>
              </a:pPr>
              <a:t>‹#›</a:t>
            </a:fld>
            <a:endParaRPr lang="en-US" altLang="en-US"/>
          </a:p>
        </p:txBody>
      </p:sp>
    </p:spTree>
    <p:extLst>
      <p:ext uri="{BB962C8B-B14F-4D97-AF65-F5344CB8AC3E}">
        <p14:creationId xmlns:p14="http://schemas.microsoft.com/office/powerpoint/2010/main" val="394516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5627434E-AB01-4E12-B21C-8A8FDC22AA27}" type="slidenum">
              <a:rPr lang="en-US" altLang="en-US"/>
              <a:pPr>
                <a:defRPr/>
              </a:pPr>
              <a:t>‹#›</a:t>
            </a:fld>
            <a:endParaRPr lang="en-US" altLang="en-US"/>
          </a:p>
        </p:txBody>
      </p:sp>
    </p:spTree>
    <p:extLst>
      <p:ext uri="{BB962C8B-B14F-4D97-AF65-F5344CB8AC3E}">
        <p14:creationId xmlns:p14="http://schemas.microsoft.com/office/powerpoint/2010/main" val="399458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flipV="1">
            <a:off x="6289675"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0DB41004-5232-4D10-8F56-AD5E16E1E22B}" type="slidenum">
              <a:rPr lang="en-US" altLang="en-US"/>
              <a:pPr>
                <a:defRPr/>
              </a:pPr>
              <a:t>‹#›</a:t>
            </a:fld>
            <a:endParaRPr lang="en-US" altLang="en-US"/>
          </a:p>
        </p:txBody>
      </p:sp>
    </p:spTree>
    <p:extLst>
      <p:ext uri="{BB962C8B-B14F-4D97-AF65-F5344CB8AC3E}">
        <p14:creationId xmlns:p14="http://schemas.microsoft.com/office/powerpoint/2010/main" val="185753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A750A20E-BD20-4963-B13E-14E40E10A5F7}" type="slidenum">
              <a:rPr lang="en-US" altLang="en-US"/>
              <a:pPr>
                <a:defRPr/>
              </a:pPr>
              <a:t>‹#›</a:t>
            </a:fld>
            <a:endParaRPr lang="en-US" altLang="en-US"/>
          </a:p>
        </p:txBody>
      </p:sp>
    </p:spTree>
    <p:extLst>
      <p:ext uri="{BB962C8B-B14F-4D97-AF65-F5344CB8AC3E}">
        <p14:creationId xmlns:p14="http://schemas.microsoft.com/office/powerpoint/2010/main" val="18537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9" name="Slide Number Placeholder 5"/>
          <p:cNvSpPr>
            <a:spLocks noGrp="1"/>
          </p:cNvSpPr>
          <p:nvPr>
            <p:ph type="sldNum" sz="quarter" idx="12"/>
          </p:nvPr>
        </p:nvSpPr>
        <p:spPr/>
        <p:txBody>
          <a:bodyPr/>
          <a:lstStyle>
            <a:lvl1pPr>
              <a:defRPr/>
            </a:lvl1pPr>
          </a:lstStyle>
          <a:p>
            <a:pPr>
              <a:defRPr/>
            </a:pPr>
            <a:fld id="{916032C0-DD56-4797-A98D-26227BBEB717}" type="slidenum">
              <a:rPr lang="en-US" altLang="en-US"/>
              <a:pPr>
                <a:defRPr/>
              </a:pPr>
              <a:t>‹#›</a:t>
            </a:fld>
            <a:endParaRPr lang="en-US" altLang="en-US"/>
          </a:p>
        </p:txBody>
      </p:sp>
    </p:spTree>
    <p:extLst>
      <p:ext uri="{BB962C8B-B14F-4D97-AF65-F5344CB8AC3E}">
        <p14:creationId xmlns:p14="http://schemas.microsoft.com/office/powerpoint/2010/main" val="22659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5" name="Slide Number Placeholder 5"/>
          <p:cNvSpPr>
            <a:spLocks noGrp="1"/>
          </p:cNvSpPr>
          <p:nvPr>
            <p:ph type="sldNum" sz="quarter" idx="12"/>
          </p:nvPr>
        </p:nvSpPr>
        <p:spPr/>
        <p:txBody>
          <a:bodyPr/>
          <a:lstStyle>
            <a:lvl1pPr>
              <a:defRPr/>
            </a:lvl1pPr>
          </a:lstStyle>
          <a:p>
            <a:pPr>
              <a:defRPr/>
            </a:pPr>
            <a:fld id="{CC612655-B0DC-408E-B854-EF4E5E46B368}" type="slidenum">
              <a:rPr lang="en-US" altLang="en-US"/>
              <a:pPr>
                <a:defRPr/>
              </a:pPr>
              <a:t>‹#›</a:t>
            </a:fld>
            <a:endParaRPr lang="en-US" altLang="en-US"/>
          </a:p>
        </p:txBody>
      </p:sp>
    </p:spTree>
    <p:extLst>
      <p:ext uri="{BB962C8B-B14F-4D97-AF65-F5344CB8AC3E}">
        <p14:creationId xmlns:p14="http://schemas.microsoft.com/office/powerpoint/2010/main" val="156432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4" name="Slide Number Placeholder 3"/>
          <p:cNvSpPr>
            <a:spLocks noGrp="1"/>
          </p:cNvSpPr>
          <p:nvPr>
            <p:ph type="sldNum" sz="quarter" idx="12"/>
          </p:nvPr>
        </p:nvSpPr>
        <p:spPr/>
        <p:txBody>
          <a:bodyPr/>
          <a:lstStyle>
            <a:lvl1pPr>
              <a:defRPr smtClean="0"/>
            </a:lvl1pPr>
          </a:lstStyle>
          <a:p>
            <a:pPr>
              <a:defRPr/>
            </a:pPr>
            <a:fld id="{BCB0F235-4CDF-4A47-8A41-D0212AFA3EC2}" type="slidenum">
              <a:rPr lang="en-US" altLang="en-US"/>
              <a:pPr>
                <a:defRPr/>
              </a:pPr>
              <a:t>‹#›</a:t>
            </a:fld>
            <a:endParaRPr lang="en-US" altLang="en-US"/>
          </a:p>
        </p:txBody>
      </p:sp>
    </p:spTree>
    <p:extLst>
      <p:ext uri="{BB962C8B-B14F-4D97-AF65-F5344CB8AC3E}">
        <p14:creationId xmlns:p14="http://schemas.microsoft.com/office/powerpoint/2010/main" val="6503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38D14DA7-A54B-45F6-ABB7-078EF641E88F}" type="slidenum">
              <a:rPr lang="en-US" altLang="en-US"/>
              <a:pPr>
                <a:defRPr/>
              </a:pPr>
              <a:t>‹#›</a:t>
            </a:fld>
            <a:endParaRPr lang="en-US" altLang="en-US"/>
          </a:p>
        </p:txBody>
      </p:sp>
    </p:spTree>
    <p:extLst>
      <p:ext uri="{BB962C8B-B14F-4D97-AF65-F5344CB8AC3E}">
        <p14:creationId xmlns:p14="http://schemas.microsoft.com/office/powerpoint/2010/main" val="14949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6"/>
          <p:cNvSpPr>
            <a:spLocks noGrp="1"/>
          </p:cNvSpPr>
          <p:nvPr>
            <p:ph type="sldNum" sz="quarter" idx="12"/>
          </p:nvPr>
        </p:nvSpPr>
        <p:spPr/>
        <p:txBody>
          <a:bodyPr/>
          <a:lstStyle>
            <a:lvl1pPr>
              <a:defRPr smtClean="0"/>
            </a:lvl1pPr>
          </a:lstStyle>
          <a:p>
            <a:pPr>
              <a:defRPr/>
            </a:pPr>
            <a:fld id="{D434B79B-4E6C-4265-8483-71E22F91448C}" type="slidenum">
              <a:rPr lang="en-US" altLang="en-US"/>
              <a:pPr>
                <a:defRPr/>
              </a:pPr>
              <a:t>‹#›</a:t>
            </a:fld>
            <a:endParaRPr lang="en-US" altLang="en-US"/>
          </a:p>
        </p:txBody>
      </p:sp>
    </p:spTree>
    <p:extLst>
      <p:ext uri="{BB962C8B-B14F-4D97-AF65-F5344CB8AC3E}">
        <p14:creationId xmlns:p14="http://schemas.microsoft.com/office/powerpoint/2010/main" val="269247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ltLang="en-US"/>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smtClean="0">
                <a:solidFill>
                  <a:schemeClr val="tx1">
                    <a:lumMod val="95000"/>
                    <a:lumOff val="5000"/>
                  </a:schemeClr>
                </a:solidFill>
                <a:latin typeface="+mj-lt"/>
              </a:defRPr>
            </a:lvl1pPr>
          </a:lstStyle>
          <a:p>
            <a:pPr>
              <a:defRPr/>
            </a:pPr>
            <a:r>
              <a:rPr lang="en-US" altLang="en-US"/>
              <a:t>IMPROVING WEBSITE PERFORMANCE USING CLICKSTREAM ANALYSIS</a:t>
            </a: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0D0D0D"/>
                </a:solidFill>
                <a:latin typeface="Tw Cen MT Condensed" panose="020B0606020104020203" pitchFamily="34" charset="0"/>
              </a:defRPr>
            </a:lvl1pPr>
          </a:lstStyle>
          <a:p>
            <a:pPr>
              <a:defRPr/>
            </a:pPr>
            <a:fld id="{049A9820-A20A-41CE-8BB4-43968BFE15F7}" type="slidenum">
              <a:rPr lang="en-US" altLang="en-US"/>
              <a:pPr>
                <a:defRPr/>
              </a:pPr>
              <a:t>‹#›</a:t>
            </a:fld>
            <a:endParaRPr lang="en-US" altLang="en-US"/>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5" r:id="rId1"/>
    <p:sldLayoutId id="2147483889" r:id="rId2"/>
    <p:sldLayoutId id="2147483896" r:id="rId3"/>
    <p:sldLayoutId id="2147483890" r:id="rId4"/>
    <p:sldLayoutId id="2147483891" r:id="rId5"/>
    <p:sldLayoutId id="2147483892" r:id="rId6"/>
    <p:sldLayoutId id="2147483897" r:id="rId7"/>
    <p:sldLayoutId id="2147483893" r:id="rId8"/>
    <p:sldLayoutId id="2147483898" r:id="rId9"/>
    <p:sldLayoutId id="2147483894" r:id="rId10"/>
    <p:sldLayoutId id="2147483899" r:id="rId11"/>
  </p:sldLayoutIdLst>
  <p:hf hdr="0" dt="0"/>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0800" y="4701057"/>
            <a:ext cx="2590800" cy="1981200"/>
          </a:xfrm>
        </p:spPr>
        <p:txBody>
          <a:bodyPr>
            <a:normAutofit fontScale="77500" lnSpcReduction="20000"/>
          </a:bodyPr>
          <a:lstStyle/>
          <a:p>
            <a:r>
              <a:rPr lang="en-US" sz="2000" dirty="0" smtClean="0"/>
              <a:t> </a:t>
            </a:r>
            <a:r>
              <a:rPr lang="en-US" sz="2600" b="1" dirty="0" smtClean="0">
                <a:solidFill>
                  <a:schemeClr val="tx1"/>
                </a:solidFill>
              </a:rPr>
              <a:t>The Human part iii</a:t>
            </a:r>
          </a:p>
          <a:p>
            <a:pPr algn="l"/>
            <a:endParaRPr lang="en-US" sz="2000" dirty="0" smtClean="0"/>
          </a:p>
          <a:p>
            <a:pPr marL="342900" indent="-342900" algn="l">
              <a:buFont typeface="Wingdings" panose="05000000000000000000" pitchFamily="2" charset="2"/>
              <a:buChar char="Ø"/>
            </a:pPr>
            <a:r>
              <a:rPr lang="en-US" dirty="0" smtClean="0"/>
              <a:t>Human memory</a:t>
            </a:r>
          </a:p>
          <a:p>
            <a:pPr marL="342900" indent="-342900" algn="l">
              <a:buFont typeface="Wingdings" panose="05000000000000000000" pitchFamily="2" charset="2"/>
              <a:buChar char="Ø"/>
            </a:pPr>
            <a:r>
              <a:rPr lang="en-US" dirty="0"/>
              <a:t>THINKING: REASONING AND PROBLEM </a:t>
            </a:r>
            <a:r>
              <a:rPr lang="en-US" dirty="0" smtClean="0"/>
              <a:t>SOLVING</a:t>
            </a:r>
          </a:p>
          <a:p>
            <a:pPr marL="342900" indent="-342900" algn="l">
              <a:buFont typeface="Wingdings" panose="05000000000000000000" pitchFamily="2" charset="2"/>
              <a:buChar char="Ø"/>
            </a:pPr>
            <a:r>
              <a:rPr lang="en-US" dirty="0"/>
              <a:t>Problem Solving &amp; Skill </a:t>
            </a:r>
            <a:r>
              <a:rPr lang="en-US" dirty="0" smtClean="0"/>
              <a:t>Acquisition</a:t>
            </a:r>
          </a:p>
          <a:p>
            <a:pPr marL="342900" indent="-342900" algn="l">
              <a:buFont typeface="Wingdings" panose="05000000000000000000" pitchFamily="2" charset="2"/>
              <a:buChar char="Ø"/>
            </a:pPr>
            <a:r>
              <a:rPr lang="en-US" dirty="0"/>
              <a:t>Human Errors and Emotions</a:t>
            </a:r>
            <a:endParaRPr lang="en-US" dirty="0" smtClean="0"/>
          </a:p>
          <a:p>
            <a:pPr algn="l"/>
            <a:endParaRPr lang="en-US" sz="2000" dirty="0" smtClean="0"/>
          </a:p>
          <a:p>
            <a:r>
              <a:rPr lang="en-US" sz="2000" b="1" dirty="0" smtClean="0">
                <a:solidFill>
                  <a:schemeClr val="tx1"/>
                </a:solidFill>
              </a:rPr>
              <a:t>CS 8</a:t>
            </a:r>
            <a:r>
              <a:rPr lang="en-US" sz="2000" b="1" baseline="30000" dirty="0" smtClean="0">
                <a:solidFill>
                  <a:schemeClr val="tx1"/>
                </a:solidFill>
              </a:rPr>
              <a:t>th</a:t>
            </a:r>
            <a:r>
              <a:rPr lang="en-US" sz="2000" b="1" dirty="0" smtClean="0">
                <a:solidFill>
                  <a:schemeClr val="tx1"/>
                </a:solidFill>
              </a:rPr>
              <a:t> Semester</a:t>
            </a:r>
            <a:endParaRPr lang="en-US" sz="2000" b="1" dirty="0">
              <a:solidFill>
                <a:schemeClr val="tx1"/>
              </a:solidFill>
            </a:endParaRPr>
          </a:p>
        </p:txBody>
      </p:sp>
      <p:sp>
        <p:nvSpPr>
          <p:cNvPr id="2" name="Title 1"/>
          <p:cNvSpPr>
            <a:spLocks noGrp="1"/>
          </p:cNvSpPr>
          <p:nvPr>
            <p:ph type="ctrTitle"/>
          </p:nvPr>
        </p:nvSpPr>
        <p:spPr/>
        <p:txBody>
          <a:bodyPr/>
          <a:lstStyle/>
          <a:p>
            <a:r>
              <a:rPr lang="en-US" dirty="0" smtClean="0">
                <a:solidFill>
                  <a:srgbClr val="00B050"/>
                </a:solidFill>
              </a:rPr>
              <a:t>Human Computer Interaction</a:t>
            </a:r>
            <a:endParaRPr lang="en-US" dirty="0">
              <a:solidFill>
                <a:srgbClr val="00B050"/>
              </a:solidFill>
            </a:endParaRPr>
          </a:p>
        </p:txBody>
      </p:sp>
    </p:spTree>
    <p:extLst>
      <p:ext uri="{BB962C8B-B14F-4D97-AF65-F5344CB8AC3E}">
        <p14:creationId xmlns:p14="http://schemas.microsoft.com/office/powerpoint/2010/main" val="37642949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B050"/>
                </a:solidFill>
              </a:rPr>
              <a:t>Problem Solving &amp; Skill Acquisition</a:t>
            </a:r>
            <a:endParaRPr lang="en-US" sz="3200" b="1" dirty="0">
              <a:solidFill>
                <a:srgbClr val="00B050"/>
              </a:solidFill>
            </a:endParaRPr>
          </a:p>
        </p:txBody>
      </p:sp>
      <p:sp>
        <p:nvSpPr>
          <p:cNvPr id="3" name="Content Placeholder 2"/>
          <p:cNvSpPr>
            <a:spLocks noGrp="1"/>
          </p:cNvSpPr>
          <p:nvPr>
            <p:ph sz="quarter" idx="1"/>
          </p:nvPr>
        </p:nvSpPr>
        <p:spPr>
          <a:xfrm>
            <a:off x="609600" y="1828800"/>
            <a:ext cx="8382000" cy="5029200"/>
          </a:xfrm>
        </p:spPr>
        <p:txBody>
          <a:bodyPr>
            <a:normAutofit/>
          </a:bodyPr>
          <a:lstStyle/>
          <a:p>
            <a:pPr marL="0" indent="0" algn="just">
              <a:buNone/>
            </a:pPr>
            <a:r>
              <a:rPr lang="en-US" sz="1800" b="1" dirty="0"/>
              <a:t>Problem solving</a:t>
            </a:r>
            <a:endParaRPr lang="en-US" sz="1800" dirty="0"/>
          </a:p>
          <a:p>
            <a:pPr algn="just">
              <a:buFont typeface="Wingdings" panose="05000000000000000000" pitchFamily="2" charset="2"/>
              <a:buChar char="q"/>
            </a:pPr>
            <a:r>
              <a:rPr lang="en-US" sz="1800" dirty="0"/>
              <a:t>P</a:t>
            </a:r>
            <a:r>
              <a:rPr lang="en-US" sz="1800" dirty="0" smtClean="0"/>
              <a:t>roblem </a:t>
            </a:r>
            <a:r>
              <a:rPr lang="en-US" sz="1800" dirty="0"/>
              <a:t>solving is the process of finding a solution to an unfamiliar task, using </a:t>
            </a:r>
            <a:r>
              <a:rPr lang="en-US" sz="1800" dirty="0" smtClean="0"/>
              <a:t>the knowledge </a:t>
            </a:r>
            <a:r>
              <a:rPr lang="en-US" sz="1800" dirty="0"/>
              <a:t>we have. Human problem solving is characterized by the ability to </a:t>
            </a:r>
            <a:r>
              <a:rPr lang="en-US" sz="1800" dirty="0" smtClean="0"/>
              <a:t>adapt the </a:t>
            </a:r>
            <a:r>
              <a:rPr lang="en-US" sz="1800" dirty="0"/>
              <a:t>information we have to deal with new situations. </a:t>
            </a:r>
            <a:endParaRPr lang="en-US" sz="1800" dirty="0" smtClean="0"/>
          </a:p>
          <a:p>
            <a:pPr algn="just">
              <a:buFont typeface="Wingdings" panose="05000000000000000000" pitchFamily="2" charset="2"/>
              <a:buChar char="q"/>
            </a:pPr>
            <a:r>
              <a:rPr lang="en-US" sz="1800" dirty="0" smtClean="0"/>
              <a:t>However</a:t>
            </a:r>
            <a:r>
              <a:rPr lang="en-US" sz="1800" dirty="0"/>
              <a:t>, often solutions </a:t>
            </a:r>
            <a:r>
              <a:rPr lang="en-US" sz="1800" dirty="0" smtClean="0"/>
              <a:t>seem to </a:t>
            </a:r>
            <a:r>
              <a:rPr lang="en-US" sz="1800" dirty="0"/>
              <a:t>be original and creative. </a:t>
            </a:r>
            <a:endParaRPr lang="en-US" sz="1800" dirty="0" smtClean="0"/>
          </a:p>
          <a:p>
            <a:pPr algn="just">
              <a:buFont typeface="Wingdings" panose="05000000000000000000" pitchFamily="2" charset="2"/>
              <a:buChar char="q"/>
            </a:pPr>
            <a:r>
              <a:rPr lang="en-US" sz="1800" dirty="0" smtClean="0"/>
              <a:t>There </a:t>
            </a:r>
            <a:r>
              <a:rPr lang="en-US" sz="1800" dirty="0"/>
              <a:t>are a number of different views of how </a:t>
            </a:r>
            <a:r>
              <a:rPr lang="en-US" sz="1800" dirty="0" smtClean="0"/>
              <a:t>people solve </a:t>
            </a:r>
            <a:r>
              <a:rPr lang="en-US" sz="1800" dirty="0"/>
              <a:t>problems.</a:t>
            </a:r>
          </a:p>
          <a:p>
            <a:pPr marL="0" indent="0" algn="just">
              <a:buNone/>
            </a:pPr>
            <a:r>
              <a:rPr lang="en-US" sz="1800" b="1" dirty="0" smtClean="0"/>
              <a:t>Skill </a:t>
            </a:r>
            <a:r>
              <a:rPr lang="en-US" sz="1800" b="1" dirty="0"/>
              <a:t>acquisition</a:t>
            </a:r>
            <a:endParaRPr lang="en-US" sz="1800" dirty="0"/>
          </a:p>
          <a:p>
            <a:pPr algn="just">
              <a:buFont typeface="Wingdings" panose="05000000000000000000" pitchFamily="2" charset="2"/>
              <a:buChar char="q"/>
            </a:pPr>
            <a:r>
              <a:rPr lang="en-US" sz="1800" dirty="0"/>
              <a:t>The entire problem solving that we have considered so far has concentrated </a:t>
            </a:r>
            <a:r>
              <a:rPr lang="en-US" sz="1800" dirty="0" smtClean="0"/>
              <a:t>on handling </a:t>
            </a:r>
            <a:r>
              <a:rPr lang="en-US" sz="1800" dirty="0"/>
              <a:t>unfamiliar problems. However, for much of the time, the problems </a:t>
            </a:r>
            <a:r>
              <a:rPr lang="en-US" sz="1800" dirty="0" smtClean="0"/>
              <a:t>that we </a:t>
            </a:r>
            <a:r>
              <a:rPr lang="en-US" sz="1800" dirty="0"/>
              <a:t>face are not completely new. Instead, we gradually acquire skill in a </a:t>
            </a:r>
            <a:r>
              <a:rPr lang="en-US" sz="1800" dirty="0" smtClean="0"/>
              <a:t>particular domain </a:t>
            </a:r>
            <a:r>
              <a:rPr lang="en-US" sz="1800" dirty="0"/>
              <a:t>area. But how is such skill acquired and what difference does it make to </a:t>
            </a:r>
            <a:r>
              <a:rPr lang="en-US" sz="1800" dirty="0" smtClean="0"/>
              <a:t>our problem-solving </a:t>
            </a:r>
            <a:r>
              <a:rPr lang="en-US" sz="1800" dirty="0"/>
              <a:t>performance? </a:t>
            </a:r>
            <a:endParaRPr lang="en-US" sz="1800" dirty="0" smtClean="0"/>
          </a:p>
          <a:p>
            <a:pPr algn="just">
              <a:buFont typeface="Wingdings" panose="05000000000000000000" pitchFamily="2" charset="2"/>
              <a:buChar char="q"/>
            </a:pPr>
            <a:r>
              <a:rPr lang="en-US" sz="1800" dirty="0" smtClean="0"/>
              <a:t>We </a:t>
            </a:r>
            <a:r>
              <a:rPr lang="en-US" sz="1800" dirty="0"/>
              <a:t>can gain insight into how skilled behavior works, and how skills are acquired, by considering the difference between novice and </a:t>
            </a:r>
            <a:r>
              <a:rPr lang="en-US" sz="1800" dirty="0" smtClean="0"/>
              <a:t>expert behavior </a:t>
            </a:r>
            <a:r>
              <a:rPr lang="en-US" sz="1800" dirty="0"/>
              <a:t>in given domains.</a:t>
            </a:r>
          </a:p>
          <a:p>
            <a:pPr algn="just">
              <a:buFont typeface="Wingdings" panose="05000000000000000000" pitchFamily="2" charset="2"/>
              <a:buChar char="q"/>
            </a:pPr>
            <a:endParaRPr lang="en-US" sz="1800" dirty="0"/>
          </a:p>
        </p:txBody>
      </p:sp>
    </p:spTree>
    <p:extLst>
      <p:ext uri="{BB962C8B-B14F-4D97-AF65-F5344CB8AC3E}">
        <p14:creationId xmlns:p14="http://schemas.microsoft.com/office/powerpoint/2010/main" val="353155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B050"/>
                </a:solidFill>
              </a:rPr>
              <a:t>Human Errors and Emotions</a:t>
            </a:r>
            <a:endParaRPr lang="en-US" sz="3200" b="1" dirty="0">
              <a:solidFill>
                <a:srgbClr val="00B050"/>
              </a:solidFill>
            </a:endParaRPr>
          </a:p>
        </p:txBody>
      </p:sp>
      <p:sp>
        <p:nvSpPr>
          <p:cNvPr id="3" name="Content Placeholder 2"/>
          <p:cNvSpPr>
            <a:spLocks noGrp="1"/>
          </p:cNvSpPr>
          <p:nvPr>
            <p:ph sz="quarter" idx="1"/>
          </p:nvPr>
        </p:nvSpPr>
        <p:spPr>
          <a:xfrm>
            <a:off x="609600" y="1828800"/>
            <a:ext cx="8382000" cy="4800600"/>
          </a:xfrm>
        </p:spPr>
        <p:txBody>
          <a:bodyPr>
            <a:noAutofit/>
          </a:bodyPr>
          <a:lstStyle/>
          <a:p>
            <a:pPr marL="0" indent="0" algn="just">
              <a:buNone/>
            </a:pPr>
            <a:r>
              <a:rPr lang="en-US" sz="2000" b="1" dirty="0"/>
              <a:t>Errors and mental models</a:t>
            </a:r>
            <a:endParaRPr lang="en-US" sz="2000" dirty="0"/>
          </a:p>
          <a:p>
            <a:pPr algn="just">
              <a:buFont typeface="Wingdings" panose="05000000000000000000" pitchFamily="2" charset="2"/>
              <a:buChar char="q"/>
            </a:pPr>
            <a:r>
              <a:rPr lang="en-US" sz="2000" dirty="0"/>
              <a:t>Human capability for interpreting and manipulating information is quite impressive. However, we do make mistakes. </a:t>
            </a:r>
            <a:r>
              <a:rPr lang="en-US" sz="2000" dirty="0" smtClean="0"/>
              <a:t> Have two types </a:t>
            </a:r>
            <a:r>
              <a:rPr lang="en-US" sz="2000" dirty="0" smtClean="0">
                <a:solidFill>
                  <a:srgbClr val="C00000"/>
                </a:solidFill>
              </a:rPr>
              <a:t>Slips and Mistakes</a:t>
            </a:r>
            <a:r>
              <a:rPr lang="en-US" sz="2000" dirty="0" smtClean="0"/>
              <a:t>.</a:t>
            </a:r>
          </a:p>
          <a:p>
            <a:pPr algn="just">
              <a:buFont typeface="Wingdings" panose="05000000000000000000" pitchFamily="2" charset="2"/>
              <a:buChar char="q"/>
            </a:pPr>
            <a:r>
              <a:rPr lang="en-US" sz="2000" dirty="0" smtClean="0">
                <a:solidFill>
                  <a:srgbClr val="C00000"/>
                </a:solidFill>
              </a:rPr>
              <a:t>Slips: </a:t>
            </a:r>
            <a:r>
              <a:rPr lang="en-GB" altLang="en-US" sz="2000" dirty="0">
                <a:solidFill>
                  <a:srgbClr val="C00000"/>
                </a:solidFill>
              </a:rPr>
              <a:t>right intention, but failed to do it </a:t>
            </a:r>
            <a:r>
              <a:rPr lang="en-GB" altLang="en-US" sz="2000" dirty="0" smtClean="0">
                <a:solidFill>
                  <a:srgbClr val="C00000"/>
                </a:solidFill>
              </a:rPr>
              <a:t>right.</a:t>
            </a:r>
            <a:endParaRPr lang="en-US" sz="2000" dirty="0" smtClean="0">
              <a:solidFill>
                <a:srgbClr val="C00000"/>
              </a:solidFill>
            </a:endParaRPr>
          </a:p>
          <a:p>
            <a:pPr algn="just">
              <a:buFont typeface="Wingdings" panose="05000000000000000000" pitchFamily="2" charset="2"/>
              <a:buChar char="v"/>
            </a:pPr>
            <a:r>
              <a:rPr lang="en-US" sz="2000" dirty="0" smtClean="0"/>
              <a:t>Some </a:t>
            </a:r>
            <a:r>
              <a:rPr lang="en-US" sz="2000" dirty="0"/>
              <a:t>are trivial, resulting in no more </a:t>
            </a:r>
            <a:r>
              <a:rPr lang="en-US" sz="2000" dirty="0" smtClean="0"/>
              <a:t>than temporary </a:t>
            </a:r>
            <a:r>
              <a:rPr lang="en-US" sz="2000" dirty="0"/>
              <a:t>inconvenience or annoyance. </a:t>
            </a:r>
            <a:endParaRPr lang="en-US" sz="2000" dirty="0" smtClean="0"/>
          </a:p>
          <a:p>
            <a:pPr algn="just">
              <a:buFont typeface="Wingdings" panose="05000000000000000000" pitchFamily="2" charset="2"/>
              <a:buChar char="v"/>
            </a:pPr>
            <a:r>
              <a:rPr lang="en-US" sz="2000" dirty="0" smtClean="0"/>
              <a:t>Others </a:t>
            </a:r>
            <a:r>
              <a:rPr lang="en-US" sz="2000" dirty="0"/>
              <a:t>may be more serious, </a:t>
            </a:r>
            <a:r>
              <a:rPr lang="en-US" sz="2000" dirty="0" smtClean="0"/>
              <a:t>requiring substantial </a:t>
            </a:r>
            <a:r>
              <a:rPr lang="en-US" sz="2000" dirty="0"/>
              <a:t>effort to correct. Occasionally an error may have catastrophic effects, </a:t>
            </a:r>
            <a:r>
              <a:rPr lang="en-US" sz="2000" dirty="0" smtClean="0"/>
              <a:t>as we </a:t>
            </a:r>
            <a:r>
              <a:rPr lang="en-US" sz="2000" dirty="0"/>
              <a:t>see when ‘human error’ results in a plane crash or nuclear plant leak</a:t>
            </a:r>
            <a:r>
              <a:rPr lang="en-US" sz="2000" dirty="0" smtClean="0"/>
              <a:t>.</a:t>
            </a:r>
          </a:p>
          <a:p>
            <a:pPr algn="just">
              <a:buFont typeface="Wingdings" panose="05000000000000000000" pitchFamily="2" charset="2"/>
              <a:buChar char="q"/>
            </a:pPr>
            <a:r>
              <a:rPr lang="en-US" sz="2000" dirty="0" smtClean="0">
                <a:solidFill>
                  <a:srgbClr val="C00000"/>
                </a:solidFill>
              </a:rPr>
              <a:t>Mistakes:  Wrong intension because of incorrect understanding.</a:t>
            </a:r>
          </a:p>
          <a:p>
            <a:pPr algn="just">
              <a:buFont typeface="Wingdings" panose="05000000000000000000" pitchFamily="2" charset="2"/>
              <a:buChar char="v"/>
            </a:pPr>
            <a:r>
              <a:rPr lang="en-US" sz="2000" dirty="0" smtClean="0"/>
              <a:t>An </a:t>
            </a:r>
            <a:r>
              <a:rPr lang="en-US" sz="2000" dirty="0"/>
              <a:t>incorrect understanding, or model, of a situation </a:t>
            </a:r>
            <a:r>
              <a:rPr lang="en-US" sz="2000" dirty="0" smtClean="0"/>
              <a:t>or system</a:t>
            </a:r>
            <a:r>
              <a:rPr lang="en-US" sz="2000" dirty="0"/>
              <a:t>. the person does not have a full understanding of </a:t>
            </a:r>
            <a:r>
              <a:rPr lang="en-US" sz="2000" dirty="0" smtClean="0"/>
              <a:t>the working </a:t>
            </a:r>
            <a:r>
              <a:rPr lang="en-US" sz="2000" dirty="0"/>
              <a:t>of the whole system. </a:t>
            </a:r>
            <a:r>
              <a:rPr lang="en-US" sz="2000" dirty="0" smtClean="0"/>
              <a:t>People </a:t>
            </a:r>
            <a:r>
              <a:rPr lang="en-US" sz="2000" dirty="0"/>
              <a:t>build their own theories to understand the causal behavior of systems. These have been termed mental models. </a:t>
            </a:r>
          </a:p>
          <a:p>
            <a:pPr marL="0" indent="0" algn="just">
              <a:buNone/>
            </a:pPr>
            <a:endParaRPr lang="en-US" sz="2000" dirty="0"/>
          </a:p>
        </p:txBody>
      </p:sp>
    </p:spTree>
    <p:extLst>
      <p:ext uri="{BB962C8B-B14F-4D97-AF65-F5344CB8AC3E}">
        <p14:creationId xmlns:p14="http://schemas.microsoft.com/office/powerpoint/2010/main" val="347887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B050"/>
                </a:solidFill>
              </a:rPr>
              <a:t>Human Errors and Emotions</a:t>
            </a:r>
            <a:endParaRPr lang="en-US" sz="3200" b="1" dirty="0">
              <a:solidFill>
                <a:srgbClr val="00B050"/>
              </a:solidFill>
            </a:endParaRPr>
          </a:p>
        </p:txBody>
      </p:sp>
      <p:sp>
        <p:nvSpPr>
          <p:cNvPr id="3" name="Content Placeholder 2"/>
          <p:cNvSpPr>
            <a:spLocks noGrp="1"/>
          </p:cNvSpPr>
          <p:nvPr>
            <p:ph sz="quarter" idx="1"/>
          </p:nvPr>
        </p:nvSpPr>
        <p:spPr>
          <a:xfrm>
            <a:off x="609600" y="2084388"/>
            <a:ext cx="8196072" cy="4392612"/>
          </a:xfrm>
        </p:spPr>
        <p:txBody>
          <a:bodyPr>
            <a:normAutofit fontScale="62500" lnSpcReduction="20000"/>
          </a:bodyPr>
          <a:lstStyle/>
          <a:p>
            <a:pPr marL="0" indent="0" algn="just">
              <a:buNone/>
            </a:pPr>
            <a:r>
              <a:rPr lang="en-US" sz="2800" b="1" dirty="0"/>
              <a:t>EMOTION:</a:t>
            </a:r>
            <a:endParaRPr lang="en-US" sz="2800" dirty="0"/>
          </a:p>
          <a:p>
            <a:pPr algn="just">
              <a:buFont typeface="Wingdings" panose="05000000000000000000" pitchFamily="2" charset="2"/>
              <a:buChar char="q"/>
            </a:pPr>
            <a:r>
              <a:rPr lang="en-US" sz="2800" dirty="0"/>
              <a:t>Our emotional response to situations affects how we perform. For example, positive emotions enable us </a:t>
            </a:r>
            <a:r>
              <a:rPr lang="en-US" sz="2800" dirty="0" smtClean="0"/>
              <a:t>to think </a:t>
            </a:r>
            <a:r>
              <a:rPr lang="en-US" sz="2800" dirty="0"/>
              <a:t>more creatively, to solve complex problems, whereas negative emotion pushes us into narrow, focused thinking. </a:t>
            </a:r>
            <a:endParaRPr lang="en-US" sz="2800" dirty="0" smtClean="0"/>
          </a:p>
          <a:p>
            <a:pPr algn="just">
              <a:buFont typeface="Wingdings" panose="05000000000000000000" pitchFamily="2" charset="2"/>
              <a:buChar char="q"/>
            </a:pPr>
            <a:r>
              <a:rPr lang="en-US" sz="2800" dirty="0" smtClean="0"/>
              <a:t>A </a:t>
            </a:r>
            <a:r>
              <a:rPr lang="en-US" sz="2800" dirty="0"/>
              <a:t>problem that may be easy to solve when we are relaxed, will become difficult if we are frustrated or afraid</a:t>
            </a:r>
            <a:r>
              <a:rPr lang="en-US" sz="2800" dirty="0" smtClean="0"/>
              <a:t>.</a:t>
            </a:r>
          </a:p>
          <a:p>
            <a:pPr algn="just">
              <a:buFont typeface="Wingdings" panose="05000000000000000000" pitchFamily="2" charset="2"/>
              <a:buChar char="q"/>
            </a:pPr>
            <a:endParaRPr lang="en-US" sz="2800" dirty="0"/>
          </a:p>
          <a:p>
            <a:pPr algn="just">
              <a:buFont typeface="Wingdings" panose="05000000000000000000" pitchFamily="2" charset="2"/>
              <a:buChar char="q"/>
            </a:pPr>
            <a:r>
              <a:rPr lang="en-US" sz="2800" dirty="0"/>
              <a:t>Psychologists have studied emotional response for decades and there are many theories as to what is happening when we feel an emotion and why such a response  occurs. </a:t>
            </a:r>
            <a:endParaRPr lang="en-US" sz="2800" dirty="0" smtClean="0"/>
          </a:p>
          <a:p>
            <a:pPr algn="just">
              <a:buFont typeface="Wingdings" panose="05000000000000000000" pitchFamily="2" charset="2"/>
              <a:buChar char="q"/>
            </a:pPr>
            <a:r>
              <a:rPr lang="en-US" sz="2800" dirty="0" smtClean="0"/>
              <a:t>More </a:t>
            </a:r>
            <a:r>
              <a:rPr lang="en-US" sz="2800" dirty="0"/>
              <a:t>than a century ago, William James proposed that emotion was the interpretation of a physiological response, rather than the other way around. Common sense says, we lose our fortune, are sorry and weep; we meet a bear, are frightened and run; we are insulted by a rival, are angry and strike. The hypothesis here is that we feel sorry because we cry, angry because we strike, afraid because we tremble.</a:t>
            </a:r>
          </a:p>
          <a:p>
            <a:pPr marL="0" indent="0">
              <a:buNone/>
            </a:pPr>
            <a:endParaRPr lang="en-US" dirty="0"/>
          </a:p>
        </p:txBody>
      </p:sp>
    </p:spTree>
    <p:extLst>
      <p:ext uri="{BB962C8B-B14F-4D97-AF65-F5344CB8AC3E}">
        <p14:creationId xmlns:p14="http://schemas.microsoft.com/office/powerpoint/2010/main" val="271676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B050"/>
                </a:solidFill>
              </a:rPr>
              <a:t>Individual Differences</a:t>
            </a:r>
            <a:endParaRPr lang="en-US" sz="3200" dirty="0">
              <a:solidFill>
                <a:srgbClr val="00B050"/>
              </a:solidFill>
            </a:endParaRPr>
          </a:p>
        </p:txBody>
      </p:sp>
      <p:sp>
        <p:nvSpPr>
          <p:cNvPr id="3" name="Content Placeholder 2"/>
          <p:cNvSpPr>
            <a:spLocks noGrp="1"/>
          </p:cNvSpPr>
          <p:nvPr>
            <p:ph sz="quarter" idx="1"/>
          </p:nvPr>
        </p:nvSpPr>
        <p:spPr>
          <a:xfrm>
            <a:off x="609600" y="1828800"/>
            <a:ext cx="8229600" cy="4724400"/>
          </a:xfrm>
        </p:spPr>
        <p:txBody>
          <a:bodyPr>
            <a:normAutofit fontScale="92500" lnSpcReduction="20000"/>
          </a:bodyPr>
          <a:lstStyle/>
          <a:p>
            <a:pPr marL="0" indent="0" algn="just">
              <a:buNone/>
            </a:pPr>
            <a:r>
              <a:rPr lang="en-US" dirty="0"/>
              <a:t>We have been discussing humans in general. We have made the assumption that everyone has similar capabilities and limitations and that </a:t>
            </a:r>
            <a:r>
              <a:rPr lang="en-US" dirty="0" smtClean="0"/>
              <a:t>we can </a:t>
            </a:r>
            <a:r>
              <a:rPr lang="en-US" dirty="0"/>
              <a:t>therefore make generalizations. </a:t>
            </a:r>
            <a:endParaRPr lang="en-US" dirty="0" smtClean="0"/>
          </a:p>
          <a:p>
            <a:pPr algn="just">
              <a:buFont typeface="Wingdings" panose="05000000000000000000" pitchFamily="2" charset="2"/>
              <a:buChar char="q"/>
            </a:pPr>
            <a:r>
              <a:rPr lang="en-US" dirty="0" smtClean="0"/>
              <a:t>We </a:t>
            </a:r>
            <a:r>
              <a:rPr lang="en-US" dirty="0"/>
              <a:t>should remember that, although we share processes </a:t>
            </a:r>
            <a:r>
              <a:rPr lang="en-US" dirty="0" smtClean="0"/>
              <a:t>in common</a:t>
            </a:r>
            <a:r>
              <a:rPr lang="en-US" dirty="0"/>
              <a:t>, humans, and therefore users, are not all the same. We should be aware </a:t>
            </a:r>
            <a:r>
              <a:rPr lang="en-US" dirty="0" smtClean="0"/>
              <a:t>of individual </a:t>
            </a:r>
            <a:r>
              <a:rPr lang="en-US" dirty="0"/>
              <a:t>differences so that we can account for them as far as possible within </a:t>
            </a:r>
            <a:r>
              <a:rPr lang="en-US" dirty="0" smtClean="0"/>
              <a:t>our designs</a:t>
            </a:r>
            <a:r>
              <a:rPr lang="en-US" dirty="0"/>
              <a:t>. </a:t>
            </a:r>
            <a:endParaRPr lang="en-US" dirty="0" smtClean="0"/>
          </a:p>
          <a:p>
            <a:pPr algn="just">
              <a:buFont typeface="Wingdings" panose="05000000000000000000" pitchFamily="2" charset="2"/>
              <a:buChar char="q"/>
            </a:pPr>
            <a:r>
              <a:rPr lang="en-US" dirty="0" smtClean="0"/>
              <a:t>These </a:t>
            </a:r>
            <a:r>
              <a:rPr lang="en-US" dirty="0"/>
              <a:t>differences may be long term, such as sex, physical capabilities </a:t>
            </a:r>
            <a:r>
              <a:rPr lang="en-US" dirty="0" smtClean="0"/>
              <a:t>and intellectual </a:t>
            </a:r>
            <a:r>
              <a:rPr lang="en-US" dirty="0"/>
              <a:t>capabilities. </a:t>
            </a:r>
            <a:endParaRPr lang="en-US" dirty="0" smtClean="0"/>
          </a:p>
          <a:p>
            <a:pPr algn="just">
              <a:buFont typeface="Wingdings" panose="05000000000000000000" pitchFamily="2" charset="2"/>
              <a:buChar char="q"/>
            </a:pPr>
            <a:r>
              <a:rPr lang="en-US" dirty="0" smtClean="0"/>
              <a:t>Others </a:t>
            </a:r>
            <a:r>
              <a:rPr lang="en-US" dirty="0"/>
              <a:t>are shorter term and include the effect of stressor fatigue on the user. Still others change through time, such as age.</a:t>
            </a:r>
          </a:p>
          <a:p>
            <a:pPr algn="just">
              <a:buFont typeface="Wingdings" panose="05000000000000000000" pitchFamily="2" charset="2"/>
              <a:buChar char="q"/>
            </a:pPr>
            <a:r>
              <a:rPr lang="en-US" dirty="0"/>
              <a:t>These differences should be taken into account in our designs. It is useful </a:t>
            </a:r>
            <a:r>
              <a:rPr lang="en-US" dirty="0" smtClean="0"/>
              <a:t>to consider</a:t>
            </a:r>
            <a:r>
              <a:rPr lang="en-US" dirty="0"/>
              <a:t>, for any design decision, if there are likely to be users within the </a:t>
            </a:r>
            <a:r>
              <a:rPr lang="en-US" dirty="0" smtClean="0"/>
              <a:t>target group </a:t>
            </a:r>
            <a:r>
              <a:rPr lang="en-US" dirty="0"/>
              <a:t>who will be adversely affected by our decision. At the extremes a decision </a:t>
            </a:r>
            <a:r>
              <a:rPr lang="en-US" dirty="0" smtClean="0"/>
              <a:t>may exclude </a:t>
            </a:r>
            <a:r>
              <a:rPr lang="en-US" dirty="0"/>
              <a:t>a section of the user population. For example, the current emphasis on </a:t>
            </a:r>
            <a:r>
              <a:rPr lang="en-US" dirty="0" smtClean="0"/>
              <a:t>visual Interfaces </a:t>
            </a:r>
            <a:r>
              <a:rPr lang="en-US" dirty="0"/>
              <a:t>exclude those who are visually impaired, unless the design also makes </a:t>
            </a:r>
            <a:r>
              <a:rPr lang="en-US" dirty="0" smtClean="0"/>
              <a:t>use of </a:t>
            </a:r>
            <a:r>
              <a:rPr lang="en-US" dirty="0"/>
              <a:t>the other sensory channels. </a:t>
            </a:r>
            <a:r>
              <a:rPr lang="en-US" dirty="0" smtClean="0"/>
              <a:t>Designs </a:t>
            </a:r>
            <a:r>
              <a:rPr lang="en-US" dirty="0"/>
              <a:t>should allow </a:t>
            </a:r>
            <a:r>
              <a:rPr lang="en-US" dirty="0" smtClean="0"/>
              <a:t>for Psychology </a:t>
            </a:r>
            <a:r>
              <a:rPr lang="en-US" dirty="0"/>
              <a:t>and the design of interactive systems </a:t>
            </a:r>
          </a:p>
          <a:p>
            <a:pPr algn="just">
              <a:buFont typeface="Wingdings" panose="05000000000000000000" pitchFamily="2" charset="2"/>
              <a:buChar char="q"/>
            </a:pPr>
            <a:r>
              <a:rPr lang="en-US" dirty="0" smtClean="0"/>
              <a:t>Best interaction Designing is based on “</a:t>
            </a:r>
            <a:r>
              <a:rPr lang="en-US" smtClean="0"/>
              <a:t>PUT </a:t>
            </a:r>
            <a:r>
              <a:rPr lang="en-US" smtClean="0"/>
              <a:t>THE </a:t>
            </a:r>
            <a:r>
              <a:rPr lang="en-US" dirty="0" smtClean="0"/>
              <a:t>PEOPLE FIRST” </a:t>
            </a:r>
            <a:endParaRPr lang="en-US" dirty="0"/>
          </a:p>
        </p:txBody>
      </p:sp>
    </p:spTree>
    <p:extLst>
      <p:ext uri="{BB962C8B-B14F-4D97-AF65-F5344CB8AC3E}">
        <p14:creationId xmlns:p14="http://schemas.microsoft.com/office/powerpoint/2010/main" val="116503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B050"/>
                </a:solidFill>
              </a:rPr>
              <a:t>Human Memory</a:t>
            </a:r>
            <a:endParaRPr lang="en-US" sz="3200" dirty="0">
              <a:solidFill>
                <a:srgbClr val="00B050"/>
              </a:solidFill>
            </a:endParaRPr>
          </a:p>
        </p:txBody>
      </p:sp>
      <p:sp>
        <p:nvSpPr>
          <p:cNvPr id="3" name="Content Placeholder 2"/>
          <p:cNvSpPr>
            <a:spLocks noGrp="1"/>
          </p:cNvSpPr>
          <p:nvPr>
            <p:ph sz="quarter" idx="1"/>
          </p:nvPr>
        </p:nvSpPr>
        <p:spPr>
          <a:xfrm>
            <a:off x="533400" y="1905000"/>
            <a:ext cx="8153400" cy="4953000"/>
          </a:xfrm>
        </p:spPr>
        <p:txBody>
          <a:bodyPr>
            <a:noAutofit/>
          </a:bodyPr>
          <a:lstStyle/>
          <a:p>
            <a:pPr algn="just">
              <a:buFont typeface="Wingdings" panose="05000000000000000000" pitchFamily="2" charset="2"/>
              <a:buChar char="q"/>
            </a:pPr>
            <a:r>
              <a:rPr lang="en-US" dirty="0"/>
              <a:t>Indeed, much of our everyday activity relies on </a:t>
            </a:r>
            <a:r>
              <a:rPr lang="en-US" dirty="0" smtClean="0"/>
              <a:t>memory. Our </a:t>
            </a:r>
            <a:r>
              <a:rPr lang="en-US" dirty="0"/>
              <a:t>memory contains our knowledge of actions or </a:t>
            </a:r>
            <a:r>
              <a:rPr lang="en-US" dirty="0" smtClean="0"/>
              <a:t>procedures, As </a:t>
            </a:r>
            <a:r>
              <a:rPr lang="en-US" dirty="0"/>
              <a:t>well as storing all our factual </a:t>
            </a:r>
            <a:r>
              <a:rPr lang="en-US" dirty="0" smtClean="0"/>
              <a:t>knowledge. </a:t>
            </a:r>
          </a:p>
          <a:p>
            <a:pPr algn="just">
              <a:buFont typeface="Wingdings" panose="05000000000000000000" pitchFamily="2" charset="2"/>
              <a:buChar char="q"/>
            </a:pPr>
            <a:r>
              <a:rPr lang="en-US" dirty="0" smtClean="0"/>
              <a:t>It </a:t>
            </a:r>
            <a:r>
              <a:rPr lang="en-US" dirty="0"/>
              <a:t>allows us to repeat actions, to use language, and to use new information received via our senses. </a:t>
            </a:r>
            <a:endParaRPr lang="en-US" dirty="0" smtClean="0"/>
          </a:p>
          <a:p>
            <a:pPr algn="just">
              <a:buFont typeface="Wingdings" panose="05000000000000000000" pitchFamily="2" charset="2"/>
              <a:buChar char="q"/>
            </a:pPr>
            <a:r>
              <a:rPr lang="en-US" dirty="0" smtClean="0"/>
              <a:t>It </a:t>
            </a:r>
            <a:r>
              <a:rPr lang="en-US" dirty="0"/>
              <a:t>also gives us our sense of identity, by preserving information from our past experiences</a:t>
            </a:r>
            <a:r>
              <a:rPr lang="en-US" dirty="0" smtClean="0"/>
              <a:t>.</a:t>
            </a:r>
          </a:p>
          <a:p>
            <a:pPr algn="just">
              <a:buFont typeface="Wingdings" panose="05000000000000000000" pitchFamily="2" charset="2"/>
              <a:buChar char="q"/>
            </a:pPr>
            <a:r>
              <a:rPr lang="en-US" dirty="0"/>
              <a:t>Memory is the second part of our model of the human as an information-processing system</a:t>
            </a:r>
            <a:r>
              <a:rPr lang="en-US" dirty="0" smtClean="0"/>
              <a:t>.</a:t>
            </a:r>
          </a:p>
          <a:p>
            <a:pPr algn="just">
              <a:buFont typeface="Wingdings" panose="05000000000000000000" pitchFamily="2" charset="2"/>
              <a:buChar char="q"/>
            </a:pPr>
            <a:r>
              <a:rPr lang="en-US" dirty="0">
                <a:solidFill>
                  <a:schemeClr val="accent2">
                    <a:lumMod val="75000"/>
                  </a:schemeClr>
                </a:solidFill>
              </a:rPr>
              <a:t>But how does our memory work? </a:t>
            </a:r>
            <a:r>
              <a:rPr lang="en-US" dirty="0" smtClean="0">
                <a:solidFill>
                  <a:schemeClr val="accent2">
                    <a:lumMod val="75000"/>
                  </a:schemeClr>
                </a:solidFill>
              </a:rPr>
              <a:t>How </a:t>
            </a:r>
            <a:r>
              <a:rPr lang="en-US" dirty="0">
                <a:solidFill>
                  <a:schemeClr val="accent2">
                    <a:lumMod val="75000"/>
                  </a:schemeClr>
                </a:solidFill>
              </a:rPr>
              <a:t>do we remember arbitrary lists such as those generated in the memory game? </a:t>
            </a:r>
            <a:r>
              <a:rPr lang="en-US" dirty="0" smtClean="0">
                <a:solidFill>
                  <a:schemeClr val="accent2">
                    <a:lumMod val="75000"/>
                  </a:schemeClr>
                </a:solidFill>
              </a:rPr>
              <a:t>Why </a:t>
            </a:r>
            <a:r>
              <a:rPr lang="en-US" dirty="0">
                <a:solidFill>
                  <a:schemeClr val="accent2">
                    <a:lumMod val="75000"/>
                  </a:schemeClr>
                </a:solidFill>
              </a:rPr>
              <a:t>do some people remember more </a:t>
            </a:r>
            <a:r>
              <a:rPr lang="en-US" dirty="0" smtClean="0">
                <a:solidFill>
                  <a:schemeClr val="accent2">
                    <a:lumMod val="75000"/>
                  </a:schemeClr>
                </a:solidFill>
              </a:rPr>
              <a:t>easily than </a:t>
            </a:r>
            <a:r>
              <a:rPr lang="en-US" dirty="0">
                <a:solidFill>
                  <a:schemeClr val="accent2">
                    <a:lumMod val="75000"/>
                  </a:schemeClr>
                </a:solidFill>
              </a:rPr>
              <a:t>others? And what happens when we forget?</a:t>
            </a:r>
          </a:p>
          <a:p>
            <a:pPr algn="just">
              <a:buFont typeface="Wingdings" panose="05000000000000000000" pitchFamily="2" charset="2"/>
              <a:buChar char="q"/>
            </a:pPr>
            <a:r>
              <a:rPr lang="en-US" dirty="0"/>
              <a:t>In order to answer questions such as these, we need to understand some of the capabilities and limitations of human memory.</a:t>
            </a:r>
          </a:p>
        </p:txBody>
      </p:sp>
    </p:spTree>
    <p:extLst>
      <p:ext uri="{BB962C8B-B14F-4D97-AF65-F5344CB8AC3E}">
        <p14:creationId xmlns:p14="http://schemas.microsoft.com/office/powerpoint/2010/main" val="152984425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B050"/>
                </a:solidFill>
              </a:rPr>
              <a:t>Human Memory</a:t>
            </a:r>
            <a:endParaRPr lang="en-US" dirty="0">
              <a:solidFill>
                <a:srgbClr val="00B050"/>
              </a:solidFill>
            </a:endParaRPr>
          </a:p>
        </p:txBody>
      </p:sp>
      <p:sp>
        <p:nvSpPr>
          <p:cNvPr id="3" name="Content Placeholder 2"/>
          <p:cNvSpPr>
            <a:spLocks noGrp="1"/>
          </p:cNvSpPr>
          <p:nvPr>
            <p:ph sz="quarter" idx="1"/>
          </p:nvPr>
        </p:nvSpPr>
        <p:spPr>
          <a:xfrm>
            <a:off x="533400" y="1981200"/>
            <a:ext cx="8153400" cy="4724400"/>
          </a:xfrm>
        </p:spPr>
        <p:txBody>
          <a:bodyPr>
            <a:normAutofit/>
          </a:bodyPr>
          <a:lstStyle/>
          <a:p>
            <a:pPr algn="just">
              <a:buFont typeface="Wingdings" panose="05000000000000000000" pitchFamily="2" charset="2"/>
              <a:buChar char="q"/>
            </a:pPr>
            <a:r>
              <a:rPr lang="en-US" sz="2000" dirty="0"/>
              <a:t>It is generally agreed that there are three types of memory or memory function: sensory buffers, short-term memory or working memory, and long-term memory. </a:t>
            </a:r>
            <a:endParaRPr lang="en-US" sz="2000" dirty="0" smtClean="0"/>
          </a:p>
          <a:p>
            <a:pPr algn="just">
              <a:buFont typeface="Wingdings" panose="05000000000000000000" pitchFamily="2" charset="2"/>
              <a:buChar char="q"/>
            </a:pPr>
            <a:r>
              <a:rPr lang="en-US" sz="2000" dirty="0"/>
              <a:t>These memories interact, with information being processed and passed between memory stores, as shown in Figure.</a:t>
            </a:r>
            <a:endParaRPr lang="en-US" sz="2000" dirty="0" smtClean="0"/>
          </a:p>
          <a:p>
            <a:pPr algn="just">
              <a:buFont typeface="Wingdings" panose="05000000000000000000" pitchFamily="2" charset="2"/>
              <a:buChar char="q"/>
            </a:pPr>
            <a:endParaRPr lang="en-US" sz="2000" dirty="0"/>
          </a:p>
        </p:txBody>
      </p:sp>
      <p:pic>
        <p:nvPicPr>
          <p:cNvPr id="5" name="Picture 4"/>
          <p:cNvPicPr>
            <a:picLocks noChangeAspect="1"/>
          </p:cNvPicPr>
          <p:nvPr/>
        </p:nvPicPr>
        <p:blipFill rotWithShape="1">
          <a:blip r:embed="rId2"/>
          <a:srcRect l="35944" t="44792" r="28917" b="32291"/>
          <a:stretch/>
        </p:blipFill>
        <p:spPr>
          <a:xfrm>
            <a:off x="301752" y="3352800"/>
            <a:ext cx="8534400" cy="3200400"/>
          </a:xfrm>
          <a:prstGeom prst="rect">
            <a:avLst/>
          </a:prstGeom>
        </p:spPr>
      </p:pic>
    </p:spTree>
    <p:extLst>
      <p:ext uri="{BB962C8B-B14F-4D97-AF65-F5344CB8AC3E}">
        <p14:creationId xmlns:p14="http://schemas.microsoft.com/office/powerpoint/2010/main" val="100864970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B050"/>
                </a:solidFill>
              </a:rPr>
              <a:t>Human Memory</a:t>
            </a:r>
            <a:endParaRPr lang="en-US" sz="3200" dirty="0">
              <a:solidFill>
                <a:srgbClr val="00B050"/>
              </a:solidFill>
            </a:endParaRPr>
          </a:p>
        </p:txBody>
      </p:sp>
      <p:sp>
        <p:nvSpPr>
          <p:cNvPr id="3" name="Content Placeholder 2"/>
          <p:cNvSpPr>
            <a:spLocks noGrp="1"/>
          </p:cNvSpPr>
          <p:nvPr>
            <p:ph sz="quarter" idx="1"/>
          </p:nvPr>
        </p:nvSpPr>
        <p:spPr>
          <a:xfrm>
            <a:off x="609600" y="2286000"/>
            <a:ext cx="8261188" cy="4495800"/>
          </a:xfrm>
        </p:spPr>
        <p:txBody>
          <a:bodyPr>
            <a:noAutofit/>
          </a:bodyPr>
          <a:lstStyle/>
          <a:p>
            <a:pPr algn="just">
              <a:buFont typeface="Wingdings" panose="05000000000000000000" pitchFamily="2" charset="2"/>
              <a:buChar char="q"/>
            </a:pPr>
            <a:r>
              <a:rPr lang="en-US" sz="2000" b="1" dirty="0"/>
              <a:t>The </a:t>
            </a:r>
            <a:r>
              <a:rPr lang="en-US" sz="2000" b="1" dirty="0" smtClean="0"/>
              <a:t>Sensory memories:</a:t>
            </a:r>
            <a:r>
              <a:rPr lang="en-US" sz="2000" dirty="0" smtClean="0"/>
              <a:t> </a:t>
            </a:r>
          </a:p>
          <a:p>
            <a:pPr lvl="1" algn="just">
              <a:buFont typeface="Wingdings" panose="05000000000000000000" pitchFamily="2" charset="2"/>
              <a:buChar char="Ø"/>
            </a:pPr>
            <a:r>
              <a:rPr lang="en-US" sz="1800" dirty="0">
                <a:solidFill>
                  <a:schemeClr val="tx1"/>
                </a:solidFill>
              </a:rPr>
              <a:t>A</a:t>
            </a:r>
            <a:r>
              <a:rPr lang="en-US" sz="1800" dirty="0" smtClean="0">
                <a:solidFill>
                  <a:schemeClr val="tx1"/>
                </a:solidFill>
              </a:rPr>
              <a:t>ct </a:t>
            </a:r>
            <a:r>
              <a:rPr lang="en-US" sz="1800" dirty="0">
                <a:solidFill>
                  <a:schemeClr val="tx1"/>
                </a:solidFill>
              </a:rPr>
              <a:t>as buffers for stimuli received through the senses. </a:t>
            </a:r>
            <a:endParaRPr lang="en-US" sz="1800" dirty="0" smtClean="0">
              <a:solidFill>
                <a:schemeClr val="tx1"/>
              </a:solidFill>
            </a:endParaRPr>
          </a:p>
          <a:p>
            <a:pPr lvl="1" algn="just">
              <a:buFont typeface="Wingdings" panose="05000000000000000000" pitchFamily="2" charset="2"/>
              <a:buChar char="Ø"/>
            </a:pPr>
            <a:r>
              <a:rPr lang="en-US" sz="1800" dirty="0" smtClean="0">
                <a:solidFill>
                  <a:schemeClr val="tx1"/>
                </a:solidFill>
              </a:rPr>
              <a:t>A </a:t>
            </a:r>
            <a:r>
              <a:rPr lang="en-US" sz="1800" dirty="0">
                <a:solidFill>
                  <a:schemeClr val="tx1"/>
                </a:solidFill>
              </a:rPr>
              <a:t>sensory memory exists for each sensory channel: </a:t>
            </a:r>
            <a:r>
              <a:rPr lang="en-US" sz="1800" b="1" dirty="0">
                <a:solidFill>
                  <a:schemeClr val="tx1"/>
                </a:solidFill>
              </a:rPr>
              <a:t>iconic memory </a:t>
            </a:r>
            <a:r>
              <a:rPr lang="en-US" sz="1800" dirty="0">
                <a:solidFill>
                  <a:schemeClr val="tx1"/>
                </a:solidFill>
              </a:rPr>
              <a:t>for visual stimuli, </a:t>
            </a:r>
            <a:r>
              <a:rPr lang="en-US" sz="1800" b="1" dirty="0">
                <a:solidFill>
                  <a:schemeClr val="tx1"/>
                </a:solidFill>
              </a:rPr>
              <a:t>echoic memory </a:t>
            </a:r>
            <a:r>
              <a:rPr lang="en-US" sz="1800" dirty="0">
                <a:solidFill>
                  <a:schemeClr val="tx1"/>
                </a:solidFill>
              </a:rPr>
              <a:t>for aural stimuli and </a:t>
            </a:r>
            <a:r>
              <a:rPr lang="en-US" sz="1800" b="1" dirty="0">
                <a:solidFill>
                  <a:schemeClr val="tx1"/>
                </a:solidFill>
              </a:rPr>
              <a:t>haptic memory </a:t>
            </a:r>
            <a:r>
              <a:rPr lang="en-US" sz="1800" dirty="0">
                <a:solidFill>
                  <a:schemeClr val="tx1"/>
                </a:solidFill>
              </a:rPr>
              <a:t>for touch. These memories are constantly overwritten by new information coming in on these channels.</a:t>
            </a:r>
          </a:p>
          <a:p>
            <a:pPr algn="just">
              <a:buFont typeface="Wingdings" panose="05000000000000000000" pitchFamily="2" charset="2"/>
              <a:buChar char="q"/>
            </a:pPr>
            <a:r>
              <a:rPr lang="en-US" sz="2000" b="1" dirty="0"/>
              <a:t>Short-term memory</a:t>
            </a:r>
            <a:r>
              <a:rPr lang="en-US" sz="2000" dirty="0"/>
              <a:t> </a:t>
            </a:r>
            <a:r>
              <a:rPr lang="en-US" sz="2000" b="1" dirty="0"/>
              <a:t>or working </a:t>
            </a:r>
            <a:r>
              <a:rPr lang="en-US" sz="2000" b="1" dirty="0" smtClean="0"/>
              <a:t>memory: </a:t>
            </a:r>
          </a:p>
          <a:p>
            <a:pPr lvl="1" algn="just">
              <a:buFont typeface="Wingdings" panose="05000000000000000000" pitchFamily="2" charset="2"/>
              <a:buChar char="Ø"/>
            </a:pPr>
            <a:r>
              <a:rPr lang="en-US" sz="1800" dirty="0" smtClean="0">
                <a:solidFill>
                  <a:schemeClr val="tx1"/>
                </a:solidFill>
              </a:rPr>
              <a:t>is </a:t>
            </a:r>
            <a:r>
              <a:rPr lang="en-US" sz="1800" dirty="0">
                <a:solidFill>
                  <a:schemeClr val="tx1"/>
                </a:solidFill>
              </a:rPr>
              <a:t>used to store information which is only required briefly. </a:t>
            </a:r>
            <a:r>
              <a:rPr lang="en-US" sz="1800" dirty="0" err="1" smtClean="0">
                <a:solidFill>
                  <a:schemeClr val="tx1"/>
                </a:solidFill>
              </a:rPr>
              <a:t>E.g</a:t>
            </a:r>
            <a:r>
              <a:rPr lang="en-US" sz="1800" dirty="0" smtClean="0">
                <a:solidFill>
                  <a:schemeClr val="tx1"/>
                </a:solidFill>
              </a:rPr>
              <a:t>, </a:t>
            </a:r>
            <a:r>
              <a:rPr lang="en-US" sz="1800" dirty="0">
                <a:solidFill>
                  <a:schemeClr val="tx1"/>
                </a:solidFill>
              </a:rPr>
              <a:t>calculate the multiplication 35 × 6 in your head. The chances are that you will have done this calculation in stages, perhaps 5 × 6 and then 30 × 6 and </a:t>
            </a:r>
            <a:r>
              <a:rPr lang="en-US" sz="1800" dirty="0" smtClean="0">
                <a:solidFill>
                  <a:schemeClr val="tx1"/>
                </a:solidFill>
              </a:rPr>
              <a:t>added the results such </a:t>
            </a:r>
            <a:r>
              <a:rPr lang="en-US" sz="1800" dirty="0">
                <a:solidFill>
                  <a:schemeClr val="tx1"/>
                </a:solidFill>
              </a:rPr>
              <a:t>as this we need to store the intermediate stages for use later. </a:t>
            </a:r>
            <a:endParaRPr lang="en-US" sz="1800" dirty="0" smtClean="0">
              <a:solidFill>
                <a:schemeClr val="tx1"/>
              </a:solidFill>
            </a:endParaRPr>
          </a:p>
          <a:p>
            <a:pPr lvl="1" algn="just">
              <a:buFont typeface="Wingdings" panose="05000000000000000000" pitchFamily="2" charset="2"/>
              <a:buChar char="Ø"/>
            </a:pPr>
            <a:r>
              <a:rPr lang="en-US" sz="1800" dirty="0" smtClean="0">
                <a:solidFill>
                  <a:schemeClr val="tx1"/>
                </a:solidFill>
              </a:rPr>
              <a:t>Short-term </a:t>
            </a:r>
            <a:r>
              <a:rPr lang="en-US" sz="1800" dirty="0">
                <a:solidFill>
                  <a:schemeClr val="tx1"/>
                </a:solidFill>
              </a:rPr>
              <a:t>memory can be accessed rapidly, in the order of 70 </a:t>
            </a:r>
            <a:r>
              <a:rPr lang="en-US" sz="1800" dirty="0" err="1">
                <a:solidFill>
                  <a:schemeClr val="tx1"/>
                </a:solidFill>
              </a:rPr>
              <a:t>ms.</a:t>
            </a:r>
            <a:r>
              <a:rPr lang="en-US" sz="1800" dirty="0">
                <a:solidFill>
                  <a:schemeClr val="tx1"/>
                </a:solidFill>
              </a:rPr>
              <a:t> However, it also decays rapidly, meaning that information can only be held there temporarily, </a:t>
            </a:r>
            <a:r>
              <a:rPr lang="en-US" sz="1800" dirty="0" smtClean="0">
                <a:solidFill>
                  <a:schemeClr val="tx1"/>
                </a:solidFill>
              </a:rPr>
              <a:t>in the </a:t>
            </a:r>
            <a:r>
              <a:rPr lang="en-US" sz="1800" dirty="0">
                <a:solidFill>
                  <a:schemeClr val="tx1"/>
                </a:solidFill>
              </a:rPr>
              <a:t>order of 200 </a:t>
            </a:r>
            <a:r>
              <a:rPr lang="en-US" sz="1800" dirty="0" err="1">
                <a:solidFill>
                  <a:schemeClr val="tx1"/>
                </a:solidFill>
              </a:rPr>
              <a:t>ms.</a:t>
            </a:r>
            <a:r>
              <a:rPr lang="en-US" sz="1800" dirty="0">
                <a:solidFill>
                  <a:schemeClr val="tx1"/>
                </a:solidFill>
              </a:rPr>
              <a:t> </a:t>
            </a:r>
            <a:endParaRPr lang="en-US" sz="1800" dirty="0" smtClean="0">
              <a:solidFill>
                <a:schemeClr val="tx1"/>
              </a:solidFill>
            </a:endParaRPr>
          </a:p>
          <a:p>
            <a:pPr lvl="1" algn="just">
              <a:buFont typeface="Wingdings" panose="05000000000000000000" pitchFamily="2" charset="2"/>
              <a:buChar char="Ø"/>
            </a:pPr>
            <a:r>
              <a:rPr lang="en-US" sz="1800" dirty="0" smtClean="0">
                <a:solidFill>
                  <a:schemeClr val="tx1"/>
                </a:solidFill>
              </a:rPr>
              <a:t>Short-term </a:t>
            </a:r>
            <a:r>
              <a:rPr lang="en-US" sz="1800" dirty="0">
                <a:solidFill>
                  <a:schemeClr val="tx1"/>
                </a:solidFill>
              </a:rPr>
              <a:t>memory also has a limited capacity.</a:t>
            </a:r>
          </a:p>
        </p:txBody>
      </p:sp>
    </p:spTree>
    <p:extLst>
      <p:ext uri="{BB962C8B-B14F-4D97-AF65-F5344CB8AC3E}">
        <p14:creationId xmlns:p14="http://schemas.microsoft.com/office/powerpoint/2010/main" val="647296074"/>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B050"/>
                </a:solidFill>
              </a:rPr>
              <a:t>Human Memory</a:t>
            </a:r>
            <a:endParaRPr lang="en-US" dirty="0">
              <a:solidFill>
                <a:srgbClr val="00B050"/>
              </a:solidFill>
            </a:endParaRPr>
          </a:p>
        </p:txBody>
      </p:sp>
      <p:sp>
        <p:nvSpPr>
          <p:cNvPr id="3" name="Content Placeholder 2"/>
          <p:cNvSpPr>
            <a:spLocks noGrp="1"/>
          </p:cNvSpPr>
          <p:nvPr>
            <p:ph sz="quarter" idx="1"/>
          </p:nvPr>
        </p:nvSpPr>
        <p:spPr>
          <a:xfrm>
            <a:off x="609600" y="2084388"/>
            <a:ext cx="8153400" cy="4468812"/>
          </a:xfrm>
        </p:spPr>
        <p:txBody>
          <a:bodyPr>
            <a:noAutofit/>
          </a:bodyPr>
          <a:lstStyle/>
          <a:p>
            <a:pPr marL="0" indent="0" algn="just">
              <a:buNone/>
            </a:pPr>
            <a:r>
              <a:rPr lang="en-US" sz="2000" b="1" dirty="0"/>
              <a:t>Long-term memory</a:t>
            </a:r>
            <a:r>
              <a:rPr lang="en-US" sz="2000" dirty="0"/>
              <a:t> </a:t>
            </a:r>
            <a:endParaRPr lang="en-US" sz="2000" dirty="0" smtClean="0"/>
          </a:p>
          <a:p>
            <a:pPr algn="just">
              <a:buFont typeface="Wingdings" panose="05000000000000000000" pitchFamily="2" charset="2"/>
              <a:buChar char="q"/>
            </a:pPr>
            <a:r>
              <a:rPr lang="en-US" sz="2000" dirty="0" smtClean="0"/>
              <a:t>is </a:t>
            </a:r>
            <a:r>
              <a:rPr lang="en-US" sz="2000" dirty="0"/>
              <a:t>intended for the long-term storage of information. Information is placed there from working memory through rehearsal. Unlike working memory there </a:t>
            </a:r>
            <a:r>
              <a:rPr lang="en-US" sz="2000" dirty="0" smtClean="0"/>
              <a:t>is slow access, slow decay and have unlimited or huge storage.</a:t>
            </a:r>
            <a:endParaRPr lang="en-US" sz="2000" dirty="0"/>
          </a:p>
          <a:p>
            <a:pPr algn="just">
              <a:buFont typeface="Wingdings" panose="05000000000000000000" pitchFamily="2" charset="2"/>
              <a:buChar char="q"/>
            </a:pPr>
            <a:r>
              <a:rPr lang="en-US" sz="2000" dirty="0" smtClean="0"/>
              <a:t>There </a:t>
            </a:r>
            <a:r>
              <a:rPr lang="en-US" sz="2000" dirty="0"/>
              <a:t>are two types of long-term memory: </a:t>
            </a:r>
            <a:r>
              <a:rPr lang="en-US" sz="2000" b="1" dirty="0"/>
              <a:t>E</a:t>
            </a:r>
            <a:r>
              <a:rPr lang="en-US" sz="2000" b="1" dirty="0" smtClean="0"/>
              <a:t>pisodic </a:t>
            </a:r>
            <a:r>
              <a:rPr lang="en-US" sz="2000" b="1" dirty="0"/>
              <a:t>memory</a:t>
            </a:r>
            <a:r>
              <a:rPr lang="en-US" sz="2000" dirty="0"/>
              <a:t> and </a:t>
            </a:r>
            <a:r>
              <a:rPr lang="en-US" sz="2000" b="1" dirty="0"/>
              <a:t>S</a:t>
            </a:r>
            <a:r>
              <a:rPr lang="en-US" sz="2000" b="1" dirty="0" smtClean="0"/>
              <a:t>emantic </a:t>
            </a:r>
            <a:r>
              <a:rPr lang="en-US" sz="2000" b="1" dirty="0"/>
              <a:t>memory</a:t>
            </a:r>
            <a:r>
              <a:rPr lang="en-US" sz="2000" dirty="0"/>
              <a:t>. </a:t>
            </a:r>
            <a:endParaRPr lang="en-US" sz="2000" dirty="0" smtClean="0"/>
          </a:p>
          <a:p>
            <a:pPr algn="just">
              <a:buFont typeface="Wingdings" panose="05000000000000000000" pitchFamily="2" charset="2"/>
              <a:buChar char="q"/>
            </a:pPr>
            <a:r>
              <a:rPr lang="en-US" sz="2000" dirty="0" smtClean="0"/>
              <a:t>Episodic </a:t>
            </a:r>
            <a:r>
              <a:rPr lang="en-US" sz="2000" dirty="0"/>
              <a:t>memory represents our memory of events and experiences in a serial form. It is from this memory that we can reconstruct the actual events that took place at a given point in our lives. </a:t>
            </a:r>
            <a:endParaRPr lang="en-US" sz="2000" dirty="0" smtClean="0"/>
          </a:p>
          <a:p>
            <a:pPr algn="just">
              <a:buFont typeface="Wingdings" panose="05000000000000000000" pitchFamily="2" charset="2"/>
              <a:buChar char="q"/>
            </a:pPr>
            <a:r>
              <a:rPr lang="en-US" sz="2000" dirty="0" smtClean="0"/>
              <a:t>Semantic </a:t>
            </a:r>
            <a:r>
              <a:rPr lang="en-US" sz="2000" dirty="0"/>
              <a:t>memory, on the other hand, is a structured record of facts, concepts and skills that we have acquired. The information in semantic memory is derived from that in our episodic memory, such that we can learn new facts or concepts from our </a:t>
            </a:r>
            <a:r>
              <a:rPr lang="en-US" sz="2000" dirty="0" smtClean="0"/>
              <a:t>experiences.</a:t>
            </a:r>
          </a:p>
        </p:txBody>
      </p:sp>
    </p:spTree>
    <p:extLst>
      <p:ext uri="{BB962C8B-B14F-4D97-AF65-F5344CB8AC3E}">
        <p14:creationId xmlns:p14="http://schemas.microsoft.com/office/powerpoint/2010/main" val="20130551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50" y="585788"/>
            <a:ext cx="7918450" cy="1498600"/>
          </a:xfrm>
        </p:spPr>
        <p:txBody>
          <a:bodyPr>
            <a:noAutofit/>
          </a:bodyPr>
          <a:lstStyle/>
          <a:p>
            <a:r>
              <a:rPr lang="en-US" sz="3200" b="1" dirty="0" smtClean="0">
                <a:solidFill>
                  <a:srgbClr val="00B050"/>
                </a:solidFill>
              </a:rPr>
              <a:t>THINKING: REASONING AND PROBLEM SOLVING</a:t>
            </a:r>
            <a:endParaRPr lang="en-US" sz="3200" dirty="0">
              <a:solidFill>
                <a:srgbClr val="00B050"/>
              </a:solidFill>
            </a:endParaRPr>
          </a:p>
        </p:txBody>
      </p:sp>
      <p:sp>
        <p:nvSpPr>
          <p:cNvPr id="3" name="Content Placeholder 2"/>
          <p:cNvSpPr>
            <a:spLocks noGrp="1"/>
          </p:cNvSpPr>
          <p:nvPr>
            <p:ph sz="quarter" idx="1"/>
          </p:nvPr>
        </p:nvSpPr>
        <p:spPr>
          <a:xfrm>
            <a:off x="533400" y="2084388"/>
            <a:ext cx="8305800" cy="4621212"/>
          </a:xfrm>
        </p:spPr>
        <p:txBody>
          <a:bodyPr>
            <a:normAutofit fontScale="92500" lnSpcReduction="20000"/>
          </a:bodyPr>
          <a:lstStyle/>
          <a:p>
            <a:pPr algn="just">
              <a:buFont typeface="Wingdings" panose="05000000000000000000" pitchFamily="2" charset="2"/>
              <a:buChar char="q"/>
            </a:pPr>
            <a:r>
              <a:rPr lang="en-US" dirty="0" smtClean="0"/>
              <a:t>Humans are </a:t>
            </a:r>
            <a:r>
              <a:rPr lang="en-US" dirty="0"/>
              <a:t>able to use information to reason and solve problems, and indeed do these activities when the information is partial or unavailable. </a:t>
            </a:r>
            <a:endParaRPr lang="en-US" dirty="0" smtClean="0"/>
          </a:p>
          <a:p>
            <a:pPr algn="just">
              <a:buFont typeface="Wingdings" panose="05000000000000000000" pitchFamily="2" charset="2"/>
              <a:buChar char="q"/>
            </a:pPr>
            <a:r>
              <a:rPr lang="en-US" dirty="0" smtClean="0"/>
              <a:t>Human </a:t>
            </a:r>
            <a:r>
              <a:rPr lang="en-US" dirty="0"/>
              <a:t>thought is conscious and self-aware: while we may not always be able to identify the processes we use, we can identify the products of these </a:t>
            </a:r>
            <a:r>
              <a:rPr lang="en-US" dirty="0" smtClean="0"/>
              <a:t>processes, our </a:t>
            </a:r>
            <a:r>
              <a:rPr lang="en-US" dirty="0"/>
              <a:t>thoughts. In addition, we are able to think about things of which we have no experience, and solve problems which we have never seen before. </a:t>
            </a:r>
            <a:endParaRPr lang="en-US" dirty="0" smtClean="0"/>
          </a:p>
          <a:p>
            <a:pPr algn="just">
              <a:buFont typeface="Wingdings" panose="05000000000000000000" pitchFamily="2" charset="2"/>
              <a:buChar char="q"/>
            </a:pPr>
            <a:r>
              <a:rPr lang="en-US" dirty="0" smtClean="0">
                <a:solidFill>
                  <a:srgbClr val="00B050"/>
                </a:solidFill>
              </a:rPr>
              <a:t>How </a:t>
            </a:r>
            <a:r>
              <a:rPr lang="en-US" dirty="0">
                <a:solidFill>
                  <a:srgbClr val="00B050"/>
                </a:solidFill>
              </a:rPr>
              <a:t>is this done</a:t>
            </a:r>
            <a:r>
              <a:rPr lang="en-US" dirty="0" smtClean="0">
                <a:solidFill>
                  <a:srgbClr val="00B050"/>
                </a:solidFill>
              </a:rPr>
              <a:t>?</a:t>
            </a:r>
          </a:p>
          <a:p>
            <a:pPr algn="just">
              <a:buFont typeface="Wingdings" panose="05000000000000000000" pitchFamily="2" charset="2"/>
              <a:buChar char="q"/>
            </a:pPr>
            <a:r>
              <a:rPr lang="en-US" dirty="0" smtClean="0">
                <a:solidFill>
                  <a:srgbClr val="00B050"/>
                </a:solidFill>
              </a:rPr>
              <a:t>Obvious answer is by Thinking and Reasoning.</a:t>
            </a:r>
          </a:p>
          <a:p>
            <a:pPr marL="0" indent="0" algn="just">
              <a:buNone/>
            </a:pPr>
            <a:endParaRPr lang="en-US" dirty="0" smtClean="0">
              <a:solidFill>
                <a:srgbClr val="00B050"/>
              </a:solidFill>
            </a:endParaRPr>
          </a:p>
          <a:p>
            <a:pPr algn="just">
              <a:buFont typeface="Wingdings" panose="05000000000000000000" pitchFamily="2" charset="2"/>
              <a:buChar char="q"/>
            </a:pPr>
            <a:r>
              <a:rPr lang="en-US" dirty="0" smtClean="0">
                <a:solidFill>
                  <a:srgbClr val="00B050"/>
                </a:solidFill>
              </a:rPr>
              <a:t>Thinking </a:t>
            </a:r>
            <a:r>
              <a:rPr lang="en-US" dirty="0"/>
              <a:t>can require different amounts of knowledge. Some thinking </a:t>
            </a:r>
            <a:r>
              <a:rPr lang="en-US" dirty="0" smtClean="0"/>
              <a:t>activities are </a:t>
            </a:r>
            <a:r>
              <a:rPr lang="en-US" dirty="0"/>
              <a:t>very directed and the knowledge required is </a:t>
            </a:r>
            <a:r>
              <a:rPr lang="en-US" dirty="0" smtClean="0"/>
              <a:t>little. </a:t>
            </a:r>
            <a:r>
              <a:rPr lang="en-US" dirty="0"/>
              <a:t>Others require </a:t>
            </a:r>
            <a:r>
              <a:rPr lang="en-US" dirty="0" smtClean="0"/>
              <a:t>vast amounts </a:t>
            </a:r>
            <a:r>
              <a:rPr lang="en-US" dirty="0"/>
              <a:t>of knowledge from different domains. </a:t>
            </a:r>
            <a:endParaRPr lang="en-US" dirty="0" smtClean="0"/>
          </a:p>
          <a:p>
            <a:pPr algn="just">
              <a:buFont typeface="Wingdings" panose="05000000000000000000" pitchFamily="2" charset="2"/>
              <a:buChar char="q"/>
            </a:pPr>
            <a:r>
              <a:rPr lang="en-US" dirty="0" smtClean="0"/>
              <a:t>For </a:t>
            </a:r>
            <a:r>
              <a:rPr lang="en-US" dirty="0"/>
              <a:t>example, performing a </a:t>
            </a:r>
            <a:r>
              <a:rPr lang="en-US" dirty="0" smtClean="0"/>
              <a:t>subtraction calculation </a:t>
            </a:r>
            <a:r>
              <a:rPr lang="en-US" dirty="0"/>
              <a:t>requires a relatively small amount of knowledge, from a </a:t>
            </a:r>
            <a:r>
              <a:rPr lang="en-US" dirty="0" smtClean="0"/>
              <a:t>constrained domain</a:t>
            </a:r>
            <a:r>
              <a:rPr lang="en-US" dirty="0"/>
              <a:t>, whereas understanding newspaper headlines demands knowledge of </a:t>
            </a:r>
            <a:r>
              <a:rPr lang="en-US" dirty="0" smtClean="0"/>
              <a:t>politics, social </a:t>
            </a:r>
            <a:r>
              <a:rPr lang="en-US" dirty="0"/>
              <a:t>structures, public figures and world events.</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3750038395"/>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B050"/>
                </a:solidFill>
              </a:rPr>
              <a:t>REASONING (Deductive Reasoning)</a:t>
            </a:r>
            <a:endParaRPr lang="en-US" sz="3200" dirty="0">
              <a:solidFill>
                <a:srgbClr val="00B050"/>
              </a:solidFill>
            </a:endParaRPr>
          </a:p>
        </p:txBody>
      </p:sp>
      <p:sp>
        <p:nvSpPr>
          <p:cNvPr id="3" name="Content Placeholder 2"/>
          <p:cNvSpPr>
            <a:spLocks noGrp="1"/>
          </p:cNvSpPr>
          <p:nvPr>
            <p:ph sz="quarter" idx="1"/>
          </p:nvPr>
        </p:nvSpPr>
        <p:spPr>
          <a:xfrm>
            <a:off x="742950" y="1600200"/>
            <a:ext cx="8229600" cy="4876800"/>
          </a:xfrm>
        </p:spPr>
        <p:txBody>
          <a:bodyPr>
            <a:noAutofit/>
          </a:bodyPr>
          <a:lstStyle/>
          <a:p>
            <a:pPr marL="0" indent="0" algn="just">
              <a:buNone/>
            </a:pPr>
            <a:r>
              <a:rPr lang="en-US" sz="1800" dirty="0">
                <a:solidFill>
                  <a:srgbClr val="C00000"/>
                </a:solidFill>
              </a:rPr>
              <a:t>Reasoning</a:t>
            </a:r>
            <a:r>
              <a:rPr lang="en-US" sz="1800" dirty="0"/>
              <a:t> is the process by which we use the knowledge we have to draw </a:t>
            </a:r>
            <a:r>
              <a:rPr lang="en-US" sz="1800" dirty="0" smtClean="0"/>
              <a:t>conclusions or </a:t>
            </a:r>
            <a:r>
              <a:rPr lang="en-US" sz="1800" dirty="0"/>
              <a:t>infer something new about the domain of interest. </a:t>
            </a:r>
            <a:endParaRPr lang="en-US" sz="1800" dirty="0" smtClean="0"/>
          </a:p>
          <a:p>
            <a:pPr marL="0" indent="0" algn="just">
              <a:buNone/>
            </a:pPr>
            <a:r>
              <a:rPr lang="en-US" sz="1800" dirty="0" smtClean="0"/>
              <a:t>There </a:t>
            </a:r>
            <a:r>
              <a:rPr lang="en-US" sz="1800" dirty="0"/>
              <a:t>are a number of </a:t>
            </a:r>
            <a:r>
              <a:rPr lang="en-US" sz="1800" dirty="0" smtClean="0"/>
              <a:t>different types </a:t>
            </a:r>
            <a:r>
              <a:rPr lang="en-US" sz="1800" dirty="0"/>
              <a:t>of reasoning: </a:t>
            </a:r>
            <a:r>
              <a:rPr lang="en-US" sz="1800" b="1" dirty="0"/>
              <a:t>D</a:t>
            </a:r>
            <a:r>
              <a:rPr lang="en-US" sz="1800" b="1" dirty="0" smtClean="0"/>
              <a:t>eductive</a:t>
            </a:r>
            <a:r>
              <a:rPr lang="en-US" sz="1800" b="1" dirty="0"/>
              <a:t>, </a:t>
            </a:r>
            <a:r>
              <a:rPr lang="en-US" sz="1800" b="1" dirty="0" smtClean="0"/>
              <a:t>Inductive </a:t>
            </a:r>
            <a:r>
              <a:rPr lang="en-US" sz="1800" b="1" dirty="0"/>
              <a:t>and A</a:t>
            </a:r>
            <a:r>
              <a:rPr lang="en-US" sz="1800" b="1" dirty="0" smtClean="0"/>
              <a:t>bductive</a:t>
            </a:r>
            <a:r>
              <a:rPr lang="en-US" sz="1800" dirty="0"/>
              <a:t>. </a:t>
            </a:r>
            <a:endParaRPr lang="en-US" sz="1800" dirty="0" smtClean="0"/>
          </a:p>
          <a:p>
            <a:pPr marL="0" indent="0" algn="just">
              <a:buNone/>
            </a:pPr>
            <a:r>
              <a:rPr lang="en-US" sz="1800" b="1" dirty="0" smtClean="0"/>
              <a:t>1. Deductive </a:t>
            </a:r>
            <a:r>
              <a:rPr lang="en-US" sz="1800" b="1" dirty="0"/>
              <a:t>reasoning</a:t>
            </a:r>
            <a:r>
              <a:rPr lang="en-US" sz="1800" b="1" dirty="0" smtClean="0"/>
              <a:t>: </a:t>
            </a:r>
            <a:r>
              <a:rPr lang="en-US" sz="1800" dirty="0" smtClean="0"/>
              <a:t>From General to Specific approach.</a:t>
            </a:r>
            <a:endParaRPr lang="en-US" sz="1800" dirty="0"/>
          </a:p>
          <a:p>
            <a:pPr algn="just">
              <a:buFont typeface="Wingdings" panose="05000000000000000000" pitchFamily="2" charset="2"/>
              <a:buChar char="q"/>
            </a:pPr>
            <a:r>
              <a:rPr lang="en-US" sz="1800" dirty="0"/>
              <a:t>Deductive reasoning derives the logically necessary conclusion from the given premises.</a:t>
            </a:r>
          </a:p>
          <a:p>
            <a:pPr algn="just">
              <a:buFont typeface="Wingdings" panose="05000000000000000000" pitchFamily="2" charset="2"/>
              <a:buChar char="q"/>
            </a:pPr>
            <a:r>
              <a:rPr lang="en-US" sz="1800" b="1" dirty="0"/>
              <a:t>E</a:t>
            </a:r>
            <a:r>
              <a:rPr lang="en-US" sz="1800" b="1" dirty="0" smtClean="0"/>
              <a:t>xample</a:t>
            </a:r>
            <a:r>
              <a:rPr lang="en-US" sz="1800" i="1" dirty="0" smtClean="0"/>
              <a:t>	If </a:t>
            </a:r>
            <a:r>
              <a:rPr lang="en-US" sz="1800" i="1" dirty="0"/>
              <a:t>it is Friday then she will go to </a:t>
            </a:r>
            <a:r>
              <a:rPr lang="en-US" sz="1800" i="1" dirty="0" smtClean="0"/>
              <a:t>work</a:t>
            </a:r>
            <a:r>
              <a:rPr lang="en-US" sz="1800" dirty="0" smtClean="0"/>
              <a:t>, </a:t>
            </a:r>
            <a:r>
              <a:rPr lang="en-US" sz="1800" i="1" dirty="0" smtClean="0"/>
              <a:t>It </a:t>
            </a:r>
            <a:r>
              <a:rPr lang="en-US" sz="1800" i="1" dirty="0"/>
              <a:t>is Friday</a:t>
            </a:r>
            <a:endParaRPr lang="en-US" sz="1800" dirty="0"/>
          </a:p>
          <a:p>
            <a:pPr marL="0" indent="0" algn="just">
              <a:buNone/>
            </a:pPr>
            <a:r>
              <a:rPr lang="en-US" sz="1800" i="1" dirty="0" smtClean="0"/>
              <a:t>		Therefore </a:t>
            </a:r>
            <a:r>
              <a:rPr lang="en-US" sz="1800" i="1" dirty="0"/>
              <a:t>she will go to work.</a:t>
            </a:r>
            <a:endParaRPr lang="en-US" sz="1800" dirty="0"/>
          </a:p>
          <a:p>
            <a:pPr algn="just">
              <a:buFont typeface="Wingdings" panose="05000000000000000000" pitchFamily="2" charset="2"/>
              <a:buChar char="q"/>
            </a:pPr>
            <a:r>
              <a:rPr lang="en-US" sz="1800" dirty="0" smtClean="0"/>
              <a:t>Thinking, reasoning </a:t>
            </a:r>
            <a:r>
              <a:rPr lang="en-US" sz="1800" dirty="0"/>
              <a:t>and problem solving is a perfectly valid deduction, even though it conflicts with our knowledge of what </a:t>
            </a:r>
            <a:r>
              <a:rPr lang="en-US" sz="1800" dirty="0" smtClean="0"/>
              <a:t>is true </a:t>
            </a:r>
            <a:r>
              <a:rPr lang="en-US" sz="1800" dirty="0"/>
              <a:t>in the world</a:t>
            </a:r>
            <a:r>
              <a:rPr lang="en-US" sz="1800" dirty="0" smtClean="0"/>
              <a:t>.</a:t>
            </a:r>
          </a:p>
          <a:p>
            <a:pPr algn="just">
              <a:buFont typeface="Wingdings" panose="05000000000000000000" pitchFamily="2" charset="2"/>
              <a:buChar char="q"/>
            </a:pPr>
            <a:r>
              <a:rPr lang="en-US" sz="1800" dirty="0"/>
              <a:t>Deductive reasoning is </a:t>
            </a:r>
            <a:r>
              <a:rPr lang="en-US" sz="1800" dirty="0" smtClean="0"/>
              <a:t>often </a:t>
            </a:r>
            <a:r>
              <a:rPr lang="en-US" sz="1800" dirty="0"/>
              <a:t>misapplied. Given the </a:t>
            </a:r>
            <a:r>
              <a:rPr lang="en-US" sz="1800" dirty="0" smtClean="0"/>
              <a:t>premises “Some </a:t>
            </a:r>
            <a:r>
              <a:rPr lang="en-US" sz="1800" dirty="0"/>
              <a:t>people are </a:t>
            </a:r>
            <a:r>
              <a:rPr lang="en-US" sz="1800" dirty="0" smtClean="0"/>
              <a:t>babies“ “Some </a:t>
            </a:r>
            <a:r>
              <a:rPr lang="en-US" sz="1800" dirty="0"/>
              <a:t>babies </a:t>
            </a:r>
            <a:r>
              <a:rPr lang="en-US" sz="1800" dirty="0" smtClean="0"/>
              <a:t>cry”</a:t>
            </a:r>
            <a:r>
              <a:rPr lang="en-US" sz="1800" dirty="0"/>
              <a:t> </a:t>
            </a:r>
            <a:r>
              <a:rPr lang="en-US" sz="1800" dirty="0" smtClean="0"/>
              <a:t>many </a:t>
            </a:r>
            <a:r>
              <a:rPr lang="en-US" sz="1800" dirty="0"/>
              <a:t>people will infer that ‘Some people cry’. This is in fact an invalid </a:t>
            </a:r>
            <a:r>
              <a:rPr lang="en-US" sz="1800" dirty="0" smtClean="0"/>
              <a:t>deduction since </a:t>
            </a:r>
            <a:r>
              <a:rPr lang="en-US" sz="1800" dirty="0"/>
              <a:t>we are not told that all babies are people. It is therefore logically possible </a:t>
            </a:r>
            <a:r>
              <a:rPr lang="en-US" sz="1800" dirty="0" smtClean="0"/>
              <a:t>that the </a:t>
            </a:r>
            <a:r>
              <a:rPr lang="en-US" sz="1800" dirty="0"/>
              <a:t>babies who cry are those who are not people.</a:t>
            </a:r>
          </a:p>
          <a:p>
            <a:pPr algn="just">
              <a:buFont typeface="Wingdings" panose="05000000000000000000" pitchFamily="2" charset="2"/>
              <a:buChar char="q"/>
            </a:pPr>
            <a:r>
              <a:rPr lang="en-US" sz="1800" dirty="0"/>
              <a:t>It is at this point, where truth and validity clash, that human deduction is poorest.</a:t>
            </a:r>
          </a:p>
          <a:p>
            <a:pPr marL="0" indent="0" algn="just">
              <a:buNone/>
            </a:pPr>
            <a:endParaRPr lang="en-US" sz="1800" dirty="0"/>
          </a:p>
        </p:txBody>
      </p:sp>
    </p:spTree>
    <p:extLst>
      <p:ext uri="{BB962C8B-B14F-4D97-AF65-F5344CB8AC3E}">
        <p14:creationId xmlns:p14="http://schemas.microsoft.com/office/powerpoint/2010/main" val="16691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B050"/>
                </a:solidFill>
              </a:rPr>
              <a:t>REASONING </a:t>
            </a:r>
            <a:r>
              <a:rPr lang="en-US" sz="3200" b="1" dirty="0" smtClean="0">
                <a:solidFill>
                  <a:srgbClr val="00B050"/>
                </a:solidFill>
              </a:rPr>
              <a:t>(Inductive Reasoning)</a:t>
            </a:r>
            <a:endParaRPr lang="en-US" sz="3200" dirty="0">
              <a:solidFill>
                <a:srgbClr val="00B050"/>
              </a:solidFill>
            </a:endParaRPr>
          </a:p>
        </p:txBody>
      </p:sp>
      <p:sp>
        <p:nvSpPr>
          <p:cNvPr id="3" name="Content Placeholder 2"/>
          <p:cNvSpPr>
            <a:spLocks noGrp="1"/>
          </p:cNvSpPr>
          <p:nvPr>
            <p:ph sz="quarter" idx="1"/>
          </p:nvPr>
        </p:nvSpPr>
        <p:spPr>
          <a:xfrm>
            <a:off x="685800" y="1981200"/>
            <a:ext cx="8229600" cy="4648200"/>
          </a:xfrm>
        </p:spPr>
        <p:txBody>
          <a:bodyPr>
            <a:normAutofit fontScale="92500" lnSpcReduction="10000"/>
          </a:bodyPr>
          <a:lstStyle/>
          <a:p>
            <a:pPr marL="0" indent="0" algn="just">
              <a:buNone/>
            </a:pPr>
            <a:r>
              <a:rPr lang="en-US" b="1" dirty="0" smtClean="0"/>
              <a:t>Induction Reasoning</a:t>
            </a:r>
            <a:r>
              <a:rPr lang="en-US" dirty="0" smtClean="0"/>
              <a:t> is from Specific to general approach.</a:t>
            </a:r>
          </a:p>
          <a:p>
            <a:pPr algn="just">
              <a:buFont typeface="Wingdings" panose="05000000000000000000" pitchFamily="2" charset="2"/>
              <a:buChar char="q"/>
            </a:pPr>
            <a:r>
              <a:rPr lang="en-US" dirty="0" smtClean="0"/>
              <a:t>Its generalizing </a:t>
            </a:r>
            <a:r>
              <a:rPr lang="en-US" dirty="0"/>
              <a:t>from cases we have seen to infer information about cases we have not seen. </a:t>
            </a:r>
            <a:endParaRPr lang="en-US" dirty="0" smtClean="0"/>
          </a:p>
          <a:p>
            <a:pPr algn="just">
              <a:buFont typeface="Wingdings" panose="05000000000000000000" pitchFamily="2" charset="2"/>
              <a:buChar char="q"/>
            </a:pPr>
            <a:r>
              <a:rPr lang="en-US" dirty="0" smtClean="0"/>
              <a:t>For </a:t>
            </a:r>
            <a:r>
              <a:rPr lang="en-US" dirty="0"/>
              <a:t>example, if every elephant we have ever seen has a trunk, </a:t>
            </a:r>
            <a:r>
              <a:rPr lang="en-US" dirty="0" smtClean="0"/>
              <a:t>we infer </a:t>
            </a:r>
            <a:r>
              <a:rPr lang="en-US" dirty="0"/>
              <a:t>that all elephants have trunks. Of course, this inference is unreliable and </a:t>
            </a:r>
            <a:r>
              <a:rPr lang="en-US" dirty="0" smtClean="0"/>
              <a:t>can not be </a:t>
            </a:r>
            <a:r>
              <a:rPr lang="en-US" dirty="0"/>
              <a:t>proved to be true; it can only be proved to be false. We can disprove the </a:t>
            </a:r>
            <a:r>
              <a:rPr lang="en-US" dirty="0" smtClean="0"/>
              <a:t>inference simply </a:t>
            </a:r>
            <a:r>
              <a:rPr lang="en-US" dirty="0"/>
              <a:t>by producing an elephant without a trunk. However, we can never prove </a:t>
            </a:r>
            <a:r>
              <a:rPr lang="en-US" dirty="0" smtClean="0"/>
              <a:t>it true </a:t>
            </a:r>
            <a:r>
              <a:rPr lang="en-US" dirty="0"/>
              <a:t>because, no matter how many elephants with trunks we have seen or are </a:t>
            </a:r>
            <a:r>
              <a:rPr lang="en-US" dirty="0" smtClean="0"/>
              <a:t>known to </a:t>
            </a:r>
            <a:r>
              <a:rPr lang="en-US" dirty="0"/>
              <a:t>exist, the next one we see may be </a:t>
            </a:r>
            <a:r>
              <a:rPr lang="en-US" dirty="0" smtClean="0"/>
              <a:t>trunk less. </a:t>
            </a:r>
          </a:p>
          <a:p>
            <a:pPr algn="just">
              <a:buFont typeface="Wingdings" panose="05000000000000000000" pitchFamily="2" charset="2"/>
              <a:buChar char="q"/>
            </a:pPr>
            <a:r>
              <a:rPr lang="en-US" dirty="0" smtClean="0"/>
              <a:t>The </a:t>
            </a:r>
            <a:r>
              <a:rPr lang="en-US" dirty="0"/>
              <a:t>best that we can do is gather </a:t>
            </a:r>
            <a:r>
              <a:rPr lang="en-US" dirty="0" smtClean="0"/>
              <a:t>evidence to </a:t>
            </a:r>
            <a:r>
              <a:rPr lang="en-US" dirty="0"/>
              <a:t>support our inductive inference.</a:t>
            </a:r>
          </a:p>
          <a:p>
            <a:pPr algn="just">
              <a:buFont typeface="Wingdings" panose="05000000000000000000" pitchFamily="2" charset="2"/>
              <a:buChar char="q"/>
            </a:pPr>
            <a:r>
              <a:rPr lang="en-US" dirty="0"/>
              <a:t>In spite of its unreliability, induction is a useful process, which we use </a:t>
            </a:r>
            <a:r>
              <a:rPr lang="en-US" dirty="0" smtClean="0"/>
              <a:t>constantly in </a:t>
            </a:r>
            <a:r>
              <a:rPr lang="en-US" dirty="0"/>
              <a:t>learning about our environment. </a:t>
            </a:r>
            <a:endParaRPr lang="en-US" dirty="0" smtClean="0"/>
          </a:p>
          <a:p>
            <a:pPr algn="just">
              <a:buFont typeface="Wingdings" panose="05000000000000000000" pitchFamily="2" charset="2"/>
              <a:buChar char="q"/>
            </a:pPr>
            <a:r>
              <a:rPr lang="en-US" dirty="0" smtClean="0"/>
              <a:t>Even </a:t>
            </a:r>
            <a:r>
              <a:rPr lang="en-US" dirty="0"/>
              <a:t>if we saw an elephant without a trunk, we would be unlikely to move </a:t>
            </a:r>
            <a:r>
              <a:rPr lang="en-US" dirty="0" smtClean="0"/>
              <a:t>from our </a:t>
            </a:r>
            <a:r>
              <a:rPr lang="en-US" dirty="0"/>
              <a:t>position that ‘All elephants have trunks’, since we are better at using </a:t>
            </a:r>
            <a:r>
              <a:rPr lang="en-US" dirty="0" smtClean="0"/>
              <a:t>positive than </a:t>
            </a:r>
            <a:r>
              <a:rPr lang="en-US" dirty="0"/>
              <a:t>negative evidence.</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162149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B050"/>
                </a:solidFill>
              </a:rPr>
              <a:t>REASONING </a:t>
            </a:r>
            <a:r>
              <a:rPr lang="en-US" sz="3200" b="1" dirty="0" smtClean="0">
                <a:solidFill>
                  <a:srgbClr val="00B050"/>
                </a:solidFill>
              </a:rPr>
              <a:t>(Abductive </a:t>
            </a:r>
            <a:r>
              <a:rPr lang="en-US" sz="3200" b="1" dirty="0">
                <a:solidFill>
                  <a:srgbClr val="00B050"/>
                </a:solidFill>
              </a:rPr>
              <a:t>Reasoning)</a:t>
            </a:r>
            <a:endParaRPr lang="en-US" dirty="0">
              <a:solidFill>
                <a:srgbClr val="00B050"/>
              </a:solidFill>
            </a:endParaRPr>
          </a:p>
        </p:txBody>
      </p:sp>
      <p:sp>
        <p:nvSpPr>
          <p:cNvPr id="3" name="Content Placeholder 2"/>
          <p:cNvSpPr>
            <a:spLocks noGrp="1"/>
          </p:cNvSpPr>
          <p:nvPr>
            <p:ph sz="quarter" idx="1"/>
          </p:nvPr>
        </p:nvSpPr>
        <p:spPr>
          <a:xfrm>
            <a:off x="533400" y="1905000"/>
            <a:ext cx="8272272" cy="4572000"/>
          </a:xfrm>
        </p:spPr>
        <p:txBody>
          <a:bodyPr>
            <a:normAutofit lnSpcReduction="10000"/>
          </a:bodyPr>
          <a:lstStyle/>
          <a:p>
            <a:pPr marL="0" indent="0" algn="just">
              <a:buNone/>
            </a:pPr>
            <a:r>
              <a:rPr lang="en-US" b="1" dirty="0" smtClean="0"/>
              <a:t>Abduction reasoning </a:t>
            </a:r>
            <a:r>
              <a:rPr lang="en-US" dirty="0" smtClean="0"/>
              <a:t>is </a:t>
            </a:r>
            <a:r>
              <a:rPr lang="en-US" dirty="0"/>
              <a:t>from a fact to the </a:t>
            </a:r>
            <a:r>
              <a:rPr lang="en-US" dirty="0" smtClean="0"/>
              <a:t>action or </a:t>
            </a:r>
            <a:r>
              <a:rPr lang="en-US" dirty="0"/>
              <a:t>state that caused it. This is the method we use to derive explanations for the </a:t>
            </a:r>
            <a:r>
              <a:rPr lang="en-US" dirty="0" smtClean="0"/>
              <a:t>events we </a:t>
            </a:r>
            <a:r>
              <a:rPr lang="en-US" dirty="0"/>
              <a:t>observe. </a:t>
            </a:r>
            <a:endParaRPr lang="en-US" dirty="0" smtClean="0"/>
          </a:p>
          <a:p>
            <a:pPr algn="just">
              <a:buFont typeface="Wingdings" panose="05000000000000000000" pitchFamily="2" charset="2"/>
              <a:buChar char="q"/>
            </a:pPr>
            <a:r>
              <a:rPr lang="en-US" dirty="0" smtClean="0"/>
              <a:t>For </a:t>
            </a:r>
            <a:r>
              <a:rPr lang="en-US" dirty="0"/>
              <a:t>example, suppose we know that </a:t>
            </a:r>
            <a:r>
              <a:rPr lang="en-US" dirty="0" smtClean="0"/>
              <a:t>Ali </a:t>
            </a:r>
            <a:r>
              <a:rPr lang="en-US" dirty="0"/>
              <a:t>always drives too fast when </a:t>
            </a:r>
            <a:r>
              <a:rPr lang="en-US" dirty="0" smtClean="0"/>
              <a:t>he is Angry. </a:t>
            </a:r>
            <a:r>
              <a:rPr lang="en-US" dirty="0"/>
              <a:t>If we see </a:t>
            </a:r>
            <a:r>
              <a:rPr lang="en-US" dirty="0" smtClean="0"/>
              <a:t>Ali </a:t>
            </a:r>
            <a:r>
              <a:rPr lang="en-US" dirty="0"/>
              <a:t>driving too fast we may infer that </a:t>
            </a:r>
            <a:r>
              <a:rPr lang="en-US" dirty="0" smtClean="0"/>
              <a:t>he is angry. </a:t>
            </a:r>
            <a:r>
              <a:rPr lang="en-US" dirty="0"/>
              <a:t>Of course, this too is unreliable since there may be another reason why </a:t>
            </a:r>
            <a:r>
              <a:rPr lang="en-US" dirty="0" smtClean="0"/>
              <a:t>he is </a:t>
            </a:r>
            <a:r>
              <a:rPr lang="en-US" dirty="0"/>
              <a:t>driving fast: </a:t>
            </a:r>
            <a:r>
              <a:rPr lang="en-US" dirty="0" smtClean="0"/>
              <a:t>he </a:t>
            </a:r>
            <a:r>
              <a:rPr lang="en-US" dirty="0"/>
              <a:t>may have been called to an emergency, for example</a:t>
            </a:r>
            <a:r>
              <a:rPr lang="en-US" dirty="0" smtClean="0"/>
              <a:t>. </a:t>
            </a:r>
          </a:p>
          <a:p>
            <a:pPr algn="just">
              <a:buFont typeface="Wingdings" panose="05000000000000000000" pitchFamily="2" charset="2"/>
              <a:buChar char="q"/>
            </a:pPr>
            <a:r>
              <a:rPr lang="en-US" dirty="0" smtClean="0"/>
              <a:t>In </a:t>
            </a:r>
            <a:r>
              <a:rPr lang="en-US" dirty="0"/>
              <a:t>spite of its unreliability, it is clear that people do infer explanations in this way</a:t>
            </a:r>
            <a:r>
              <a:rPr lang="en-US" dirty="0" smtClean="0"/>
              <a:t>, and </a:t>
            </a:r>
            <a:r>
              <a:rPr lang="en-US" dirty="0"/>
              <a:t>hold onto them until they </a:t>
            </a:r>
            <a:r>
              <a:rPr lang="en-US" dirty="0" smtClean="0"/>
              <a:t>have evidence </a:t>
            </a:r>
            <a:r>
              <a:rPr lang="en-US" dirty="0"/>
              <a:t>to support an alternative theory </a:t>
            </a:r>
            <a:r>
              <a:rPr lang="en-US" dirty="0" smtClean="0"/>
              <a:t>or explanation</a:t>
            </a:r>
            <a:r>
              <a:rPr lang="en-US" dirty="0"/>
              <a:t>. </a:t>
            </a:r>
            <a:endParaRPr lang="en-US" dirty="0" smtClean="0"/>
          </a:p>
          <a:p>
            <a:pPr algn="just">
              <a:buFont typeface="Wingdings" panose="05000000000000000000" pitchFamily="2" charset="2"/>
              <a:buChar char="q"/>
            </a:pPr>
            <a:r>
              <a:rPr lang="en-US" dirty="0" smtClean="0"/>
              <a:t>This </a:t>
            </a:r>
            <a:r>
              <a:rPr lang="en-US" dirty="0"/>
              <a:t>can lead to problems in using interactive systems. If an </a:t>
            </a:r>
            <a:r>
              <a:rPr lang="en-US" dirty="0" smtClean="0"/>
              <a:t>event always </a:t>
            </a:r>
            <a:r>
              <a:rPr lang="en-US" dirty="0"/>
              <a:t>follows an action, the user will infer that the event is caused by the </a:t>
            </a:r>
            <a:r>
              <a:rPr lang="en-US" dirty="0" smtClean="0"/>
              <a:t>action unless </a:t>
            </a:r>
            <a:r>
              <a:rPr lang="en-US" dirty="0"/>
              <a:t>evidence to the contrary is made available. </a:t>
            </a:r>
            <a:endParaRPr lang="en-US" dirty="0" smtClean="0"/>
          </a:p>
          <a:p>
            <a:pPr algn="just">
              <a:buFont typeface="Wingdings" panose="05000000000000000000" pitchFamily="2" charset="2"/>
              <a:buChar char="q"/>
            </a:pPr>
            <a:r>
              <a:rPr lang="en-US" dirty="0" smtClean="0"/>
              <a:t>If</a:t>
            </a:r>
            <a:r>
              <a:rPr lang="en-US" dirty="0"/>
              <a:t>, in fact, the event and the </a:t>
            </a:r>
            <a:r>
              <a:rPr lang="en-US" dirty="0" smtClean="0"/>
              <a:t>action are </a:t>
            </a:r>
            <a:r>
              <a:rPr lang="en-US" dirty="0"/>
              <a:t>unrelated, confusion and even error often result</a:t>
            </a:r>
            <a:r>
              <a:rPr lang="en-US" dirty="0" smtClean="0"/>
              <a:t>.</a:t>
            </a:r>
            <a:endParaRPr lang="en-US" dirty="0"/>
          </a:p>
        </p:txBody>
      </p:sp>
    </p:spTree>
    <p:extLst>
      <p:ext uri="{BB962C8B-B14F-4D97-AF65-F5344CB8AC3E}">
        <p14:creationId xmlns:p14="http://schemas.microsoft.com/office/powerpoint/2010/main" val="425574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3209</TotalTime>
  <Words>2034</Words>
  <Application>Microsoft Office PowerPoint</Application>
  <PresentationFormat>On-screen Show (4:3)</PresentationFormat>
  <Paragraphs>95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Tw Cen MT</vt:lpstr>
      <vt:lpstr>Tw Cen MT Condensed</vt:lpstr>
      <vt:lpstr>Wingdings</vt:lpstr>
      <vt:lpstr>Wingdings 3</vt:lpstr>
      <vt:lpstr>Integral</vt:lpstr>
      <vt:lpstr>Human Computer Interaction</vt:lpstr>
      <vt:lpstr>Human Memory</vt:lpstr>
      <vt:lpstr>Human Memory</vt:lpstr>
      <vt:lpstr>Human Memory</vt:lpstr>
      <vt:lpstr>Human Memory</vt:lpstr>
      <vt:lpstr>THINKING: REASONING AND PROBLEM SOLVING</vt:lpstr>
      <vt:lpstr>REASONING (Deductive Reasoning)</vt:lpstr>
      <vt:lpstr>REASONING (Inductive Reasoning)</vt:lpstr>
      <vt:lpstr>REASONING (Abductive Reasoning)</vt:lpstr>
      <vt:lpstr>Problem Solving &amp; Skill Acquisition</vt:lpstr>
      <vt:lpstr>Human Errors and Emotions</vt:lpstr>
      <vt:lpstr>Human Errors and Emotions</vt:lpstr>
      <vt:lpstr>Individual Differences</vt:lpstr>
    </vt:vector>
  </TitlesOfParts>
  <Company>Student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Goel</dc:creator>
  <cp:lastModifiedBy>DeLL</cp:lastModifiedBy>
  <cp:revision>610</cp:revision>
  <dcterms:created xsi:type="dcterms:W3CDTF">2003-12-01T05:21:34Z</dcterms:created>
  <dcterms:modified xsi:type="dcterms:W3CDTF">2024-04-29T15:08:12Z</dcterms:modified>
</cp:coreProperties>
</file>