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374" r:id="rId2"/>
    <p:sldId id="375" r:id="rId3"/>
    <p:sldId id="376" r:id="rId4"/>
    <p:sldId id="384" r:id="rId5"/>
    <p:sldId id="386" r:id="rId6"/>
    <p:sldId id="387" r:id="rId7"/>
    <p:sldId id="388" r:id="rId8"/>
    <p:sldId id="377" r:id="rId9"/>
    <p:sldId id="378" r:id="rId10"/>
    <p:sldId id="379" r:id="rId11"/>
    <p:sldId id="380" r:id="rId12"/>
    <p:sldId id="381" r:id="rId13"/>
    <p:sldId id="382" r:id="rId14"/>
    <p:sldId id="38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0929"/>
  </p:normalViewPr>
  <p:slideViewPr>
    <p:cSldViewPr>
      <p:cViewPr varScale="1">
        <p:scale>
          <a:sx n="66" d="100"/>
          <a:sy n="66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B81C3D6-095D-414C-ADC9-6E378E8A63DF}" type="datetimeFigureOut">
              <a:rPr lang="en-US"/>
              <a:pPr>
                <a:defRPr/>
              </a:pPr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IMPROVING WEBSITE PERFORMANCE USING CLICKSTREAM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27FD2F-80E8-42E9-A067-1EAC1D5D1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DA6AF7-C603-48EC-89D5-FD6359E1F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FB31C-8113-4D83-9007-DA84553AF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46A4DC-B711-4CAF-BE08-4A9B1693BE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0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92E7D-71F2-4356-87D0-5210EB20F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9ADE25-DB36-46DB-9F00-FF04DDC50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434E-AB01-4E12-B21C-8A8FDC22A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58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B41004-5232-4D10-8F56-AD5E16E1E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5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A20E-BD20-4963-B13E-14E40E10A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7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32C0-DD56-4797-A98D-26227BBEB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94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12655-B0DC-408E-B854-EF4E5E46B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3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B0F235-4CDF-4A47-8A41-D0212AFA3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3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14DA7-A54B-45F6-ABB7-078EF641E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9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34B79B-4E6C-4265-8483-71E22F914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4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0D0D0D"/>
                </a:solidFill>
                <a:latin typeface="Tw Cen MT Condensed" panose="020B0606020104020203" pitchFamily="34" charset="0"/>
              </a:defRPr>
            </a:lvl1pPr>
          </a:lstStyle>
          <a:p>
            <a:pPr>
              <a:defRPr/>
            </a:pPr>
            <a:fld id="{049A9820-A20A-41CE-8BB4-43968BFE1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96" r:id="rId3"/>
    <p:sldLayoutId id="2147483890" r:id="rId4"/>
    <p:sldLayoutId id="2147483891" r:id="rId5"/>
    <p:sldLayoutId id="2147483892" r:id="rId6"/>
    <p:sldLayoutId id="2147483897" r:id="rId7"/>
    <p:sldLayoutId id="2147483893" r:id="rId8"/>
    <p:sldLayoutId id="2147483898" r:id="rId9"/>
    <p:sldLayoutId id="2147483894" r:id="rId10"/>
    <p:sldLayoutId id="2147483899" r:id="rId11"/>
  </p:sldLayoutIdLst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960137"/>
            <a:ext cx="2819400" cy="128826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The computer part I</a:t>
            </a:r>
          </a:p>
          <a:p>
            <a:pPr algn="l"/>
            <a:r>
              <a:rPr lang="en-US" sz="2000" dirty="0" smtClean="0"/>
              <a:t>	   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Text </a:t>
            </a:r>
            <a:r>
              <a:rPr lang="en-US" sz="2000" dirty="0" smtClean="0"/>
              <a:t>entry devices</a:t>
            </a:r>
          </a:p>
          <a:p>
            <a:pPr algn="l"/>
            <a:endParaRPr lang="en-US" sz="2000" b="1" dirty="0" smtClean="0"/>
          </a:p>
          <a:p>
            <a:r>
              <a:rPr lang="en-US" sz="2000" b="1" dirty="0" smtClean="0"/>
              <a:t>CS 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Semester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Computer Interaction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5394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 smtClean="0">
                <a:cs typeface="Times New Roman" panose="02020603050405020304" pitchFamily="18" charset="0"/>
              </a:rPr>
              <a:t>Text Entry Devices (Input)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8350" y="2743201"/>
            <a:ext cx="7289800" cy="2514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en-US" sz="2800" dirty="0" smtClean="0"/>
              <a:t>Keyboards </a:t>
            </a:r>
            <a:r>
              <a:rPr lang="en-GB" altLang="en-US" sz="2800" dirty="0"/>
              <a:t>(QWERTY </a:t>
            </a:r>
            <a:r>
              <a:rPr lang="en-GB" altLang="en-US" sz="2800" dirty="0" smtClean="0"/>
              <a:t>)</a:t>
            </a:r>
          </a:p>
          <a:p>
            <a:pPr lvl="6">
              <a:buFont typeface="Wingdings" panose="05000000000000000000" pitchFamily="2" charset="2"/>
              <a:buChar char="Ø"/>
            </a:pPr>
            <a:endParaRPr lang="en-GB" alt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800" dirty="0" smtClean="0"/>
              <a:t>Handwriting Recognition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alt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800" dirty="0" smtClean="0"/>
              <a:t>Speech Recognition</a:t>
            </a:r>
          </a:p>
          <a:p>
            <a:pPr marL="0" indent="0">
              <a:buNone/>
            </a:pPr>
            <a:endParaRPr lang="en-GB" alt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381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Text Entry </a:t>
            </a:r>
            <a:r>
              <a:rPr lang="en-US" sz="3200" b="1" dirty="0" smtClean="0">
                <a:cs typeface="Times New Roman" panose="02020603050405020304" pitchFamily="18" charset="0"/>
              </a:rPr>
              <a:t>Devices-1.Keyboard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8337388" cy="4495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Whether </a:t>
            </a:r>
            <a:r>
              <a:rPr lang="en-US" sz="2400" dirty="0">
                <a:cs typeface="Times New Roman" panose="02020603050405020304" pitchFamily="18" charset="0"/>
              </a:rPr>
              <a:t>writing a </a:t>
            </a:r>
            <a:r>
              <a:rPr lang="en-US" sz="2400" dirty="0" smtClean="0">
                <a:cs typeface="Times New Roman" panose="02020603050405020304" pitchFamily="18" charset="0"/>
              </a:rPr>
              <a:t>book, </a:t>
            </a:r>
            <a:r>
              <a:rPr lang="en-US" sz="2400" dirty="0">
                <a:cs typeface="Times New Roman" panose="02020603050405020304" pitchFamily="18" charset="0"/>
              </a:rPr>
              <a:t>producing an office memo, </a:t>
            </a:r>
            <a:r>
              <a:rPr lang="en-US" sz="2400" dirty="0" smtClean="0">
                <a:cs typeface="Times New Roman" panose="02020603050405020304" pitchFamily="18" charset="0"/>
              </a:rPr>
              <a:t>or </a:t>
            </a:r>
            <a:r>
              <a:rPr lang="en-US" sz="2400" dirty="0">
                <a:cs typeface="Times New Roman" panose="02020603050405020304" pitchFamily="18" charset="0"/>
              </a:rPr>
              <a:t>simply sending an email to a friend, entering text is one of our main activities when using the computer. The most obvious means of text entry is the plain keyboard, </a:t>
            </a:r>
          </a:p>
          <a:p>
            <a:pPr marL="0" lvl="0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1. The 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lphanumeric 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eyboard: </a:t>
            </a:r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dirty="0">
                <a:cs typeface="Times New Roman" panose="02020603050405020304" pitchFamily="18" charset="0"/>
              </a:rPr>
              <a:t>keyboard is still one of the most common input devices in use today. It is used for entering textual data and commands. The vast majority of keyboards have a standardized layout, and are known by the first six letters of the top row of alphabetical keys, QWERTY. There are alternative designs which have some advantages over </a:t>
            </a:r>
            <a:r>
              <a:rPr lang="en-US" sz="2400" dirty="0" smtClean="0">
                <a:cs typeface="Times New Roman" panose="02020603050405020304" pitchFamily="18" charset="0"/>
              </a:rPr>
              <a:t>the QWERTY </a:t>
            </a:r>
            <a:r>
              <a:rPr lang="en-US" sz="2400" dirty="0">
                <a:cs typeface="Times New Roman" panose="02020603050405020304" pitchFamily="18" charset="0"/>
              </a:rPr>
              <a:t>layout, but these have not been able to overcome the vast technological </a:t>
            </a:r>
            <a:r>
              <a:rPr lang="en-US" sz="2400" dirty="0" smtClean="0">
                <a:cs typeface="Times New Roman" panose="02020603050405020304" pitchFamily="18" charset="0"/>
              </a:rPr>
              <a:t>advantages </a:t>
            </a:r>
            <a:r>
              <a:rPr lang="en-US" sz="2400" dirty="0">
                <a:cs typeface="Times New Roman" panose="02020603050405020304" pitchFamily="18" charset="0"/>
              </a:rPr>
              <a:t>of the QWERTY keyboard. There are various alternatives of keyboard: 26 key layouts and chord keyboards, Phone pad and T9 entry etc.</a:t>
            </a:r>
          </a:p>
        </p:txBody>
      </p:sp>
    </p:spTree>
    <p:extLst>
      <p:ext uri="{BB962C8B-B14F-4D97-AF65-F5344CB8AC3E}">
        <p14:creationId xmlns:p14="http://schemas.microsoft.com/office/powerpoint/2010/main" val="3263035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 smtClean="0"/>
              <a:t>2.</a:t>
            </a:r>
            <a:r>
              <a:rPr lang="en-US" sz="3200" b="1" dirty="0"/>
              <a:t> </a:t>
            </a:r>
            <a:r>
              <a:rPr lang="en-US" sz="3200" b="1" dirty="0">
                <a:cs typeface="Times New Roman" panose="02020603050405020304" pitchFamily="18" charset="0"/>
              </a:rPr>
              <a:t>Handwriting</a:t>
            </a:r>
            <a:r>
              <a:rPr lang="en-US" sz="3200" b="1" dirty="0"/>
              <a:t> </a:t>
            </a:r>
            <a:r>
              <a:rPr lang="en-US" sz="3200" b="1" dirty="0" smtClean="0">
                <a:cs typeface="Times New Roman" panose="02020603050405020304" pitchFamily="18" charset="0"/>
              </a:rPr>
              <a:t>Recognition(HWR)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382000" cy="4468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common and familiar activity, and is therefore attractive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text entry. If we were able to write as we would when we use paper,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taking this form of input and converting it to text, we can see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interacting with the computer. However, there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disadvantages with handwriting recognition.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still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inaccurate and so makes a significant number of mistakes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letters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it has improved rapidly.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individual differences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enormous, and make the recognition process even more difficult.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information in handwriting is not in the letter shape itself but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stroke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– the way in which the letter is drawn.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handwriting recognition must capture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stroke 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character shape.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can help determine the letter’s identity, but is often unable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enough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has been widely used to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handwriting.</a:t>
            </a:r>
          </a:p>
        </p:txBody>
      </p:sp>
    </p:spTree>
    <p:extLst>
      <p:ext uri="{BB962C8B-B14F-4D97-AF65-F5344CB8AC3E}">
        <p14:creationId xmlns:p14="http://schemas.microsoft.com/office/powerpoint/2010/main" val="1326303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w Cen MT Condensed" panose="020B0606020104020203" pitchFamily="34" charset="0"/>
                <a:cs typeface="Times New Roman" panose="02020603050405020304" pitchFamily="18" charset="0"/>
              </a:rPr>
              <a:t>3. Speech Recognition</a:t>
            </a:r>
            <a:endParaRPr lang="en-US" sz="3200" dirty="0">
              <a:latin typeface="Tw Cen MT Condensed" panose="020B0606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84388"/>
            <a:ext cx="8382000" cy="4621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recognition, or speech-to-text, is the ability for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identify words spoken aloud and convert them into readable text.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software has a limited vocabulary of words and phrases, and it may only identify these if they are spoken very clearly.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incorporates different fields of research in computer science, linguistics and computer engineering. Many modern devices or text-focused programs may have speech recognition functions in them to allow for easier or hands-free use of a device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peech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 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different things.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is used to identify words in spoken language. Voice recognition is a biometric technology used to identify a particular individual's voice or for speaker identification.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12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w Cen MT Condensed" panose="020B0606020104020203" pitchFamily="34" charset="0"/>
                <a:cs typeface="Times New Roman" panose="02020603050405020304" pitchFamily="18" charset="0"/>
              </a:rPr>
              <a:t>Advantages and Disadvantages of SR</a:t>
            </a:r>
            <a:endParaRPr lang="en-US" sz="3200" b="1" dirty="0">
              <a:latin typeface="Tw Cen MT Condensed" panose="020B0606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362200"/>
            <a:ext cx="8119872" cy="42672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software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easy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and readily available.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software is now frequently installed in computers and mobile devices, allowing for easy access.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unable to sometimes capture words due to variations of pronunciation,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support for some languages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inability to sort through background noise.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can lead to inaccuracies. Some speech recognition software may also take time and feel relatively slow to process speech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 recognition technology still has a few issues to work through, as it is continuously developed.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6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Computer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667000"/>
            <a:ext cx="8001000" cy="3962400"/>
          </a:xfrm>
        </p:spPr>
        <p:txBody>
          <a:bodyPr/>
          <a:lstStyle/>
          <a:p>
            <a:pPr marL="101600" indent="-88900">
              <a:buFontTx/>
              <a:buChar char=" "/>
            </a:pPr>
            <a:r>
              <a:rPr lang="en-US" altLang="en-US" sz="2000" dirty="0">
                <a:cs typeface="Times New Roman" panose="02020603050405020304" pitchFamily="18" charset="0"/>
              </a:rPr>
              <a:t>A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computer system is made up of various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elements. Each </a:t>
            </a:r>
            <a:r>
              <a:rPr lang="en-US" altLang="en-US" sz="2000" dirty="0">
                <a:cs typeface="Times New Roman" panose="02020603050405020304" pitchFamily="18" charset="0"/>
              </a:rPr>
              <a:t>of these elements affects the interaction</a:t>
            </a: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Entry And Pointing</a:t>
            </a:r>
            <a:endParaRPr lang="en-GB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Devices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(Small &amp; Large), Digital Paper</a:t>
            </a:r>
          </a:p>
          <a:p>
            <a:pPr marL="666750" lvl="1"/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– Special Interaction And Display Devices</a:t>
            </a:r>
          </a:p>
          <a:p>
            <a:pPr marL="666750" lvl="1"/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Interaction – E.G. Sound, Haptic, Bio-sensing</a:t>
            </a:r>
            <a:endParaRPr lang="en-GB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Output (Print) And Input (Scan)</a:t>
            </a:r>
            <a:endParaRPr lang="en-GB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&amp; Permanent Media, Capacity &amp; Access</a:t>
            </a:r>
            <a:endParaRPr lang="en-GB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Processing, Networks</a:t>
            </a:r>
            <a:endParaRPr lang="en-US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8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Interacting with Computers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8672" t="29931" r="22602" b="16736"/>
          <a:stretch/>
        </p:blipFill>
        <p:spPr>
          <a:xfrm>
            <a:off x="1066800" y="2362200"/>
            <a:ext cx="699135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b="1" dirty="0" smtClean="0"/>
              <a:t>A ‘typical’ computer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2084388"/>
            <a:ext cx="7880350" cy="4621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altLang="en-US" dirty="0" smtClean="0"/>
              <a:t> Screen</a:t>
            </a:r>
            <a:r>
              <a:rPr lang="en-GB" altLang="en-US" dirty="0" smtClean="0"/>
              <a:t>, or monitor, on which there are windows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altLang="en-US" dirty="0" smtClean="0"/>
              <a:t> Keyboard</a:t>
            </a:r>
            <a:endParaRPr lang="en-GB" alt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altLang="en-US" dirty="0" smtClean="0"/>
              <a:t> Mouse/trackpad</a:t>
            </a: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variations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Desktop</a:t>
            </a:r>
            <a:endParaRPr lang="en-GB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Laptop</a:t>
            </a:r>
            <a:endParaRPr lang="en-GB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PDA</a:t>
            </a:r>
          </a:p>
          <a:p>
            <a:pPr algn="just" eaLnBrk="1" hangingPunct="1">
              <a:lnSpc>
                <a:spcPct val="90000"/>
              </a:lnSpc>
              <a:buFontTx/>
              <a:buChar char=" "/>
            </a:pPr>
            <a:r>
              <a:rPr lang="en-GB" altLang="en-US" dirty="0" smtClean="0"/>
              <a:t>The </a:t>
            </a:r>
            <a:r>
              <a:rPr lang="en-GB" altLang="en-US" dirty="0" smtClean="0"/>
              <a:t>devices dictate the styles of interaction that the system supports</a:t>
            </a:r>
          </a:p>
          <a:p>
            <a:pPr algn="just" eaLnBrk="1" hangingPunct="1">
              <a:lnSpc>
                <a:spcPct val="90000"/>
              </a:lnSpc>
              <a:buFontTx/>
              <a:buChar char=" "/>
            </a:pPr>
            <a:r>
              <a:rPr lang="en-GB" altLang="en-US" dirty="0" smtClean="0"/>
              <a:t>If we use different devices, then the interface will support a different style of interaction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038600" y="2438400"/>
          <a:ext cx="4610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4" imgW="3457575" imgH="1914525" progId="Word.Picture.8">
                  <p:embed/>
                </p:oleObj>
              </mc:Choice>
              <mc:Fallback>
                <p:oleObj name="Picture" r:id="rId4" imgW="3457575" imgH="1914525" progId="Word.Picture.8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38400"/>
                        <a:ext cx="46101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84138" y="1435100"/>
            <a:ext cx="2735262" cy="850900"/>
            <a:chOff x="53" y="904"/>
            <a:chExt cx="1723" cy="536"/>
          </a:xfrm>
        </p:grpSpPr>
        <p:grpSp>
          <p:nvGrpSpPr>
            <p:cNvPr id="5126" name="Group 8"/>
            <p:cNvGrpSpPr>
              <a:grpSpLocks/>
            </p:cNvGrpSpPr>
            <p:nvPr/>
          </p:nvGrpSpPr>
          <p:grpSpPr bwMode="auto">
            <a:xfrm>
              <a:off x="53" y="960"/>
              <a:ext cx="859" cy="480"/>
              <a:chOff x="53" y="960"/>
              <a:chExt cx="859" cy="480"/>
            </a:xfrm>
          </p:grpSpPr>
          <p:sp>
            <p:nvSpPr>
              <p:cNvPr id="5128" name="Text Box 5"/>
              <p:cNvSpPr txBox="1">
                <a:spLocks noChangeArrowheads="1"/>
              </p:cNvSpPr>
              <p:nvPr/>
            </p:nvSpPr>
            <p:spPr bwMode="auto">
              <a:xfrm>
                <a:off x="53" y="960"/>
                <a:ext cx="331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4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?</a:t>
                </a:r>
              </a:p>
            </p:txBody>
          </p:sp>
          <p:sp>
            <p:nvSpPr>
              <p:cNvPr id="5129" name="Line 7"/>
              <p:cNvSpPr>
                <a:spLocks noChangeShapeType="1"/>
              </p:cNvSpPr>
              <p:nvPr/>
            </p:nvSpPr>
            <p:spPr bwMode="auto">
              <a:xfrm flipV="1">
                <a:off x="384" y="960"/>
                <a:ext cx="528" cy="1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7" name="Freeform 9"/>
            <p:cNvSpPr>
              <a:spLocks/>
            </p:cNvSpPr>
            <p:nvPr/>
          </p:nvSpPr>
          <p:spPr bwMode="auto">
            <a:xfrm>
              <a:off x="816" y="904"/>
              <a:ext cx="960" cy="56"/>
            </a:xfrm>
            <a:custGeom>
              <a:avLst/>
              <a:gdLst>
                <a:gd name="T0" fmla="*/ 0 w 960"/>
                <a:gd name="T1" fmla="*/ 8 h 56"/>
                <a:gd name="T2" fmla="*/ 48 w 960"/>
                <a:gd name="T3" fmla="*/ 8 h 56"/>
                <a:gd name="T4" fmla="*/ 96 w 960"/>
                <a:gd name="T5" fmla="*/ 8 h 56"/>
                <a:gd name="T6" fmla="*/ 144 w 960"/>
                <a:gd name="T7" fmla="*/ 56 h 56"/>
                <a:gd name="T8" fmla="*/ 192 w 960"/>
                <a:gd name="T9" fmla="*/ 8 h 56"/>
                <a:gd name="T10" fmla="*/ 288 w 960"/>
                <a:gd name="T11" fmla="*/ 56 h 56"/>
                <a:gd name="T12" fmla="*/ 336 w 960"/>
                <a:gd name="T13" fmla="*/ 8 h 56"/>
                <a:gd name="T14" fmla="*/ 432 w 960"/>
                <a:gd name="T15" fmla="*/ 56 h 56"/>
                <a:gd name="T16" fmla="*/ 480 w 960"/>
                <a:gd name="T17" fmla="*/ 8 h 56"/>
                <a:gd name="T18" fmla="*/ 576 w 960"/>
                <a:gd name="T19" fmla="*/ 56 h 56"/>
                <a:gd name="T20" fmla="*/ 624 w 960"/>
                <a:gd name="T21" fmla="*/ 8 h 56"/>
                <a:gd name="T22" fmla="*/ 720 w 960"/>
                <a:gd name="T23" fmla="*/ 56 h 56"/>
                <a:gd name="T24" fmla="*/ 816 w 960"/>
                <a:gd name="T25" fmla="*/ 8 h 56"/>
                <a:gd name="T26" fmla="*/ 864 w 960"/>
                <a:gd name="T27" fmla="*/ 56 h 56"/>
                <a:gd name="T28" fmla="*/ 960 w 960"/>
                <a:gd name="T29" fmla="*/ 8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60" h="56">
                  <a:moveTo>
                    <a:pt x="0" y="8"/>
                  </a:moveTo>
                  <a:cubicBezTo>
                    <a:pt x="16" y="8"/>
                    <a:pt x="32" y="8"/>
                    <a:pt x="48" y="8"/>
                  </a:cubicBezTo>
                  <a:cubicBezTo>
                    <a:pt x="64" y="8"/>
                    <a:pt x="80" y="0"/>
                    <a:pt x="96" y="8"/>
                  </a:cubicBezTo>
                  <a:cubicBezTo>
                    <a:pt x="112" y="16"/>
                    <a:pt x="128" y="56"/>
                    <a:pt x="144" y="56"/>
                  </a:cubicBezTo>
                  <a:cubicBezTo>
                    <a:pt x="160" y="56"/>
                    <a:pt x="168" y="8"/>
                    <a:pt x="192" y="8"/>
                  </a:cubicBezTo>
                  <a:cubicBezTo>
                    <a:pt x="216" y="8"/>
                    <a:pt x="264" y="56"/>
                    <a:pt x="288" y="56"/>
                  </a:cubicBezTo>
                  <a:cubicBezTo>
                    <a:pt x="312" y="56"/>
                    <a:pt x="312" y="8"/>
                    <a:pt x="336" y="8"/>
                  </a:cubicBezTo>
                  <a:cubicBezTo>
                    <a:pt x="360" y="8"/>
                    <a:pt x="408" y="56"/>
                    <a:pt x="432" y="56"/>
                  </a:cubicBezTo>
                  <a:cubicBezTo>
                    <a:pt x="456" y="56"/>
                    <a:pt x="456" y="8"/>
                    <a:pt x="480" y="8"/>
                  </a:cubicBezTo>
                  <a:cubicBezTo>
                    <a:pt x="504" y="8"/>
                    <a:pt x="552" y="56"/>
                    <a:pt x="576" y="56"/>
                  </a:cubicBezTo>
                  <a:cubicBezTo>
                    <a:pt x="600" y="56"/>
                    <a:pt x="600" y="8"/>
                    <a:pt x="624" y="8"/>
                  </a:cubicBezTo>
                  <a:cubicBezTo>
                    <a:pt x="648" y="8"/>
                    <a:pt x="688" y="56"/>
                    <a:pt x="720" y="56"/>
                  </a:cubicBezTo>
                  <a:cubicBezTo>
                    <a:pt x="752" y="56"/>
                    <a:pt x="792" y="8"/>
                    <a:pt x="816" y="8"/>
                  </a:cubicBezTo>
                  <a:cubicBezTo>
                    <a:pt x="840" y="8"/>
                    <a:pt x="840" y="56"/>
                    <a:pt x="864" y="56"/>
                  </a:cubicBezTo>
                  <a:cubicBezTo>
                    <a:pt x="888" y="56"/>
                    <a:pt x="924" y="32"/>
                    <a:pt x="960" y="8"/>
                  </a:cubicBezTo>
                </a:path>
              </a:pathLst>
            </a:custGeom>
            <a:noFill/>
            <a:ln w="38100" cmpd="sng">
              <a:solidFill>
                <a:srgbClr val="FFC5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43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b="1" dirty="0" smtClean="0"/>
              <a:t>How many computers 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buFontTx/>
              <a:buChar char=" "/>
            </a:pPr>
            <a:r>
              <a:rPr lang="en-GB" altLang="en-US" sz="2400" dirty="0" smtClean="0"/>
              <a:t>in your house?</a:t>
            </a:r>
          </a:p>
          <a:p>
            <a:pPr marL="476250" lvl="1" eaLnBrk="1" hangingPunct="1"/>
            <a:endParaRPr lang="en-GB" altLang="en-US" sz="1200" dirty="0" smtClean="0"/>
          </a:p>
          <a:p>
            <a:pPr marL="476250" lvl="1" eaLnBrk="1" hangingPunct="1"/>
            <a:r>
              <a:rPr lang="en-GB" altLang="en-US" sz="2000" dirty="0" smtClean="0"/>
              <a:t>PC</a:t>
            </a:r>
          </a:p>
          <a:p>
            <a:pPr marL="476250" lvl="1" eaLnBrk="1" hangingPunct="1"/>
            <a:r>
              <a:rPr lang="en-GB" altLang="en-US" sz="2000" dirty="0" smtClean="0"/>
              <a:t>TV, VCR, DVD, </a:t>
            </a:r>
            <a:r>
              <a:rPr lang="en-GB" altLang="en-US" sz="2000" dirty="0" err="1" smtClean="0"/>
              <a:t>HiFi</a:t>
            </a:r>
            <a:r>
              <a:rPr lang="en-GB" altLang="en-US" sz="2000" dirty="0" smtClean="0"/>
              <a:t>, cable/satellite TV</a:t>
            </a:r>
          </a:p>
          <a:p>
            <a:pPr marL="476250" lvl="1" eaLnBrk="1" hangingPunct="1"/>
            <a:r>
              <a:rPr lang="en-GB" altLang="en-US" sz="2000" dirty="0" smtClean="0"/>
              <a:t>microwave, cooker, washing machine</a:t>
            </a:r>
          </a:p>
          <a:p>
            <a:pPr marL="476250" lvl="1" eaLnBrk="1" hangingPunct="1"/>
            <a:r>
              <a:rPr lang="en-GB" altLang="en-US" sz="2000" dirty="0" smtClean="0"/>
              <a:t>central heating</a:t>
            </a:r>
          </a:p>
          <a:p>
            <a:pPr marL="476250" lvl="1" eaLnBrk="1" hangingPunct="1"/>
            <a:r>
              <a:rPr lang="en-GB" altLang="en-US" sz="2000" dirty="0" smtClean="0"/>
              <a:t>security system</a:t>
            </a:r>
          </a:p>
          <a:p>
            <a:pPr marL="0" indent="0" eaLnBrk="1" hangingPunct="1"/>
            <a:endParaRPr lang="en-GB" altLang="en-US" sz="2400" dirty="0" smtClean="0"/>
          </a:p>
          <a:p>
            <a:pPr marL="476250" lvl="1" eaLnBrk="1" hangingPunct="1">
              <a:buFontTx/>
              <a:buChar char=" "/>
            </a:pPr>
            <a:r>
              <a:rPr lang="en-GB" altLang="en-US" sz="2000" dirty="0" smtClean="0"/>
              <a:t>can you think of more?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GB" altLang="en-US" sz="2400" dirty="0" smtClean="0"/>
              <a:t>in your pockets?</a:t>
            </a:r>
          </a:p>
          <a:p>
            <a:pPr lvl="1" eaLnBrk="1" hangingPunct="1"/>
            <a:endParaRPr lang="en-GB" altLang="en-US" sz="1200" dirty="0" smtClean="0"/>
          </a:p>
          <a:p>
            <a:pPr lvl="1" eaLnBrk="1" hangingPunct="1"/>
            <a:r>
              <a:rPr lang="en-GB" altLang="en-US" sz="2000" dirty="0" smtClean="0"/>
              <a:t>PDA</a:t>
            </a:r>
          </a:p>
          <a:p>
            <a:pPr lvl="1" eaLnBrk="1" hangingPunct="1"/>
            <a:r>
              <a:rPr lang="en-GB" altLang="en-US" sz="2000" dirty="0" smtClean="0"/>
              <a:t>phone, camera</a:t>
            </a:r>
          </a:p>
          <a:p>
            <a:pPr lvl="1" eaLnBrk="1" hangingPunct="1"/>
            <a:r>
              <a:rPr lang="en-GB" altLang="en-US" sz="2000" dirty="0" smtClean="0"/>
              <a:t>smart card, card with magnetic strip?</a:t>
            </a:r>
          </a:p>
          <a:p>
            <a:pPr lvl="1" eaLnBrk="1" hangingPunct="1"/>
            <a:r>
              <a:rPr lang="en-GB" altLang="en-US" sz="2000" dirty="0" smtClean="0"/>
              <a:t>electronic car key</a:t>
            </a:r>
          </a:p>
          <a:p>
            <a:pPr lvl="1" eaLnBrk="1" hangingPunct="1"/>
            <a:r>
              <a:rPr lang="en-GB" altLang="en-US" sz="2000" dirty="0" smtClean="0"/>
              <a:t>USB memory</a:t>
            </a:r>
          </a:p>
          <a:p>
            <a:pPr eaLnBrk="1" hangingPunct="1"/>
            <a:endParaRPr lang="en-GB" altLang="en-US" sz="2400" dirty="0" smtClean="0"/>
          </a:p>
          <a:p>
            <a:pPr lvl="1" eaLnBrk="1" hangingPunct="1">
              <a:buFontTx/>
              <a:buChar char=" "/>
            </a:pPr>
            <a:r>
              <a:rPr lang="en-GB" altLang="en-US" sz="2000" dirty="0" smtClean="0"/>
              <a:t>try your pockets and bags</a:t>
            </a:r>
          </a:p>
        </p:txBody>
      </p:sp>
    </p:spTree>
    <p:extLst>
      <p:ext uri="{BB962C8B-B14F-4D97-AF65-F5344CB8AC3E}">
        <p14:creationId xmlns:p14="http://schemas.microsoft.com/office/powerpoint/2010/main" val="272575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b="1" dirty="0" smtClean="0"/>
              <a:t>Interactivity?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2000" smtClean="0"/>
              <a:t>Long ago in a galaxy far away … </a:t>
            </a:r>
            <a:r>
              <a:rPr lang="en-GB" altLang="en-US" sz="2000" i="1" smtClean="0"/>
              <a:t>batch</a:t>
            </a:r>
            <a:r>
              <a:rPr lang="en-GB" altLang="en-US" sz="2000" smtClean="0"/>
              <a:t> processing</a:t>
            </a:r>
          </a:p>
          <a:p>
            <a:pPr marL="565150" lvl="1" eaLnBrk="1" hangingPunct="1"/>
            <a:r>
              <a:rPr lang="en-GB" altLang="en-US" sz="1800" smtClean="0"/>
              <a:t>punched card stacks or large data files prepared</a:t>
            </a:r>
          </a:p>
          <a:p>
            <a:pPr marL="565150" lvl="1" eaLnBrk="1" hangingPunct="1"/>
            <a:r>
              <a:rPr lang="en-GB" altLang="en-US" sz="1800" smtClean="0"/>
              <a:t>long wait ….</a:t>
            </a:r>
          </a:p>
          <a:p>
            <a:pPr marL="565150" lvl="1" eaLnBrk="1" hangingPunct="1"/>
            <a:r>
              <a:rPr lang="en-GB" altLang="en-US" sz="1800" smtClean="0"/>
              <a:t>line printer output</a:t>
            </a:r>
          </a:p>
          <a:p>
            <a:pPr marL="565150" lvl="1" eaLnBrk="1" hangingPunct="1">
              <a:buFontTx/>
              <a:buChar char=" "/>
            </a:pPr>
            <a:r>
              <a:rPr lang="en-GB" altLang="en-US" sz="1800" smtClean="0"/>
              <a:t>… and if it is not right …</a:t>
            </a:r>
          </a:p>
          <a:p>
            <a:pPr marL="565150" lvl="1" eaLnBrk="1" hangingPunct="1">
              <a:buFontTx/>
              <a:buChar char=" "/>
            </a:pPr>
            <a:endParaRPr lang="en-GB" altLang="en-US" sz="1200" smtClean="0"/>
          </a:p>
          <a:p>
            <a:pPr marL="0" indent="0" eaLnBrk="1" hangingPunct="1">
              <a:buFontTx/>
              <a:buChar char=" "/>
            </a:pPr>
            <a:r>
              <a:rPr lang="en-GB" altLang="en-US" sz="2000" smtClean="0"/>
              <a:t>Now most computing is interactive</a:t>
            </a:r>
          </a:p>
          <a:p>
            <a:pPr marL="565150" lvl="1" eaLnBrk="1" hangingPunct="1"/>
            <a:r>
              <a:rPr lang="en-GB" altLang="en-US" sz="1800" smtClean="0"/>
              <a:t>rapid feedback</a:t>
            </a:r>
          </a:p>
          <a:p>
            <a:pPr marL="565150" lvl="1" eaLnBrk="1" hangingPunct="1"/>
            <a:r>
              <a:rPr lang="en-GB" altLang="en-US" sz="1800" smtClean="0"/>
              <a:t>the user in control (most of the time)</a:t>
            </a:r>
          </a:p>
          <a:p>
            <a:pPr marL="565150" lvl="1" eaLnBrk="1" hangingPunct="1"/>
            <a:r>
              <a:rPr lang="en-GB" altLang="en-US" sz="1800" smtClean="0"/>
              <a:t>doing rather than thinking …</a:t>
            </a:r>
          </a:p>
          <a:p>
            <a:pPr marL="0" indent="0" eaLnBrk="1" hangingPunct="1"/>
            <a:endParaRPr lang="en-GB" altLang="en-US" sz="1000" smtClean="0"/>
          </a:p>
          <a:p>
            <a:pPr marL="0" indent="0" eaLnBrk="1" hangingPunct="1">
              <a:buFontTx/>
              <a:buNone/>
            </a:pPr>
            <a:r>
              <a:rPr lang="en-GB" altLang="en-US" sz="2000" smtClean="0"/>
              <a:t>Is faster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11964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b="1" dirty="0" smtClean="0"/>
              <a:t>Richer interaction</a:t>
            </a:r>
          </a:p>
        </p:txBody>
      </p:sp>
      <p:grpSp>
        <p:nvGrpSpPr>
          <p:cNvPr id="9219" name="Group 5"/>
          <p:cNvGrpSpPr>
            <a:grpSpLocks/>
          </p:cNvGrpSpPr>
          <p:nvPr/>
        </p:nvGrpSpPr>
        <p:grpSpPr bwMode="auto">
          <a:xfrm>
            <a:off x="2654300" y="2608263"/>
            <a:ext cx="838200" cy="1828800"/>
            <a:chOff x="1728" y="1776"/>
            <a:chExt cx="528" cy="1152"/>
          </a:xfrm>
        </p:grpSpPr>
        <p:sp>
          <p:nvSpPr>
            <p:cNvPr id="9231" name="AutoShape 6"/>
            <p:cNvSpPr>
              <a:spLocks noChangeArrowheads="1"/>
            </p:cNvSpPr>
            <p:nvPr/>
          </p:nvSpPr>
          <p:spPr bwMode="auto">
            <a:xfrm>
              <a:off x="1728" y="1776"/>
              <a:ext cx="384" cy="384"/>
            </a:xfrm>
            <a:prstGeom prst="smileyFace">
              <a:avLst>
                <a:gd name="adj" fmla="val 4653"/>
              </a:avLst>
            </a:prstGeom>
            <a:solidFill>
              <a:srgbClr val="E1B8B8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9232" name="Line 7"/>
            <p:cNvSpPr>
              <a:spLocks noChangeShapeType="1"/>
            </p:cNvSpPr>
            <p:nvPr/>
          </p:nvSpPr>
          <p:spPr bwMode="auto">
            <a:xfrm>
              <a:off x="1920" y="216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8"/>
            <p:cNvSpPr>
              <a:spLocks noChangeShapeType="1"/>
            </p:cNvSpPr>
            <p:nvPr/>
          </p:nvSpPr>
          <p:spPr bwMode="auto">
            <a:xfrm>
              <a:off x="1920" y="2304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9"/>
            <p:cNvSpPr>
              <a:spLocks noChangeShapeType="1"/>
            </p:cNvSpPr>
            <p:nvPr/>
          </p:nvSpPr>
          <p:spPr bwMode="auto">
            <a:xfrm flipH="1">
              <a:off x="1728" y="2304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0"/>
            <p:cNvSpPr>
              <a:spLocks noChangeShapeType="1"/>
            </p:cNvSpPr>
            <p:nvPr/>
          </p:nvSpPr>
          <p:spPr bwMode="auto">
            <a:xfrm flipH="1">
              <a:off x="1824" y="25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1"/>
            <p:cNvSpPr>
              <a:spLocks noChangeShapeType="1"/>
            </p:cNvSpPr>
            <p:nvPr/>
          </p:nvSpPr>
          <p:spPr bwMode="auto">
            <a:xfrm>
              <a:off x="1920" y="25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" name="Rectangle 12"/>
          <p:cNvSpPr>
            <a:spLocks noChangeArrowheads="1"/>
          </p:cNvSpPr>
          <p:nvPr/>
        </p:nvSpPr>
        <p:spPr bwMode="auto">
          <a:xfrm>
            <a:off x="1663700" y="4513263"/>
            <a:ext cx="2590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grpSp>
        <p:nvGrpSpPr>
          <p:cNvPr id="9221" name="Group 13"/>
          <p:cNvGrpSpPr>
            <a:grpSpLocks/>
          </p:cNvGrpSpPr>
          <p:nvPr/>
        </p:nvGrpSpPr>
        <p:grpSpPr bwMode="auto">
          <a:xfrm rot="-578918">
            <a:off x="4635500" y="2760663"/>
            <a:ext cx="914400" cy="304800"/>
            <a:chOff x="3552" y="1488"/>
            <a:chExt cx="576" cy="192"/>
          </a:xfrm>
        </p:grpSpPr>
        <p:sp>
          <p:nvSpPr>
            <p:cNvPr id="9229" name="AutoShape 14"/>
            <p:cNvSpPr>
              <a:spLocks noChangeArrowheads="1"/>
            </p:cNvSpPr>
            <p:nvPr/>
          </p:nvSpPr>
          <p:spPr bwMode="auto">
            <a:xfrm rot="-5400000">
              <a:off x="3576" y="146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Rectangle 15"/>
            <p:cNvSpPr>
              <a:spLocks noChangeArrowheads="1"/>
            </p:cNvSpPr>
            <p:nvPr/>
          </p:nvSpPr>
          <p:spPr bwMode="auto">
            <a:xfrm>
              <a:off x="3744" y="14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</p:grpSp>
      <p:sp>
        <p:nvSpPr>
          <p:cNvPr id="9222" name="Line 16"/>
          <p:cNvSpPr>
            <a:spLocks noChangeShapeType="1"/>
          </p:cNvSpPr>
          <p:nvPr/>
        </p:nvSpPr>
        <p:spPr bwMode="auto">
          <a:xfrm>
            <a:off x="4483100" y="4589463"/>
            <a:ext cx="1600200" cy="685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>
            <a:off x="4025900" y="3675063"/>
            <a:ext cx="2286000" cy="1295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8"/>
          <p:cNvSpPr>
            <a:spLocks noChangeShapeType="1"/>
          </p:cNvSpPr>
          <p:nvPr/>
        </p:nvSpPr>
        <p:spPr bwMode="auto">
          <a:xfrm>
            <a:off x="5410200" y="3276600"/>
            <a:ext cx="1282700" cy="13890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19"/>
          <p:cNvSpPr txBox="1">
            <a:spLocks noChangeArrowheads="1"/>
          </p:cNvSpPr>
          <p:nvPr/>
        </p:nvSpPr>
        <p:spPr bwMode="auto">
          <a:xfrm>
            <a:off x="6311900" y="4818063"/>
            <a:ext cx="19939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/>
              <a:t>sensors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/>
              <a:t>and devices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/>
              <a:t>everywhere</a:t>
            </a:r>
          </a:p>
        </p:txBody>
      </p:sp>
      <p:pic>
        <p:nvPicPr>
          <p:cNvPr id="9226" name="Picture 20" descr="the_fridge.gif                                                 0001A46C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455863"/>
            <a:ext cx="1257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294063"/>
            <a:ext cx="23495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8" name="Line 22"/>
          <p:cNvSpPr>
            <a:spLocks noChangeShapeType="1"/>
          </p:cNvSpPr>
          <p:nvPr/>
        </p:nvSpPr>
        <p:spPr bwMode="auto">
          <a:xfrm>
            <a:off x="2349500" y="4284663"/>
            <a:ext cx="35052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Why Human </a:t>
            </a:r>
            <a:r>
              <a:rPr lang="en-US" sz="3200" b="1" dirty="0">
                <a:cs typeface="Times New Roman" panose="02020603050405020304" pitchFamily="18" charset="0"/>
              </a:rPr>
              <a:t>interact</a:t>
            </a:r>
            <a:r>
              <a:rPr lang="en-US" sz="3200" b="1" dirty="0"/>
              <a:t> with </a:t>
            </a:r>
            <a:r>
              <a:rPr lang="en-US" sz="3200" b="1" dirty="0" smtClean="0"/>
              <a:t>Computers?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438400"/>
            <a:ext cx="7924800" cy="426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When we interact with computers, what are we trying to achieve?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Consider </a:t>
            </a:r>
            <a:r>
              <a:rPr lang="en-US" sz="2200" dirty="0"/>
              <a:t>what happens when we interact with each </a:t>
            </a:r>
            <a:r>
              <a:rPr lang="en-US" sz="2200" dirty="0" smtClean="0"/>
              <a:t>other: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we </a:t>
            </a:r>
            <a:r>
              <a:rPr lang="en-US" sz="1800" dirty="0"/>
              <a:t>are either passing information to other people, </a:t>
            </a:r>
            <a:endParaRPr lang="en-US" sz="18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or </a:t>
            </a:r>
            <a:r>
              <a:rPr lang="en-US" sz="1800" dirty="0"/>
              <a:t>receiving information from them.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2200" dirty="0" smtClean="0"/>
              <a:t>Often</a:t>
            </a:r>
            <a:r>
              <a:rPr lang="en-US" sz="2200" dirty="0"/>
              <a:t>, the information we receive is in response to the information that we have recently imparted to them, and we may then respond to that.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b="1" dirty="0" smtClean="0"/>
              <a:t>Interaction </a:t>
            </a:r>
            <a:r>
              <a:rPr lang="en-US" sz="2200" b="1" dirty="0"/>
              <a:t>is therefore a process of information transfer</a:t>
            </a:r>
            <a:r>
              <a:rPr lang="en-US" sz="2200" dirty="0"/>
              <a:t>. Relating this to the electronic computer, the same principles hold: interaction is a process of information transfer, from the user to the computer and from the computer to the user.</a:t>
            </a:r>
          </a:p>
        </p:txBody>
      </p:sp>
    </p:spTree>
    <p:extLst>
      <p:ext uri="{BB962C8B-B14F-4D97-AF65-F5344CB8AC3E}">
        <p14:creationId xmlns:p14="http://schemas.microsoft.com/office/powerpoint/2010/main" val="3712251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cs typeface="Times New Roman" panose="02020603050405020304" pitchFamily="18" charset="0"/>
              </a:rPr>
              <a:t>Levels</a:t>
            </a:r>
            <a:r>
              <a:rPr lang="en-US" sz="3200" b="1" dirty="0"/>
              <a:t> of I</a:t>
            </a:r>
            <a:r>
              <a:rPr lang="en-US" sz="3200" b="1" dirty="0" smtClean="0"/>
              <a:t>nteraction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8458200" cy="47244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days of computing, information was entered into the computer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mass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data entry. There was minimal interaction with the machine: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simply dump a pile of punched cards onto a reader, press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 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return a few hours later.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 the interactions take place over hours or days.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desktop computer system has interactions taking seconds or fractions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(or with slow web pages sometimes minutes!). The field of Human–Computer Interaction largely grew due to this change in interactive 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are coming out of the box! Information appliances are putting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dedicated systems onto the fridge, microwave and washing machine: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shopping, give you email in your kitchen or simply call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needed. We carry with us WAP phones and smartcards, have security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us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webcams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show our homes to the world. </a:t>
            </a:r>
          </a:p>
        </p:txBody>
      </p:sp>
    </p:spTree>
    <p:extLst>
      <p:ext uri="{BB962C8B-B14F-4D97-AF65-F5344CB8AC3E}">
        <p14:creationId xmlns:p14="http://schemas.microsoft.com/office/powerpoint/2010/main" val="3139831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3290</TotalTime>
  <Words>1209</Words>
  <Application>Microsoft Office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Courier New</vt:lpstr>
      <vt:lpstr>Times</vt:lpstr>
      <vt:lpstr>Times New Roman</vt:lpstr>
      <vt:lpstr>Tw Cen MT</vt:lpstr>
      <vt:lpstr>Tw Cen MT Condensed</vt:lpstr>
      <vt:lpstr>Verdana</vt:lpstr>
      <vt:lpstr>Wingdings</vt:lpstr>
      <vt:lpstr>Wingdings 3</vt:lpstr>
      <vt:lpstr>Integral</vt:lpstr>
      <vt:lpstr>Microsoft Word 2001 Picture</vt:lpstr>
      <vt:lpstr>Human Computer Interaction</vt:lpstr>
      <vt:lpstr>The Computer</vt:lpstr>
      <vt:lpstr>Interacting with Computers</vt:lpstr>
      <vt:lpstr>A ‘typical’ computer system</vt:lpstr>
      <vt:lpstr>How many computers …</vt:lpstr>
      <vt:lpstr>Interactivity?</vt:lpstr>
      <vt:lpstr>Richer interaction</vt:lpstr>
      <vt:lpstr>Why Human interact with Computers?</vt:lpstr>
      <vt:lpstr>Levels of Interaction</vt:lpstr>
      <vt:lpstr>Text Entry Devices (Input)</vt:lpstr>
      <vt:lpstr>Text Entry Devices-1.Keyboard</vt:lpstr>
      <vt:lpstr>2. Handwriting Recognition(HWR)</vt:lpstr>
      <vt:lpstr>3. Speech Recognition</vt:lpstr>
      <vt:lpstr>Advantages and Disadvantages of SR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Goel</dc:creator>
  <cp:lastModifiedBy>DeLL</cp:lastModifiedBy>
  <cp:revision>617</cp:revision>
  <dcterms:created xsi:type="dcterms:W3CDTF">2003-12-01T05:21:34Z</dcterms:created>
  <dcterms:modified xsi:type="dcterms:W3CDTF">2024-04-20T18:59:31Z</dcterms:modified>
</cp:coreProperties>
</file>