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handoutMasterIdLst>
    <p:handoutMasterId r:id="rId15"/>
  </p:handoutMasterIdLst>
  <p:sldIdLst>
    <p:sldId id="389" r:id="rId2"/>
    <p:sldId id="390" r:id="rId3"/>
    <p:sldId id="391" r:id="rId4"/>
    <p:sldId id="392" r:id="rId5"/>
    <p:sldId id="401" r:id="rId6"/>
    <p:sldId id="394" r:id="rId7"/>
    <p:sldId id="395" r:id="rId8"/>
    <p:sldId id="396" r:id="rId9"/>
    <p:sldId id="397" r:id="rId10"/>
    <p:sldId id="398" r:id="rId11"/>
    <p:sldId id="399" r:id="rId12"/>
    <p:sldId id="400" r:id="rId1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8" autoAdjust="0"/>
    <p:restoredTop sz="90929"/>
  </p:normalViewPr>
  <p:slideViewPr>
    <p:cSldViewPr>
      <p:cViewPr varScale="1">
        <p:scale>
          <a:sx n="66" d="100"/>
          <a:sy n="66" d="100"/>
        </p:scale>
        <p:origin x="146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8B81C3D6-095D-414C-ADC9-6E378E8A63DF}" type="datetimeFigureOut">
              <a:rPr lang="en-US"/>
              <a:pPr>
                <a:defRPr/>
              </a:pPr>
              <a:t>4/23/2024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smtClean="0"/>
            </a:lvl1pPr>
          </a:lstStyle>
          <a:p>
            <a:pPr>
              <a:defRPr/>
            </a:pPr>
            <a:r>
              <a:rPr lang="en-US"/>
              <a:t>IMPROVING WEBSITE PERFORMANCE USING CLICKSTREAM ANALYSIS</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0B27FD2F-80E8-42E9-A067-1EAC1D5D1BA2}"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r>
              <a:rPr lang="en-US" altLang="en-US"/>
              <a:t>IMPROVING WEBSITE PERFORMANCE USING CLICKSTREAM ANALYSIS</a:t>
            </a:r>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4DA6AF7-C603-48EC-89D5-FD6359E1FA2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flipV="1">
            <a:off x="6289675" y="5264150"/>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
            <a:ext cx="9144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lgn="l">
              <a:defRPr/>
            </a:lvl1pPr>
          </a:lstStyle>
          <a:p>
            <a:pPr>
              <a:defRPr/>
            </a:pPr>
            <a:endParaRPr lang="en-US" altLang="en-US"/>
          </a:p>
        </p:txBody>
      </p:sp>
      <p:sp>
        <p:nvSpPr>
          <p:cNvPr id="7" name="Footer Placeholder 4"/>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8" name="Slide Number Placeholder 5"/>
          <p:cNvSpPr>
            <a:spLocks noGrp="1"/>
          </p:cNvSpPr>
          <p:nvPr>
            <p:ph type="sldNum" sz="quarter" idx="12"/>
          </p:nvPr>
        </p:nvSpPr>
        <p:spPr/>
        <p:txBody>
          <a:bodyPr/>
          <a:lstStyle>
            <a:lvl1pPr>
              <a:defRPr smtClean="0"/>
            </a:lvl1pPr>
          </a:lstStyle>
          <a:p>
            <a:pPr>
              <a:defRPr/>
            </a:pPr>
            <a:fld id="{E646A4DC-B711-4CAF-BE08-4A9B1693BE70}" type="slidenum">
              <a:rPr lang="en-US" altLang="en-US"/>
              <a:pPr>
                <a:defRPr/>
              </a:pPr>
              <a:t>‹#›</a:t>
            </a:fld>
            <a:endParaRPr lang="en-US" altLang="en-US"/>
          </a:p>
        </p:txBody>
      </p:sp>
    </p:spTree>
    <p:extLst>
      <p:ext uri="{BB962C8B-B14F-4D97-AF65-F5344CB8AC3E}">
        <p14:creationId xmlns:p14="http://schemas.microsoft.com/office/powerpoint/2010/main" val="249708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6" name="Slide Number Placeholder 5"/>
          <p:cNvSpPr>
            <a:spLocks noGrp="1"/>
          </p:cNvSpPr>
          <p:nvPr>
            <p:ph type="sldNum" sz="quarter" idx="12"/>
          </p:nvPr>
        </p:nvSpPr>
        <p:spPr/>
        <p:txBody>
          <a:bodyPr/>
          <a:lstStyle>
            <a:lvl1pPr>
              <a:defRPr/>
            </a:lvl1pPr>
          </a:lstStyle>
          <a:p>
            <a:pPr>
              <a:defRPr/>
            </a:pPr>
            <a:fld id="{9B492E7D-71F2-4356-87D0-5210EB20FE24}" type="slidenum">
              <a:rPr lang="en-US" altLang="en-US"/>
              <a:pPr>
                <a:defRPr/>
              </a:pPr>
              <a:t>‹#›</a:t>
            </a:fld>
            <a:endParaRPr lang="en-US" altLang="en-US"/>
          </a:p>
        </p:txBody>
      </p:sp>
    </p:spTree>
    <p:extLst>
      <p:ext uri="{BB962C8B-B14F-4D97-AF65-F5344CB8AC3E}">
        <p14:creationId xmlns:p14="http://schemas.microsoft.com/office/powerpoint/2010/main" val="220991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4" name="Straight Connector 3"/>
          <p:cNvCxnSpPr/>
          <p:nvPr/>
        </p:nvCxnSpPr>
        <p:spPr>
          <a:xfrm rot="5400000" flipV="1">
            <a:off x="7543800" y="173038"/>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7" name="Slide Number Placeholder 5"/>
          <p:cNvSpPr>
            <a:spLocks noGrp="1"/>
          </p:cNvSpPr>
          <p:nvPr>
            <p:ph type="sldNum" sz="quarter" idx="12"/>
          </p:nvPr>
        </p:nvSpPr>
        <p:spPr/>
        <p:txBody>
          <a:bodyPr/>
          <a:lstStyle>
            <a:lvl1pPr>
              <a:defRPr smtClean="0"/>
            </a:lvl1pPr>
          </a:lstStyle>
          <a:p>
            <a:pPr>
              <a:defRPr/>
            </a:pPr>
            <a:fld id="{719ADE25-DB36-46DB-9F00-FF04DDC50F85}" type="slidenum">
              <a:rPr lang="en-US" altLang="en-US"/>
              <a:pPr>
                <a:defRPr/>
              </a:pPr>
              <a:t>‹#›</a:t>
            </a:fld>
            <a:endParaRPr lang="en-US" altLang="en-US"/>
          </a:p>
        </p:txBody>
      </p:sp>
    </p:spTree>
    <p:extLst>
      <p:ext uri="{BB962C8B-B14F-4D97-AF65-F5344CB8AC3E}">
        <p14:creationId xmlns:p14="http://schemas.microsoft.com/office/powerpoint/2010/main" val="394516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6" name="Slide Number Placeholder 5"/>
          <p:cNvSpPr>
            <a:spLocks noGrp="1"/>
          </p:cNvSpPr>
          <p:nvPr>
            <p:ph type="sldNum" sz="quarter" idx="12"/>
          </p:nvPr>
        </p:nvSpPr>
        <p:spPr/>
        <p:txBody>
          <a:bodyPr/>
          <a:lstStyle>
            <a:lvl1pPr>
              <a:defRPr/>
            </a:lvl1pPr>
          </a:lstStyle>
          <a:p>
            <a:pPr>
              <a:defRPr/>
            </a:pPr>
            <a:fld id="{5627434E-AB01-4E12-B21C-8A8FDC22AA27}" type="slidenum">
              <a:rPr lang="en-US" altLang="en-US"/>
              <a:pPr>
                <a:defRPr/>
              </a:pPr>
              <a:t>‹#›</a:t>
            </a:fld>
            <a:endParaRPr lang="en-US" altLang="en-US"/>
          </a:p>
        </p:txBody>
      </p:sp>
    </p:spTree>
    <p:extLst>
      <p:ext uri="{BB962C8B-B14F-4D97-AF65-F5344CB8AC3E}">
        <p14:creationId xmlns:p14="http://schemas.microsoft.com/office/powerpoint/2010/main" val="3994583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1"/>
            <a:ext cx="9144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4"/>
          <p:cNvCxnSpPr/>
          <p:nvPr/>
        </p:nvCxnSpPr>
        <p:spPr>
          <a:xfrm flipV="1">
            <a:off x="6289675" y="5264150"/>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7"/>
            <a:ext cx="5829300" cy="1463040"/>
          </a:xfrm>
        </p:spPr>
        <p:txBody>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Date Placeholder 3"/>
          <p:cNvSpPr>
            <a:spLocks noGrp="1"/>
          </p:cNvSpPr>
          <p:nvPr>
            <p:ph type="dt" sz="half" idx="10"/>
          </p:nvPr>
        </p:nvSpPr>
        <p:spPr/>
        <p:txBody>
          <a:bodyPr/>
          <a:lstStyle>
            <a:lvl1pPr>
              <a:defRPr/>
            </a:lvl1pPr>
          </a:lstStyle>
          <a:p>
            <a:pPr>
              <a:defRPr/>
            </a:pPr>
            <a:endParaRPr lang="en-US" altLang="en-US"/>
          </a:p>
        </p:txBody>
      </p:sp>
      <p:sp>
        <p:nvSpPr>
          <p:cNvPr id="7" name="Footer Placeholder 4"/>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8" name="Slide Number Placeholder 5"/>
          <p:cNvSpPr>
            <a:spLocks noGrp="1"/>
          </p:cNvSpPr>
          <p:nvPr>
            <p:ph type="sldNum" sz="quarter" idx="12"/>
          </p:nvPr>
        </p:nvSpPr>
        <p:spPr/>
        <p:txBody>
          <a:bodyPr/>
          <a:lstStyle>
            <a:lvl1pPr>
              <a:defRPr smtClean="0"/>
            </a:lvl1pPr>
          </a:lstStyle>
          <a:p>
            <a:pPr>
              <a:defRPr/>
            </a:pPr>
            <a:fld id="{0DB41004-5232-4D10-8F56-AD5E16E1E22B}" type="slidenum">
              <a:rPr lang="en-US" altLang="en-US"/>
              <a:pPr>
                <a:defRPr/>
              </a:pPr>
              <a:t>‹#›</a:t>
            </a:fld>
            <a:endParaRPr lang="en-US" altLang="en-US"/>
          </a:p>
        </p:txBody>
      </p:sp>
    </p:spTree>
    <p:extLst>
      <p:ext uri="{BB962C8B-B14F-4D97-AF65-F5344CB8AC3E}">
        <p14:creationId xmlns:p14="http://schemas.microsoft.com/office/powerpoint/2010/main" val="185753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7" name="Slide Number Placeholder 5"/>
          <p:cNvSpPr>
            <a:spLocks noGrp="1"/>
          </p:cNvSpPr>
          <p:nvPr>
            <p:ph type="sldNum" sz="quarter" idx="12"/>
          </p:nvPr>
        </p:nvSpPr>
        <p:spPr/>
        <p:txBody>
          <a:bodyPr/>
          <a:lstStyle>
            <a:lvl1pPr>
              <a:defRPr/>
            </a:lvl1pPr>
          </a:lstStyle>
          <a:p>
            <a:pPr>
              <a:defRPr/>
            </a:pPr>
            <a:fld id="{A750A20E-BD20-4963-B13E-14E40E10A5F7}" type="slidenum">
              <a:rPr lang="en-US" altLang="en-US"/>
              <a:pPr>
                <a:defRPr/>
              </a:pPr>
              <a:t>‹#›</a:t>
            </a:fld>
            <a:endParaRPr lang="en-US" altLang="en-US"/>
          </a:p>
        </p:txBody>
      </p:sp>
    </p:spTree>
    <p:extLst>
      <p:ext uri="{BB962C8B-B14F-4D97-AF65-F5344CB8AC3E}">
        <p14:creationId xmlns:p14="http://schemas.microsoft.com/office/powerpoint/2010/main" val="185377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9" name="Slide Number Placeholder 5"/>
          <p:cNvSpPr>
            <a:spLocks noGrp="1"/>
          </p:cNvSpPr>
          <p:nvPr>
            <p:ph type="sldNum" sz="quarter" idx="12"/>
          </p:nvPr>
        </p:nvSpPr>
        <p:spPr/>
        <p:txBody>
          <a:bodyPr/>
          <a:lstStyle>
            <a:lvl1pPr>
              <a:defRPr/>
            </a:lvl1pPr>
          </a:lstStyle>
          <a:p>
            <a:pPr>
              <a:defRPr/>
            </a:pPr>
            <a:fld id="{916032C0-DD56-4797-A98D-26227BBEB717}" type="slidenum">
              <a:rPr lang="en-US" altLang="en-US"/>
              <a:pPr>
                <a:defRPr/>
              </a:pPr>
              <a:t>‹#›</a:t>
            </a:fld>
            <a:endParaRPr lang="en-US" altLang="en-US"/>
          </a:p>
        </p:txBody>
      </p:sp>
    </p:spTree>
    <p:extLst>
      <p:ext uri="{BB962C8B-B14F-4D97-AF65-F5344CB8AC3E}">
        <p14:creationId xmlns:p14="http://schemas.microsoft.com/office/powerpoint/2010/main" val="226594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5" name="Slide Number Placeholder 5"/>
          <p:cNvSpPr>
            <a:spLocks noGrp="1"/>
          </p:cNvSpPr>
          <p:nvPr>
            <p:ph type="sldNum" sz="quarter" idx="12"/>
          </p:nvPr>
        </p:nvSpPr>
        <p:spPr/>
        <p:txBody>
          <a:bodyPr/>
          <a:lstStyle>
            <a:lvl1pPr>
              <a:defRPr/>
            </a:lvl1pPr>
          </a:lstStyle>
          <a:p>
            <a:pPr>
              <a:defRPr/>
            </a:pPr>
            <a:fld id="{CC612655-B0DC-408E-B854-EF4E5E46B368}" type="slidenum">
              <a:rPr lang="en-US" altLang="en-US"/>
              <a:pPr>
                <a:defRPr/>
              </a:pPr>
              <a:t>‹#›</a:t>
            </a:fld>
            <a:endParaRPr lang="en-US" altLang="en-US"/>
          </a:p>
        </p:txBody>
      </p:sp>
    </p:spTree>
    <p:extLst>
      <p:ext uri="{BB962C8B-B14F-4D97-AF65-F5344CB8AC3E}">
        <p14:creationId xmlns:p14="http://schemas.microsoft.com/office/powerpoint/2010/main" val="1564328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en-US"/>
          </a:p>
        </p:txBody>
      </p:sp>
      <p:sp>
        <p:nvSpPr>
          <p:cNvPr id="3" name="Footer Placeholder 2"/>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4" name="Slide Number Placeholder 3"/>
          <p:cNvSpPr>
            <a:spLocks noGrp="1"/>
          </p:cNvSpPr>
          <p:nvPr>
            <p:ph type="sldNum" sz="quarter" idx="12"/>
          </p:nvPr>
        </p:nvSpPr>
        <p:spPr/>
        <p:txBody>
          <a:bodyPr/>
          <a:lstStyle>
            <a:lvl1pPr>
              <a:defRPr smtClean="0"/>
            </a:lvl1pPr>
          </a:lstStyle>
          <a:p>
            <a:pPr>
              <a:defRPr/>
            </a:pPr>
            <a:fld id="{BCB0F235-4CDF-4A47-8A41-D0212AFA3EC2}" type="slidenum">
              <a:rPr lang="en-US" altLang="en-US"/>
              <a:pPr>
                <a:defRPr/>
              </a:pPr>
              <a:t>‹#›</a:t>
            </a:fld>
            <a:endParaRPr lang="en-US" altLang="en-US"/>
          </a:p>
        </p:txBody>
      </p:sp>
    </p:spTree>
    <p:extLst>
      <p:ext uri="{BB962C8B-B14F-4D97-AF65-F5344CB8AC3E}">
        <p14:creationId xmlns:p14="http://schemas.microsoft.com/office/powerpoint/2010/main" val="650327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7" name="Slide Number Placeholder 5"/>
          <p:cNvSpPr>
            <a:spLocks noGrp="1"/>
          </p:cNvSpPr>
          <p:nvPr>
            <p:ph type="sldNum" sz="quarter" idx="12"/>
          </p:nvPr>
        </p:nvSpPr>
        <p:spPr/>
        <p:txBody>
          <a:bodyPr/>
          <a:lstStyle>
            <a:lvl1pPr>
              <a:defRPr/>
            </a:lvl1pPr>
          </a:lstStyle>
          <a:p>
            <a:pPr>
              <a:defRPr/>
            </a:pPr>
            <a:fld id="{38D14DA7-A54B-45F6-ABB7-078EF641E88F}" type="slidenum">
              <a:rPr lang="en-US" altLang="en-US"/>
              <a:pPr>
                <a:defRPr/>
              </a:pPr>
              <a:t>‹#›</a:t>
            </a:fld>
            <a:endParaRPr lang="en-US" altLang="en-US"/>
          </a:p>
        </p:txBody>
      </p:sp>
    </p:spTree>
    <p:extLst>
      <p:ext uri="{BB962C8B-B14F-4D97-AF65-F5344CB8AC3E}">
        <p14:creationId xmlns:p14="http://schemas.microsoft.com/office/powerpoint/2010/main" val="149491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cxnSp>
        <p:nvCxnSpPr>
          <p:cNvPr id="5" name="Straight Connector 4"/>
          <p:cNvCxnSpPr/>
          <p:nvPr/>
        </p:nvCxnSpPr>
        <p:spPr>
          <a:xfrm flipV="1">
            <a:off x="6289675" y="5264150"/>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8"/>
            <a:ext cx="5829300" cy="1463040"/>
          </a:xfrm>
        </p:spPr>
        <p:txBody>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a:defRPr/>
            </a:pPr>
            <a:endParaRPr lang="en-US" altLang="en-US"/>
          </a:p>
        </p:txBody>
      </p:sp>
      <p:sp>
        <p:nvSpPr>
          <p:cNvPr id="7" name="Footer Placeholder 5"/>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8" name="Slide Number Placeholder 6"/>
          <p:cNvSpPr>
            <a:spLocks noGrp="1"/>
          </p:cNvSpPr>
          <p:nvPr>
            <p:ph type="sldNum" sz="quarter" idx="12"/>
          </p:nvPr>
        </p:nvSpPr>
        <p:spPr/>
        <p:txBody>
          <a:bodyPr/>
          <a:lstStyle>
            <a:lvl1pPr>
              <a:defRPr smtClean="0"/>
            </a:lvl1pPr>
          </a:lstStyle>
          <a:p>
            <a:pPr>
              <a:defRPr/>
            </a:pPr>
            <a:fld id="{D434B79B-4E6C-4265-8483-71E22F91448C}" type="slidenum">
              <a:rPr lang="en-US" altLang="en-US"/>
              <a:pPr>
                <a:defRPr/>
              </a:pPr>
              <a:t>‹#›</a:t>
            </a:fld>
            <a:endParaRPr lang="en-US" altLang="en-US"/>
          </a:p>
        </p:txBody>
      </p:sp>
    </p:spTree>
    <p:extLst>
      <p:ext uri="{BB962C8B-B14F-4D97-AF65-F5344CB8AC3E}">
        <p14:creationId xmlns:p14="http://schemas.microsoft.com/office/powerpoint/2010/main" val="2692475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350" y="585788"/>
            <a:ext cx="7289800" cy="1498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7" name="Text Placeholder 2"/>
          <p:cNvSpPr>
            <a:spLocks noGrp="1"/>
          </p:cNvSpPr>
          <p:nvPr>
            <p:ph type="body" idx="1"/>
          </p:nvPr>
        </p:nvSpPr>
        <p:spPr bwMode="auto">
          <a:xfrm>
            <a:off x="768350" y="2286000"/>
            <a:ext cx="7289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768350" y="6470650"/>
            <a:ext cx="1616075" cy="274638"/>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endParaRPr lang="en-US" altLang="en-US"/>
          </a:p>
        </p:txBody>
      </p:sp>
      <p:sp>
        <p:nvSpPr>
          <p:cNvPr id="5" name="Footer Placeholder 4"/>
          <p:cNvSpPr>
            <a:spLocks noGrp="1"/>
          </p:cNvSpPr>
          <p:nvPr>
            <p:ph type="ftr" sz="quarter" idx="3"/>
          </p:nvPr>
        </p:nvSpPr>
        <p:spPr>
          <a:xfrm>
            <a:off x="3632200" y="6470650"/>
            <a:ext cx="4425950" cy="274638"/>
          </a:xfrm>
          <a:prstGeom prst="rect">
            <a:avLst/>
          </a:prstGeom>
        </p:spPr>
        <p:txBody>
          <a:bodyPr vert="horz" lIns="91440" tIns="45720" rIns="91440" bIns="45720" rtlCol="0" anchor="ctr"/>
          <a:lstStyle>
            <a:lvl1pPr algn="r">
              <a:defRPr sz="1000" cap="all" baseline="0" smtClean="0">
                <a:solidFill>
                  <a:schemeClr val="tx1">
                    <a:lumMod val="95000"/>
                    <a:lumOff val="5000"/>
                  </a:schemeClr>
                </a:solidFill>
                <a:latin typeface="+mj-lt"/>
              </a:defRPr>
            </a:lvl1pPr>
          </a:lstStyle>
          <a:p>
            <a:pPr>
              <a:defRPr/>
            </a:pPr>
            <a:r>
              <a:rPr lang="en-US" altLang="en-US"/>
              <a:t>IMPROVING WEBSITE PERFORMANCE USING CLICKSTREAM ANALYSIS</a:t>
            </a:r>
          </a:p>
        </p:txBody>
      </p:sp>
      <p:sp>
        <p:nvSpPr>
          <p:cNvPr id="6" name="Slide Number Placeholder 5"/>
          <p:cNvSpPr>
            <a:spLocks noGrp="1"/>
          </p:cNvSpPr>
          <p:nvPr>
            <p:ph type="sldNum" sz="quarter" idx="4"/>
          </p:nvPr>
        </p:nvSpPr>
        <p:spPr>
          <a:xfrm>
            <a:off x="8128000" y="6470650"/>
            <a:ext cx="730250" cy="274638"/>
          </a:xfrm>
          <a:prstGeom prst="rect">
            <a:avLst/>
          </a:prstGeom>
        </p:spPr>
        <p:txBody>
          <a:bodyPr vert="horz" wrap="square" lIns="91440" tIns="45720" rIns="91440" bIns="45720" numCol="1" anchor="ctr" anchorCtr="0" compatLnSpc="1">
            <a:prstTxWarp prst="textNoShape">
              <a:avLst/>
            </a:prstTxWarp>
          </a:bodyPr>
          <a:lstStyle>
            <a:lvl1pPr>
              <a:defRPr sz="1000" smtClean="0">
                <a:solidFill>
                  <a:srgbClr val="0D0D0D"/>
                </a:solidFill>
                <a:latin typeface="Tw Cen MT Condensed" panose="020B0606020104020203" pitchFamily="34" charset="0"/>
              </a:defRPr>
            </a:lvl1pPr>
          </a:lstStyle>
          <a:p>
            <a:pPr>
              <a:defRPr/>
            </a:pPr>
            <a:fld id="{049A9820-A20A-41CE-8BB4-43968BFE15F7}" type="slidenum">
              <a:rPr lang="en-US" altLang="en-US"/>
              <a:pPr>
                <a:defRPr/>
              </a:pPr>
              <a:t>‹#›</a:t>
            </a:fld>
            <a:endParaRPr lang="en-US" altLang="en-US"/>
          </a:p>
        </p:txBody>
      </p:sp>
      <p:cxnSp>
        <p:nvCxnSpPr>
          <p:cNvPr id="7" name="Straight Connector 6"/>
          <p:cNvCxnSpPr/>
          <p:nvPr/>
        </p:nvCxnSpPr>
        <p:spPr>
          <a:xfrm flipV="1">
            <a:off x="571500" y="827088"/>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95" r:id="rId1"/>
    <p:sldLayoutId id="2147483889" r:id="rId2"/>
    <p:sldLayoutId id="2147483896" r:id="rId3"/>
    <p:sldLayoutId id="2147483890" r:id="rId4"/>
    <p:sldLayoutId id="2147483891" r:id="rId5"/>
    <p:sldLayoutId id="2147483892" r:id="rId6"/>
    <p:sldLayoutId id="2147483897" r:id="rId7"/>
    <p:sldLayoutId id="2147483893" r:id="rId8"/>
    <p:sldLayoutId id="2147483898" r:id="rId9"/>
    <p:sldLayoutId id="2147483894" r:id="rId10"/>
    <p:sldLayoutId id="2147483899" r:id="rId11"/>
  </p:sldLayoutIdLst>
  <p:hf hdr="0" dt="0"/>
  <p:txStyles>
    <p:titleStyle>
      <a:lvl1pPr algn="l" rtl="0" eaLnBrk="0" fontAlgn="base" hangingPunct="0">
        <a:lnSpc>
          <a:spcPct val="80000"/>
        </a:lnSpc>
        <a:spcBef>
          <a:spcPct val="0"/>
        </a:spcBef>
        <a:spcAft>
          <a:spcPct val="0"/>
        </a:spcAft>
        <a:defRPr sz="4400" kern="1200" cap="all" spc="100">
          <a:solidFill>
            <a:srgbClr val="0D0D0D"/>
          </a:solidFill>
          <a:latin typeface="+mj-lt"/>
          <a:ea typeface="+mj-ea"/>
          <a:cs typeface="+mj-cs"/>
        </a:defRPr>
      </a:lvl1pPr>
      <a:lvl2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2pPr>
      <a:lvl3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3pPr>
      <a:lvl4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4pPr>
      <a:lvl5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5pPr>
      <a:lvl6pPr marL="457200" algn="l" rtl="0" fontAlgn="base">
        <a:lnSpc>
          <a:spcPct val="80000"/>
        </a:lnSpc>
        <a:spcBef>
          <a:spcPct val="0"/>
        </a:spcBef>
        <a:spcAft>
          <a:spcPct val="0"/>
        </a:spcAft>
        <a:defRPr sz="4400">
          <a:solidFill>
            <a:srgbClr val="0D0D0D"/>
          </a:solidFill>
          <a:latin typeface="Tw Cen MT Condensed" panose="020B0606020104020203" pitchFamily="34" charset="0"/>
        </a:defRPr>
      </a:lvl6pPr>
      <a:lvl7pPr marL="914400" algn="l" rtl="0" fontAlgn="base">
        <a:lnSpc>
          <a:spcPct val="80000"/>
        </a:lnSpc>
        <a:spcBef>
          <a:spcPct val="0"/>
        </a:spcBef>
        <a:spcAft>
          <a:spcPct val="0"/>
        </a:spcAft>
        <a:defRPr sz="4400">
          <a:solidFill>
            <a:srgbClr val="0D0D0D"/>
          </a:solidFill>
          <a:latin typeface="Tw Cen MT Condensed" panose="020B0606020104020203" pitchFamily="34" charset="0"/>
        </a:defRPr>
      </a:lvl7pPr>
      <a:lvl8pPr marL="1371600" algn="l" rtl="0" fontAlgn="base">
        <a:lnSpc>
          <a:spcPct val="80000"/>
        </a:lnSpc>
        <a:spcBef>
          <a:spcPct val="0"/>
        </a:spcBef>
        <a:spcAft>
          <a:spcPct val="0"/>
        </a:spcAft>
        <a:defRPr sz="4400">
          <a:solidFill>
            <a:srgbClr val="0D0D0D"/>
          </a:solidFill>
          <a:latin typeface="Tw Cen MT Condensed" panose="020B0606020104020203" pitchFamily="34" charset="0"/>
        </a:defRPr>
      </a:lvl8pPr>
      <a:lvl9pPr marL="1828800" algn="l" rtl="0" fontAlgn="base">
        <a:lnSpc>
          <a:spcPct val="80000"/>
        </a:lnSpc>
        <a:spcBef>
          <a:spcPct val="0"/>
        </a:spcBef>
        <a:spcAft>
          <a:spcPct val="0"/>
        </a:spcAft>
        <a:defRPr sz="4400">
          <a:solidFill>
            <a:srgbClr val="0D0D0D"/>
          </a:solidFill>
          <a:latin typeface="Tw Cen MT Condensed" panose="020B0606020104020203"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13"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44767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3pPr>
      <a:lvl4pPr marL="59372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776288"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324600" y="4815357"/>
            <a:ext cx="2819400" cy="1752600"/>
          </a:xfrm>
        </p:spPr>
        <p:txBody>
          <a:bodyPr>
            <a:normAutofit fontScale="92500" lnSpcReduction="20000"/>
          </a:bodyPr>
          <a:lstStyle/>
          <a:p>
            <a:r>
              <a:rPr lang="en-US" sz="2000" b="1" dirty="0" smtClean="0"/>
              <a:t>The computer part II</a:t>
            </a:r>
          </a:p>
          <a:p>
            <a:pPr algn="l"/>
            <a:endParaRPr lang="en-GB" altLang="en-US" sz="2000" dirty="0" smtClean="0"/>
          </a:p>
          <a:p>
            <a:pPr algn="l"/>
            <a:r>
              <a:rPr lang="en-GB" altLang="en-US" sz="2000" dirty="0" smtClean="0"/>
              <a:t>Positioning, Pointing &amp; Drawing </a:t>
            </a:r>
            <a:r>
              <a:rPr lang="en-GB" sz="2000" dirty="0" smtClean="0"/>
              <a:t>(Input devices)</a:t>
            </a:r>
            <a:endParaRPr lang="en-US" sz="2000" dirty="0" smtClean="0"/>
          </a:p>
          <a:p>
            <a:endParaRPr lang="en-US" sz="2000" b="1" dirty="0" smtClean="0"/>
          </a:p>
          <a:p>
            <a:r>
              <a:rPr lang="en-US" sz="2000" b="1" dirty="0" smtClean="0"/>
              <a:t>CS 8</a:t>
            </a:r>
            <a:r>
              <a:rPr lang="en-US" sz="2000" b="1" baseline="30000" dirty="0" smtClean="0"/>
              <a:t>th</a:t>
            </a:r>
            <a:r>
              <a:rPr lang="en-US" sz="2000" b="1" dirty="0" smtClean="0"/>
              <a:t> Semester</a:t>
            </a:r>
            <a:endParaRPr lang="en-US" sz="2000" b="1" dirty="0"/>
          </a:p>
        </p:txBody>
      </p:sp>
      <p:sp>
        <p:nvSpPr>
          <p:cNvPr id="2" name="Title 1"/>
          <p:cNvSpPr>
            <a:spLocks noGrp="1"/>
          </p:cNvSpPr>
          <p:nvPr>
            <p:ph type="ctrTitle"/>
          </p:nvPr>
        </p:nvSpPr>
        <p:spPr/>
        <p:txBody>
          <a:bodyPr/>
          <a:lstStyle/>
          <a:p>
            <a:r>
              <a:rPr lang="en-US" b="1" dirty="0" smtClean="0"/>
              <a:t>Human Computer Interaction</a:t>
            </a:r>
            <a:endParaRPr lang="en-US" b="1" dirty="0"/>
          </a:p>
        </p:txBody>
      </p:sp>
    </p:spTree>
    <p:extLst>
      <p:ext uri="{BB962C8B-B14F-4D97-AF65-F5344CB8AC3E}">
        <p14:creationId xmlns:p14="http://schemas.microsoft.com/office/powerpoint/2010/main" val="36808204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smtClean="0"/>
              <a:t>Track Ball</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quarter" idx="1"/>
          </p:nvPr>
        </p:nvPicPr>
        <p:blipFill rotWithShape="1">
          <a:blip r:embed="rId2"/>
          <a:srcRect l="12070" t="47643" r="40095" b="34638"/>
          <a:stretch/>
        </p:blipFill>
        <p:spPr>
          <a:xfrm>
            <a:off x="304800" y="2590800"/>
            <a:ext cx="8382000" cy="3657600"/>
          </a:xfrm>
          <a:prstGeom prst="rect">
            <a:avLst/>
          </a:prstGeom>
        </p:spPr>
      </p:pic>
    </p:spTree>
    <p:extLst>
      <p:ext uri="{BB962C8B-B14F-4D97-AF65-F5344CB8AC3E}">
        <p14:creationId xmlns:p14="http://schemas.microsoft.com/office/powerpoint/2010/main" val="1694796106"/>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cs typeface="Times New Roman" panose="02020603050405020304" pitchFamily="18" charset="0"/>
              </a:rPr>
              <a:t>The Joystick and Keyboard Nipple</a:t>
            </a:r>
            <a:endParaRPr lang="en-US" sz="3200" dirty="0">
              <a:cs typeface="Times New Roman" panose="02020603050405020304" pitchFamily="18" charset="0"/>
            </a:endParaRPr>
          </a:p>
        </p:txBody>
      </p:sp>
      <p:sp>
        <p:nvSpPr>
          <p:cNvPr id="3" name="Content Placeholder 2"/>
          <p:cNvSpPr>
            <a:spLocks noGrp="1"/>
          </p:cNvSpPr>
          <p:nvPr>
            <p:ph sz="quarter" idx="1"/>
          </p:nvPr>
        </p:nvSpPr>
        <p:spPr>
          <a:xfrm>
            <a:off x="533400" y="1905000"/>
            <a:ext cx="8458200" cy="4800600"/>
          </a:xfrm>
        </p:spPr>
        <p:txBody>
          <a:bodyPr>
            <a:noAutofit/>
          </a:bodyPr>
          <a:lstStyle/>
          <a:p>
            <a:pPr marL="0" indent="0" algn="just">
              <a:buNone/>
            </a:pPr>
            <a:r>
              <a:rPr lang="en-US" sz="1900" b="1" dirty="0" smtClean="0">
                <a:latin typeface="Times New Roman" panose="02020603050405020304" pitchFamily="18" charset="0"/>
                <a:cs typeface="Times New Roman" panose="02020603050405020304" pitchFamily="18" charset="0"/>
              </a:rPr>
              <a:t>Joystick: </a:t>
            </a: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joystick is an indirect input device, taking up very little space. Consisting of a small palm-sized box with a stick or shaped grip sticking up from it, the joystick is a simple device with which movements of the stick cause a corresponding movement of the screen cursor. There are two types of joystick: the</a:t>
            </a:r>
            <a:r>
              <a:rPr lang="en-US" sz="1900" b="1" dirty="0">
                <a:latin typeface="Times New Roman" panose="02020603050405020304" pitchFamily="18" charset="0"/>
                <a:cs typeface="Times New Roman" panose="02020603050405020304" pitchFamily="18" charset="0"/>
              </a:rPr>
              <a:t> absolute</a:t>
            </a:r>
            <a:r>
              <a:rPr lang="en-US" sz="1900" dirty="0">
                <a:latin typeface="Times New Roman" panose="02020603050405020304" pitchFamily="18" charset="0"/>
                <a:cs typeface="Times New Roman" panose="02020603050405020304" pitchFamily="18" charset="0"/>
              </a:rPr>
              <a:t> and the </a:t>
            </a:r>
            <a:r>
              <a:rPr lang="en-US" sz="1900" b="1" dirty="0">
                <a:latin typeface="Times New Roman" panose="02020603050405020304" pitchFamily="18" charset="0"/>
                <a:cs typeface="Times New Roman" panose="02020603050405020304" pitchFamily="18" charset="0"/>
              </a:rPr>
              <a:t>isometric.</a:t>
            </a:r>
            <a:endParaRPr lang="en-US" sz="1900" dirty="0">
              <a:latin typeface="Times New Roman" panose="02020603050405020304" pitchFamily="18" charset="0"/>
              <a:cs typeface="Times New Roman" panose="02020603050405020304" pitchFamily="18" charset="0"/>
            </a:endParaRPr>
          </a:p>
          <a:p>
            <a:pPr marL="0" indent="0" algn="just">
              <a:buNone/>
            </a:pPr>
            <a:r>
              <a:rPr lang="en-US" sz="1900" dirty="0">
                <a:latin typeface="Times New Roman" panose="02020603050405020304" pitchFamily="18" charset="0"/>
                <a:cs typeface="Times New Roman" panose="02020603050405020304" pitchFamily="18" charset="0"/>
              </a:rPr>
              <a:t>In the </a:t>
            </a:r>
            <a:r>
              <a:rPr lang="en-US" sz="1900" i="1" dirty="0">
                <a:latin typeface="Times New Roman" panose="02020603050405020304" pitchFamily="18" charset="0"/>
                <a:cs typeface="Times New Roman" panose="02020603050405020304" pitchFamily="18" charset="0"/>
              </a:rPr>
              <a:t>absolute joystick</a:t>
            </a:r>
            <a:r>
              <a:rPr lang="en-US" sz="1900" dirty="0">
                <a:latin typeface="Times New Roman" panose="02020603050405020304" pitchFamily="18" charset="0"/>
                <a:cs typeface="Times New Roman" panose="02020603050405020304" pitchFamily="18" charset="0"/>
              </a:rPr>
              <a:t>, movement is the important characteristic, since the position of the joystick in the base corresponds to the position of the cursor on the screen.</a:t>
            </a:r>
          </a:p>
          <a:p>
            <a:pPr marL="0" indent="0" algn="just">
              <a:buNone/>
            </a:pPr>
            <a:r>
              <a:rPr lang="en-US" sz="1900" dirty="0">
                <a:latin typeface="Times New Roman" panose="02020603050405020304" pitchFamily="18" charset="0"/>
                <a:cs typeface="Times New Roman" panose="02020603050405020304" pitchFamily="18" charset="0"/>
              </a:rPr>
              <a:t>In the </a:t>
            </a:r>
            <a:r>
              <a:rPr lang="en-US" sz="1900" i="1" dirty="0">
                <a:latin typeface="Times New Roman" panose="02020603050405020304" pitchFamily="18" charset="0"/>
                <a:cs typeface="Times New Roman" panose="02020603050405020304" pitchFamily="18" charset="0"/>
              </a:rPr>
              <a:t>isometric joystick</a:t>
            </a:r>
            <a:r>
              <a:rPr lang="en-US" sz="1900" dirty="0">
                <a:latin typeface="Times New Roman" panose="02020603050405020304" pitchFamily="18" charset="0"/>
                <a:cs typeface="Times New Roman" panose="02020603050405020304" pitchFamily="18" charset="0"/>
              </a:rPr>
              <a:t>, the pressure on the stick corresponds to the velocity of the cursor, and when released, the stick returns to its usual upright centered position.</a:t>
            </a:r>
          </a:p>
          <a:p>
            <a:pPr marL="0" indent="0" algn="just">
              <a:buNone/>
            </a:pPr>
            <a:r>
              <a:rPr lang="en-US" sz="1900" b="1" dirty="0" smtClean="0">
                <a:latin typeface="Times New Roman" panose="02020603050405020304" pitchFamily="18" charset="0"/>
                <a:cs typeface="Times New Roman" panose="02020603050405020304" pitchFamily="18" charset="0"/>
              </a:rPr>
              <a:t>Keyboard Nipple</a:t>
            </a:r>
            <a:r>
              <a:rPr lang="en-US" sz="1900" dirty="0" smtClean="0">
                <a:latin typeface="Times New Roman" panose="02020603050405020304" pitchFamily="18" charset="0"/>
                <a:cs typeface="Times New Roman" panose="02020603050405020304" pitchFamily="18" charset="0"/>
              </a:rPr>
              <a:t>: More </a:t>
            </a:r>
            <a:r>
              <a:rPr lang="en-US" sz="1900" dirty="0">
                <a:latin typeface="Times New Roman" panose="02020603050405020304" pitchFamily="18" charset="0"/>
                <a:cs typeface="Times New Roman" panose="02020603050405020304" pitchFamily="18" charset="0"/>
              </a:rPr>
              <a:t>commonly a small rubber nipple projects in the center of the keyboard and acts as a tiny isometric joystick. It is usually difficult for novices to use, but this seems to be related to fine adjustment of the speed settings.</a:t>
            </a:r>
          </a:p>
          <a:p>
            <a:pPr marL="0" indent="0" algn="just">
              <a:buNone/>
            </a:pPr>
            <a:r>
              <a:rPr lang="en-US" sz="1900" dirty="0">
                <a:latin typeface="Times New Roman" panose="02020603050405020304" pitchFamily="18" charset="0"/>
                <a:cs typeface="Times New Roman" panose="02020603050405020304" pitchFamily="18" charset="0"/>
              </a:rPr>
              <a:t>Like the joystick the nipple controls the rate of movement across the screen and is thus less direct than a mouse or stylus.</a:t>
            </a:r>
          </a:p>
        </p:txBody>
      </p:sp>
    </p:spTree>
    <p:extLst>
      <p:ext uri="{BB962C8B-B14F-4D97-AF65-F5344CB8AC3E}">
        <p14:creationId xmlns:p14="http://schemas.microsoft.com/office/powerpoint/2010/main" val="165223062"/>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cs typeface="Times New Roman" panose="02020603050405020304" pitchFamily="18" charset="0"/>
              </a:rPr>
              <a:t>Images Of Joystick and Keyboard Nipple</a:t>
            </a:r>
            <a:endParaRPr lang="en-US" sz="3200" b="1" dirty="0">
              <a:cs typeface="Times New Roman" panose="02020603050405020304" pitchFamily="18" charset="0"/>
            </a:endParaRPr>
          </a:p>
        </p:txBody>
      </p:sp>
      <p:pic>
        <p:nvPicPr>
          <p:cNvPr id="4" name="Content Placeholder 3"/>
          <p:cNvPicPr>
            <a:picLocks noGrp="1" noChangeAspect="1"/>
          </p:cNvPicPr>
          <p:nvPr>
            <p:ph sz="quarter" idx="1"/>
          </p:nvPr>
        </p:nvPicPr>
        <p:blipFill rotWithShape="1">
          <a:blip r:embed="rId2"/>
          <a:srcRect l="58819" t="23906" r="5340" b="21908"/>
          <a:stretch/>
        </p:blipFill>
        <p:spPr>
          <a:xfrm>
            <a:off x="768350" y="3124200"/>
            <a:ext cx="2581402" cy="3009900"/>
          </a:xfrm>
          <a:prstGeom prst="rect">
            <a:avLst/>
          </a:prstGeom>
        </p:spPr>
      </p:pic>
      <p:pic>
        <p:nvPicPr>
          <p:cNvPr id="5" name="Picture 4"/>
          <p:cNvPicPr>
            <a:picLocks noChangeAspect="1"/>
          </p:cNvPicPr>
          <p:nvPr/>
        </p:nvPicPr>
        <p:blipFill rotWithShape="1">
          <a:blip r:embed="rId3"/>
          <a:srcRect l="24596" t="23960" r="26209" b="24999"/>
          <a:stretch/>
        </p:blipFill>
        <p:spPr>
          <a:xfrm>
            <a:off x="3124201" y="3124200"/>
            <a:ext cx="5881254" cy="3009900"/>
          </a:xfrm>
          <a:prstGeom prst="rect">
            <a:avLst/>
          </a:prstGeom>
        </p:spPr>
      </p:pic>
    </p:spTree>
    <p:extLst>
      <p:ext uri="{BB962C8B-B14F-4D97-AF65-F5344CB8AC3E}">
        <p14:creationId xmlns:p14="http://schemas.microsoft.com/office/powerpoint/2010/main" val="240218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sz="3200" b="1" dirty="0"/>
              <a:t>Positioning, Pointing And Drawing</a:t>
            </a:r>
            <a:endParaRPr lang="en-US" sz="3200" b="1" dirty="0"/>
          </a:p>
        </p:txBody>
      </p:sp>
      <p:sp>
        <p:nvSpPr>
          <p:cNvPr id="3" name="Content Placeholder 2"/>
          <p:cNvSpPr>
            <a:spLocks noGrp="1"/>
          </p:cNvSpPr>
          <p:nvPr>
            <p:ph sz="quarter" idx="1"/>
          </p:nvPr>
        </p:nvSpPr>
        <p:spPr>
          <a:xfrm>
            <a:off x="533400" y="1981200"/>
            <a:ext cx="8305800" cy="4648200"/>
          </a:xfrm>
        </p:spPr>
        <p:txBody>
          <a:bodyPr>
            <a:normAutofit/>
          </a:bodyPr>
          <a:lstStyle/>
          <a:p>
            <a:pPr algn="just">
              <a:buFont typeface="Wingdings" panose="05000000000000000000" pitchFamily="2" charset="2"/>
              <a:buChar char="ü"/>
            </a:pPr>
            <a:r>
              <a:rPr lang="en-US" dirty="0"/>
              <a:t>M</a:t>
            </a:r>
            <a:r>
              <a:rPr lang="en-US" dirty="0" smtClean="0"/>
              <a:t>odern </a:t>
            </a:r>
            <a:r>
              <a:rPr lang="en-US" dirty="0"/>
              <a:t>computing systems </a:t>
            </a:r>
            <a:r>
              <a:rPr lang="en-US" dirty="0" smtClean="0"/>
              <a:t>have </a:t>
            </a:r>
            <a:r>
              <a:rPr lang="en-US" dirty="0"/>
              <a:t>the ability to point at something on the screen and thereby manipulate it, or perform some function. </a:t>
            </a:r>
            <a:endParaRPr lang="en-US" dirty="0" smtClean="0"/>
          </a:p>
          <a:p>
            <a:pPr algn="just">
              <a:buFont typeface="Wingdings" panose="05000000000000000000" pitchFamily="2" charset="2"/>
              <a:buChar char="ü"/>
            </a:pPr>
            <a:r>
              <a:rPr lang="en-US" dirty="0" smtClean="0"/>
              <a:t>There </a:t>
            </a:r>
            <a:r>
              <a:rPr lang="en-US" dirty="0"/>
              <a:t>has been a long history of such devices, in particular in computer-aided design (CAD), where positioning and drawing are the major activities. </a:t>
            </a:r>
            <a:endParaRPr lang="en-US" dirty="0" smtClean="0"/>
          </a:p>
          <a:p>
            <a:pPr algn="just">
              <a:buFont typeface="Wingdings" panose="05000000000000000000" pitchFamily="2" charset="2"/>
              <a:buChar char="ü"/>
            </a:pPr>
            <a:r>
              <a:rPr lang="en-US" dirty="0" smtClean="0"/>
              <a:t>Pointing </a:t>
            </a:r>
            <a:r>
              <a:rPr lang="en-US" dirty="0"/>
              <a:t>devices allow the user to point, position and select items, either directly or by manipulating a pointer on the screen</a:t>
            </a:r>
            <a:r>
              <a:rPr lang="en-US" dirty="0" smtClean="0"/>
              <a:t>.</a:t>
            </a:r>
          </a:p>
          <a:p>
            <a:pPr algn="just">
              <a:buFont typeface="Wingdings" panose="05000000000000000000" pitchFamily="2" charset="2"/>
              <a:buChar char="ü"/>
            </a:pPr>
            <a:r>
              <a:rPr lang="en-US" dirty="0" smtClean="0"/>
              <a:t>Many </a:t>
            </a:r>
            <a:r>
              <a:rPr lang="en-US" dirty="0"/>
              <a:t>pointing devices can also be used for free-hand drawing although the skill of drawing with a mouse is very different from using a pencil. </a:t>
            </a:r>
            <a:endParaRPr lang="en-US" dirty="0" smtClean="0"/>
          </a:p>
          <a:p>
            <a:pPr algn="just">
              <a:buFont typeface="Wingdings" panose="05000000000000000000" pitchFamily="2" charset="2"/>
              <a:buChar char="ü"/>
            </a:pPr>
            <a:r>
              <a:rPr lang="en-US" dirty="0" smtClean="0"/>
              <a:t>The </a:t>
            </a:r>
            <a:r>
              <a:rPr lang="en-US" dirty="0"/>
              <a:t>mouse is still most common for desktop computers, but is facing challenges as laptop and handheld computing increase their market share. </a:t>
            </a:r>
            <a:endParaRPr lang="en-US" dirty="0" smtClean="0"/>
          </a:p>
          <a:p>
            <a:pPr algn="just">
              <a:buFont typeface="Wingdings" panose="05000000000000000000" pitchFamily="2" charset="2"/>
              <a:buChar char="ü"/>
            </a:pPr>
            <a:r>
              <a:rPr lang="en-US" dirty="0" smtClean="0"/>
              <a:t>Indeed</a:t>
            </a:r>
            <a:r>
              <a:rPr lang="en-US" dirty="0"/>
              <a:t>, these words are being typed </a:t>
            </a:r>
            <a:r>
              <a:rPr lang="en-US" dirty="0" smtClean="0"/>
              <a:t>on a </a:t>
            </a:r>
            <a:r>
              <a:rPr lang="en-US" dirty="0"/>
              <a:t>laptop with a touchpad and no mouse.</a:t>
            </a:r>
          </a:p>
        </p:txBody>
      </p:sp>
    </p:spTree>
    <p:extLst>
      <p:ext uri="{BB962C8B-B14F-4D97-AF65-F5344CB8AC3E}">
        <p14:creationId xmlns:p14="http://schemas.microsoft.com/office/powerpoint/2010/main" val="589050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350" y="585788"/>
            <a:ext cx="7842250" cy="1498600"/>
          </a:xfrm>
        </p:spPr>
        <p:txBody>
          <a:bodyPr/>
          <a:lstStyle/>
          <a:p>
            <a:r>
              <a:rPr lang="en-GB" altLang="en-US" sz="3200" b="1" dirty="0" smtClean="0"/>
              <a:t>Positioning, Pointing And Drawing(Input)</a:t>
            </a:r>
            <a:endParaRPr lang="en-US" b="1" dirty="0"/>
          </a:p>
        </p:txBody>
      </p:sp>
      <p:sp>
        <p:nvSpPr>
          <p:cNvPr id="3" name="Content Placeholder 2"/>
          <p:cNvSpPr>
            <a:spLocks noGrp="1"/>
          </p:cNvSpPr>
          <p:nvPr>
            <p:ph sz="quarter" idx="1"/>
          </p:nvPr>
        </p:nvSpPr>
        <p:spPr>
          <a:xfrm>
            <a:off x="609600" y="2209800"/>
            <a:ext cx="8382000" cy="4419600"/>
          </a:xfrm>
        </p:spPr>
        <p:txBody>
          <a:bodyPr>
            <a:normAutofit lnSpcReduction="10000"/>
          </a:bodyPr>
          <a:lstStyle/>
          <a:p>
            <a:pPr marL="0" indent="0">
              <a:buNone/>
            </a:pPr>
            <a:r>
              <a:rPr lang="en-GB" altLang="en-US" sz="2400" dirty="0" smtClean="0">
                <a:latin typeface="Times New Roman" panose="02020603050405020304" pitchFamily="18" charset="0"/>
                <a:cs typeface="Times New Roman" panose="02020603050405020304" pitchFamily="18" charset="0"/>
              </a:rPr>
              <a:t>Following are the most common pointing Devices.</a:t>
            </a:r>
          </a:p>
          <a:p>
            <a:pPr marL="0" indent="0">
              <a:buNone/>
            </a:pPr>
            <a:r>
              <a:rPr lang="en-GB" altLang="en-US" sz="2400" dirty="0" smtClean="0">
                <a:latin typeface="Times New Roman" panose="02020603050405020304" pitchFamily="18" charset="0"/>
                <a:cs typeface="Times New Roman" panose="02020603050405020304" pitchFamily="18" charset="0"/>
              </a:rPr>
              <a:t> </a:t>
            </a:r>
          </a:p>
          <a:p>
            <a:pPr lvl="2">
              <a:buFont typeface="Wingdings" panose="05000000000000000000" pitchFamily="2" charset="2"/>
              <a:buChar char="Ø"/>
            </a:pPr>
            <a:r>
              <a:rPr lang="en-GB" altLang="en-US" sz="2400" dirty="0" smtClean="0">
                <a:latin typeface="Times New Roman" panose="02020603050405020304" pitchFamily="18" charset="0"/>
                <a:cs typeface="Times New Roman" panose="02020603050405020304" pitchFamily="18" charset="0"/>
              </a:rPr>
              <a:t>Mouse </a:t>
            </a:r>
          </a:p>
          <a:p>
            <a:pPr lvl="2">
              <a:buFont typeface="Wingdings" panose="05000000000000000000" pitchFamily="2" charset="2"/>
              <a:buChar char="Ø"/>
            </a:pPr>
            <a:r>
              <a:rPr lang="en-GB" altLang="en-US" sz="2400" dirty="0" smtClean="0">
                <a:latin typeface="Times New Roman" panose="02020603050405020304" pitchFamily="18" charset="0"/>
                <a:cs typeface="Times New Roman" panose="02020603050405020304" pitchFamily="18" charset="0"/>
              </a:rPr>
              <a:t>Touchpad</a:t>
            </a:r>
          </a:p>
          <a:p>
            <a:pPr lvl="2">
              <a:buFont typeface="Wingdings" panose="05000000000000000000" pitchFamily="2" charset="2"/>
              <a:buChar char="Ø"/>
            </a:pPr>
            <a:r>
              <a:rPr lang="en-GB" altLang="en-US" sz="2400" dirty="0" smtClean="0">
                <a:latin typeface="Times New Roman" panose="02020603050405020304" pitchFamily="18" charset="0"/>
                <a:cs typeface="Times New Roman" panose="02020603050405020304" pitchFamily="18" charset="0"/>
              </a:rPr>
              <a:t>Trackball </a:t>
            </a:r>
          </a:p>
          <a:p>
            <a:pPr lvl="2">
              <a:buFont typeface="Wingdings" panose="05000000000000000000" pitchFamily="2" charset="2"/>
              <a:buChar char="Ø"/>
            </a:pPr>
            <a:r>
              <a:rPr lang="en-GB" altLang="en-US" sz="2400" dirty="0" smtClean="0">
                <a:latin typeface="Times New Roman" panose="02020603050405020304" pitchFamily="18" charset="0"/>
                <a:cs typeface="Times New Roman" panose="02020603050405020304" pitchFamily="18" charset="0"/>
              </a:rPr>
              <a:t>Joystick</a:t>
            </a:r>
          </a:p>
          <a:p>
            <a:pPr lvl="2">
              <a:buFont typeface="Wingdings" panose="05000000000000000000" pitchFamily="2" charset="2"/>
              <a:buChar char="Ø"/>
            </a:pPr>
            <a:r>
              <a:rPr lang="en-GB" altLang="en-US" sz="2400" dirty="0" smtClean="0">
                <a:latin typeface="Times New Roman" panose="02020603050405020304" pitchFamily="18" charset="0"/>
                <a:cs typeface="Times New Roman" panose="02020603050405020304" pitchFamily="18" charset="0"/>
              </a:rPr>
              <a:t>Keyboard Nipple</a:t>
            </a:r>
          </a:p>
          <a:p>
            <a:pPr lvl="2">
              <a:buFont typeface="Wingdings" panose="05000000000000000000" pitchFamily="2" charset="2"/>
              <a:buChar char="Ø"/>
            </a:pPr>
            <a:r>
              <a:rPr lang="en-GB" altLang="en-US" sz="2400" dirty="0" smtClean="0"/>
              <a:t>Touch screen </a:t>
            </a:r>
          </a:p>
          <a:p>
            <a:pPr lvl="2">
              <a:buFont typeface="Wingdings" panose="05000000000000000000" pitchFamily="2" charset="2"/>
              <a:buChar char="Ø"/>
            </a:pPr>
            <a:r>
              <a:rPr lang="en-GB" altLang="en-US" sz="2400" dirty="0" smtClean="0"/>
              <a:t>Tablet</a:t>
            </a:r>
          </a:p>
          <a:p>
            <a:pPr lvl="2">
              <a:buFont typeface="Wingdings" panose="05000000000000000000" pitchFamily="2" charset="2"/>
              <a:buChar char="Ø"/>
            </a:pPr>
            <a:r>
              <a:rPr lang="en-GB" altLang="en-US" sz="2400" dirty="0" smtClean="0"/>
              <a:t>Eye gaze </a:t>
            </a:r>
          </a:p>
          <a:p>
            <a:pPr lvl="2">
              <a:buFont typeface="Wingdings" panose="05000000000000000000" pitchFamily="2" charset="2"/>
              <a:buChar char="Ø"/>
            </a:pPr>
            <a:r>
              <a:rPr lang="en-GB" altLang="en-US" sz="2400" dirty="0" smtClean="0"/>
              <a:t>Cursors</a:t>
            </a:r>
            <a:endParaRPr lang="en-GB" alt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006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The Mouse</a:t>
            </a:r>
            <a:endParaRPr lang="en-US" sz="3200" b="1" dirty="0"/>
          </a:p>
        </p:txBody>
      </p:sp>
      <p:pic>
        <p:nvPicPr>
          <p:cNvPr id="5" name="Content Placeholder 4"/>
          <p:cNvPicPr>
            <a:picLocks noGrp="1" noChangeAspect="1"/>
          </p:cNvPicPr>
          <p:nvPr>
            <p:ph sz="quarter" idx="1"/>
          </p:nvPr>
        </p:nvPicPr>
        <p:blipFill rotWithShape="1">
          <a:blip r:embed="rId2"/>
          <a:srcRect l="29825" t="29166" r="23028" b="16666"/>
          <a:stretch/>
        </p:blipFill>
        <p:spPr>
          <a:xfrm>
            <a:off x="762000" y="2286000"/>
            <a:ext cx="8077200" cy="4190999"/>
          </a:xfrm>
          <a:prstGeom prst="rect">
            <a:avLst/>
          </a:prstGeom>
        </p:spPr>
      </p:pic>
    </p:spTree>
    <p:extLst>
      <p:ext uri="{BB962C8B-B14F-4D97-AF65-F5344CB8AC3E}">
        <p14:creationId xmlns:p14="http://schemas.microsoft.com/office/powerpoint/2010/main" val="193846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pPr eaLnBrk="1" hangingPunct="1"/>
            <a:r>
              <a:rPr lang="en-GB" altLang="en-US" sz="3200" b="1" dirty="0" smtClean="0"/>
              <a:t>How does </a:t>
            </a:r>
            <a:r>
              <a:rPr lang="en-GB" altLang="en-US" sz="3200" b="1" dirty="0" smtClean="0"/>
              <a:t>MOUSE </a:t>
            </a:r>
            <a:r>
              <a:rPr lang="en-GB" altLang="en-US" sz="3200" b="1" dirty="0" smtClean="0"/>
              <a:t>work?</a:t>
            </a:r>
          </a:p>
        </p:txBody>
      </p:sp>
      <p:sp>
        <p:nvSpPr>
          <p:cNvPr id="24579" name="Rectangle 3"/>
          <p:cNvSpPr>
            <a:spLocks noGrp="1" noChangeArrowheads="1"/>
          </p:cNvSpPr>
          <p:nvPr>
            <p:ph type="body" idx="1"/>
          </p:nvPr>
        </p:nvSpPr>
        <p:spPr/>
        <p:txBody>
          <a:bodyPr/>
          <a:lstStyle/>
          <a:p>
            <a:pPr eaLnBrk="1" hangingPunct="1">
              <a:lnSpc>
                <a:spcPct val="90000"/>
              </a:lnSpc>
              <a:buFontTx/>
              <a:buNone/>
            </a:pPr>
            <a:r>
              <a:rPr lang="en-GB" altLang="en-US" sz="2000" dirty="0" smtClean="0"/>
              <a:t>Two methods for detecting motion</a:t>
            </a:r>
          </a:p>
          <a:p>
            <a:pPr eaLnBrk="1" hangingPunct="1">
              <a:lnSpc>
                <a:spcPct val="90000"/>
              </a:lnSpc>
            </a:pPr>
            <a:endParaRPr lang="en-GB" altLang="en-US" sz="1200" dirty="0" smtClean="0"/>
          </a:p>
          <a:p>
            <a:pPr eaLnBrk="1" hangingPunct="1">
              <a:lnSpc>
                <a:spcPct val="90000"/>
              </a:lnSpc>
            </a:pPr>
            <a:r>
              <a:rPr lang="en-GB" altLang="en-US" sz="2000" dirty="0" smtClean="0"/>
              <a:t>Mechanical</a:t>
            </a:r>
          </a:p>
          <a:p>
            <a:pPr lvl="1" eaLnBrk="1" hangingPunct="1">
              <a:lnSpc>
                <a:spcPct val="90000"/>
              </a:lnSpc>
            </a:pPr>
            <a:r>
              <a:rPr lang="en-GB" altLang="en-US" sz="1800" dirty="0" smtClean="0"/>
              <a:t>Ball on underside of mouse turns as mouse is moved</a:t>
            </a:r>
          </a:p>
          <a:p>
            <a:pPr lvl="1" eaLnBrk="1" hangingPunct="1">
              <a:lnSpc>
                <a:spcPct val="90000"/>
              </a:lnSpc>
            </a:pPr>
            <a:r>
              <a:rPr lang="en-GB" altLang="en-US" sz="1800" dirty="0" smtClean="0"/>
              <a:t>Rotates orthogonal potentiometers</a:t>
            </a:r>
          </a:p>
          <a:p>
            <a:pPr lvl="1" eaLnBrk="1" hangingPunct="1">
              <a:lnSpc>
                <a:spcPct val="90000"/>
              </a:lnSpc>
            </a:pPr>
            <a:r>
              <a:rPr lang="en-GB" altLang="en-US" sz="1800" dirty="0" smtClean="0"/>
              <a:t>Can be used on almost any flat surface</a:t>
            </a:r>
          </a:p>
          <a:p>
            <a:pPr eaLnBrk="1" hangingPunct="1">
              <a:lnSpc>
                <a:spcPct val="90000"/>
              </a:lnSpc>
            </a:pPr>
            <a:endParaRPr lang="en-GB" altLang="en-US" sz="1200" dirty="0" smtClean="0"/>
          </a:p>
          <a:p>
            <a:pPr eaLnBrk="1" hangingPunct="1">
              <a:lnSpc>
                <a:spcPct val="90000"/>
              </a:lnSpc>
            </a:pPr>
            <a:r>
              <a:rPr lang="en-GB" altLang="en-US" sz="2000" dirty="0" smtClean="0"/>
              <a:t>Optical</a:t>
            </a:r>
          </a:p>
          <a:p>
            <a:pPr lvl="1" eaLnBrk="1" hangingPunct="1">
              <a:lnSpc>
                <a:spcPct val="90000"/>
              </a:lnSpc>
            </a:pPr>
            <a:r>
              <a:rPr lang="en-GB" altLang="en-US" sz="1800" dirty="0" smtClean="0"/>
              <a:t>light emitting diode on underside of mouse</a:t>
            </a:r>
          </a:p>
          <a:p>
            <a:pPr lvl="1" eaLnBrk="1" hangingPunct="1">
              <a:lnSpc>
                <a:spcPct val="90000"/>
              </a:lnSpc>
            </a:pPr>
            <a:r>
              <a:rPr lang="en-GB" altLang="en-US" sz="1800" dirty="0" smtClean="0"/>
              <a:t>may use special grid-like pad or just on desk</a:t>
            </a:r>
          </a:p>
          <a:p>
            <a:pPr lvl="1" eaLnBrk="1" hangingPunct="1">
              <a:lnSpc>
                <a:spcPct val="90000"/>
              </a:lnSpc>
            </a:pPr>
            <a:r>
              <a:rPr lang="en-GB" altLang="en-US" sz="1800" dirty="0" smtClean="0"/>
              <a:t>less susceptible to dust and dirt</a:t>
            </a:r>
          </a:p>
          <a:p>
            <a:pPr lvl="1" eaLnBrk="1" hangingPunct="1">
              <a:lnSpc>
                <a:spcPct val="90000"/>
              </a:lnSpc>
            </a:pPr>
            <a:r>
              <a:rPr lang="en-GB" altLang="en-US" sz="1800" dirty="0" smtClean="0"/>
              <a:t>detects fluctuating alterations in reflected light intensity to calculate relative motion in (x, z) plane</a:t>
            </a:r>
          </a:p>
          <a:p>
            <a:pPr lvl="1" eaLnBrk="1" hangingPunct="1">
              <a:lnSpc>
                <a:spcPct val="90000"/>
              </a:lnSpc>
            </a:pPr>
            <a:endParaRPr lang="en-GB" altLang="en-US" sz="1800" dirty="0" smtClean="0"/>
          </a:p>
        </p:txBody>
      </p:sp>
    </p:spTree>
    <p:extLst>
      <p:ext uri="{BB962C8B-B14F-4D97-AF65-F5344CB8AC3E}">
        <p14:creationId xmlns:p14="http://schemas.microsoft.com/office/powerpoint/2010/main" val="26148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cs typeface="Times New Roman" panose="02020603050405020304" pitchFamily="18" charset="0"/>
              </a:rPr>
              <a:t>The Touch pad</a:t>
            </a:r>
            <a:endParaRPr lang="en-US" sz="3200" dirty="0"/>
          </a:p>
        </p:txBody>
      </p:sp>
      <p:sp>
        <p:nvSpPr>
          <p:cNvPr id="3" name="Content Placeholder 2"/>
          <p:cNvSpPr>
            <a:spLocks noGrp="1"/>
          </p:cNvSpPr>
          <p:nvPr>
            <p:ph sz="quarter" idx="1"/>
          </p:nvPr>
        </p:nvSpPr>
        <p:spPr>
          <a:xfrm>
            <a:off x="457200" y="2084388"/>
            <a:ext cx="8534400" cy="4621212"/>
          </a:xfrm>
        </p:spPr>
        <p:txBody>
          <a:bodyPr>
            <a:normAutofit lnSpcReduction="10000"/>
          </a:bodyPr>
          <a:lstStyle/>
          <a:p>
            <a:pPr algn="just">
              <a:buFont typeface="Wingdings" panose="05000000000000000000" pitchFamily="2" charset="2"/>
              <a:buChar char="Ø"/>
            </a:pPr>
            <a:r>
              <a:rPr lang="en-US" dirty="0"/>
              <a:t>Touchpads are touch-sensitive tablets usually around 2–3 inches (50–75 mm) square. </a:t>
            </a:r>
            <a:endParaRPr lang="en-US" dirty="0" smtClean="0"/>
          </a:p>
          <a:p>
            <a:pPr algn="just">
              <a:buFont typeface="Wingdings" panose="05000000000000000000" pitchFamily="2" charset="2"/>
              <a:buChar char="Ø"/>
            </a:pPr>
            <a:r>
              <a:rPr lang="en-US" dirty="0" smtClean="0"/>
              <a:t>They </a:t>
            </a:r>
            <a:r>
              <a:rPr lang="en-US" dirty="0"/>
              <a:t>were first used extensively in Apple PowerBook portable computers but are now used in many other notebook computers and it replaced the mouse on the desktop. </a:t>
            </a:r>
            <a:endParaRPr lang="en-US" dirty="0" smtClean="0"/>
          </a:p>
          <a:p>
            <a:pPr algn="just">
              <a:buFont typeface="Wingdings" panose="05000000000000000000" pitchFamily="2" charset="2"/>
              <a:buChar char="Ø"/>
            </a:pPr>
            <a:r>
              <a:rPr lang="en-US" dirty="0" smtClean="0"/>
              <a:t>These </a:t>
            </a:r>
            <a:r>
              <a:rPr lang="en-US" dirty="0"/>
              <a:t>are very common in Laptops. </a:t>
            </a:r>
            <a:endParaRPr lang="en-US" dirty="0" smtClean="0"/>
          </a:p>
          <a:p>
            <a:pPr algn="just">
              <a:buFont typeface="Wingdings" panose="05000000000000000000" pitchFamily="2" charset="2"/>
              <a:buChar char="Ø"/>
            </a:pPr>
            <a:r>
              <a:rPr lang="en-US" dirty="0" smtClean="0"/>
              <a:t>They </a:t>
            </a:r>
            <a:r>
              <a:rPr lang="en-US" dirty="0"/>
              <a:t>are operated by stroking a finger over their surface, rather like using a simulated trackball. The feel is very different from other input devices, but as with all devices users quickly get used to the action and become proficient.</a:t>
            </a:r>
          </a:p>
          <a:p>
            <a:pPr algn="just">
              <a:buFont typeface="Wingdings" panose="05000000000000000000" pitchFamily="2" charset="2"/>
              <a:buChar char="Ø"/>
            </a:pPr>
            <a:r>
              <a:rPr lang="en-US" dirty="0"/>
              <a:t>Because they are small it may require several strokes to move the cursor across the screen. This can be improved by using acceleration settings in the software linking the track pad movement to the screen movement. Rather than having a fixed ratio of pad distance to screen distance, this varies with the speed of movement.</a:t>
            </a:r>
          </a:p>
        </p:txBody>
      </p:sp>
    </p:spTree>
    <p:extLst>
      <p:ext uri="{BB962C8B-B14F-4D97-AF65-F5344CB8AC3E}">
        <p14:creationId xmlns:p14="http://schemas.microsoft.com/office/powerpoint/2010/main" val="1440105080"/>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Touch pad</a:t>
            </a:r>
            <a:endParaRPr lang="en-US" sz="3200" b="1" dirty="0"/>
          </a:p>
        </p:txBody>
      </p:sp>
      <p:pic>
        <p:nvPicPr>
          <p:cNvPr id="4" name="Content Placeholder 3"/>
          <p:cNvPicPr>
            <a:picLocks noGrp="1" noChangeAspect="1"/>
          </p:cNvPicPr>
          <p:nvPr>
            <p:ph sz="quarter" idx="1"/>
          </p:nvPr>
        </p:nvPicPr>
        <p:blipFill rotWithShape="1">
          <a:blip r:embed="rId2"/>
          <a:srcRect l="32796" t="60000" r="51274" b="16667"/>
          <a:stretch/>
        </p:blipFill>
        <p:spPr>
          <a:xfrm>
            <a:off x="768350" y="1905000"/>
            <a:ext cx="8067802" cy="4495799"/>
          </a:xfrm>
          <a:prstGeom prst="rect">
            <a:avLst/>
          </a:prstGeom>
        </p:spPr>
      </p:pic>
    </p:spTree>
    <p:extLst>
      <p:ext uri="{BB962C8B-B14F-4D97-AF65-F5344CB8AC3E}">
        <p14:creationId xmlns:p14="http://schemas.microsoft.com/office/powerpoint/2010/main" val="2400432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cs typeface="Times New Roman" panose="02020603050405020304" pitchFamily="18" charset="0"/>
              </a:rPr>
              <a:t>The Touch Pad</a:t>
            </a:r>
            <a:endParaRPr lang="en-US" b="1" dirty="0">
              <a:cs typeface="Times New Roman" panose="02020603050405020304" pitchFamily="18" charset="0"/>
            </a:endParaRPr>
          </a:p>
        </p:txBody>
      </p:sp>
      <p:pic>
        <p:nvPicPr>
          <p:cNvPr id="4" name="Content Placeholder 3"/>
          <p:cNvPicPr>
            <a:picLocks noGrp="1" noChangeAspect="1"/>
          </p:cNvPicPr>
          <p:nvPr>
            <p:ph sz="quarter" idx="1"/>
          </p:nvPr>
        </p:nvPicPr>
        <p:blipFill rotWithShape="1">
          <a:blip r:embed="rId2"/>
          <a:srcRect l="26798" t="29451" r="31239" b="18403"/>
          <a:stretch/>
        </p:blipFill>
        <p:spPr>
          <a:xfrm>
            <a:off x="768350" y="2084388"/>
            <a:ext cx="7013448" cy="4495799"/>
          </a:xfrm>
          <a:prstGeom prst="rect">
            <a:avLst/>
          </a:prstGeom>
        </p:spPr>
      </p:pic>
    </p:spTree>
    <p:extLst>
      <p:ext uri="{BB962C8B-B14F-4D97-AF65-F5344CB8AC3E}">
        <p14:creationId xmlns:p14="http://schemas.microsoft.com/office/powerpoint/2010/main" val="1088051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The Track Ball</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533400" y="2286000"/>
            <a:ext cx="8337388" cy="4495800"/>
          </a:xfrm>
        </p:spPr>
        <p:txBody>
          <a:bodyPr>
            <a:noAutofit/>
          </a:bodyPr>
          <a:lstStyle/>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trackball is really just an upside-down mouse! A weighted ball faces upwards and is rotated inside a static housing, the motion being detected in the same way as fora mechanical mouse, and the relative motion of the ball moves the cursor. Because of this, the trackball requires no additional space in which to operate, and is therefore a very compact device.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an indirect device, and requires separate buttons for selection.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fairly accurate, but is hard to draw with, as long movements are difficult.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Trackballs </a:t>
            </a:r>
            <a:r>
              <a:rPr lang="en-US" dirty="0">
                <a:latin typeface="Times New Roman" panose="02020603050405020304" pitchFamily="18" charset="0"/>
                <a:cs typeface="Times New Roman" panose="02020603050405020304" pitchFamily="18" charset="0"/>
              </a:rPr>
              <a:t>now appear in a wide variety of sizes, the most usual being about the same as a golf ball, with a number of larger and smaller devices available.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size and ‘feel’ of the trackball itself affords significant differences in the usability of the device: its weight, rolling resistance and texture all contribute to the overall effect.</a:t>
            </a:r>
          </a:p>
        </p:txBody>
      </p:sp>
    </p:spTree>
    <p:extLst>
      <p:ext uri="{BB962C8B-B14F-4D97-AF65-F5344CB8AC3E}">
        <p14:creationId xmlns:p14="http://schemas.microsoft.com/office/powerpoint/2010/main" val="3484769412"/>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3316</TotalTime>
  <Words>810</Words>
  <Application>Microsoft Office PowerPoint</Application>
  <PresentationFormat>On-screen Show (4:3)</PresentationFormat>
  <Paragraphs>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Times New Roman</vt:lpstr>
      <vt:lpstr>Tw Cen MT</vt:lpstr>
      <vt:lpstr>Tw Cen MT Condensed</vt:lpstr>
      <vt:lpstr>Wingdings</vt:lpstr>
      <vt:lpstr>Wingdings 3</vt:lpstr>
      <vt:lpstr>Integral</vt:lpstr>
      <vt:lpstr>Human Computer Interaction</vt:lpstr>
      <vt:lpstr>Positioning, Pointing And Drawing</vt:lpstr>
      <vt:lpstr>Positioning, Pointing And Drawing(Input)</vt:lpstr>
      <vt:lpstr>The Mouse</vt:lpstr>
      <vt:lpstr>How does MOUSE work?</vt:lpstr>
      <vt:lpstr>The Touch pad</vt:lpstr>
      <vt:lpstr>Touch pad</vt:lpstr>
      <vt:lpstr>The Touch Pad</vt:lpstr>
      <vt:lpstr>The Track Ball</vt:lpstr>
      <vt:lpstr>Track Ball</vt:lpstr>
      <vt:lpstr>The Joystick and Keyboard Nipple</vt:lpstr>
      <vt:lpstr>Images Of Joystick and Keyboard Nipple</vt:lpstr>
    </vt:vector>
  </TitlesOfParts>
  <Company>Student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Navin Goel</dc:creator>
  <cp:lastModifiedBy>DeLL</cp:lastModifiedBy>
  <cp:revision>621</cp:revision>
  <dcterms:created xsi:type="dcterms:W3CDTF">2003-12-01T05:21:34Z</dcterms:created>
  <dcterms:modified xsi:type="dcterms:W3CDTF">2024-04-23T15:32:07Z</dcterms:modified>
</cp:coreProperties>
</file>