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handoutMasterIdLst>
    <p:handoutMasterId r:id="rId16"/>
  </p:handoutMasterIdLst>
  <p:sldIdLst>
    <p:sldId id="406" r:id="rId2"/>
    <p:sldId id="407" r:id="rId3"/>
    <p:sldId id="420" r:id="rId4"/>
    <p:sldId id="408" r:id="rId5"/>
    <p:sldId id="421" r:id="rId6"/>
    <p:sldId id="411" r:id="rId7"/>
    <p:sldId id="422" r:id="rId8"/>
    <p:sldId id="414" r:id="rId9"/>
    <p:sldId id="423" r:id="rId10"/>
    <p:sldId id="424" r:id="rId11"/>
    <p:sldId id="416" r:id="rId12"/>
    <p:sldId id="425" r:id="rId13"/>
    <p:sldId id="426" r:id="rId1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0929"/>
  </p:normalViewPr>
  <p:slideViewPr>
    <p:cSldViewPr>
      <p:cViewPr varScale="1">
        <p:scale>
          <a:sx n="66" d="100"/>
          <a:sy n="66" d="100"/>
        </p:scale>
        <p:origin x="14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8B81C3D6-095D-414C-ADC9-6E378E8A63DF}" type="datetimeFigureOut">
              <a:rPr lang="en-US"/>
              <a:pPr>
                <a:defRPr/>
              </a:pPr>
              <a:t>4/23/2024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r>
              <a:rPr lang="en-US"/>
              <a:t>IMPROVING WEBSITE PERFORMANCE USING CLICKSTREAM ANALYSIS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0B27FD2F-80E8-42E9-A067-1EAC1D5D1BA2}"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r>
              <a:rPr lang="en-US" altLang="en-US"/>
              <a:t>IMPROVING WEBSITE PERFORMANCE USING CLICKSTREAM ANALYSIS</a:t>
            </a:r>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4DA6AF7-C603-48EC-89D5-FD6359E1FA2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lgn="l">
              <a:defRPr/>
            </a:lvl1pPr>
          </a:lstStyle>
          <a:p>
            <a:pPr>
              <a:defRPr/>
            </a:pPr>
            <a:endParaRPr lang="en-US" altLang="en-US"/>
          </a:p>
        </p:txBody>
      </p:sp>
      <p:sp>
        <p:nvSpPr>
          <p:cNvPr id="7"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5"/>
          <p:cNvSpPr>
            <a:spLocks noGrp="1"/>
          </p:cNvSpPr>
          <p:nvPr>
            <p:ph type="sldNum" sz="quarter" idx="12"/>
          </p:nvPr>
        </p:nvSpPr>
        <p:spPr/>
        <p:txBody>
          <a:bodyPr/>
          <a:lstStyle>
            <a:lvl1pPr>
              <a:defRPr smtClean="0"/>
            </a:lvl1pPr>
          </a:lstStyle>
          <a:p>
            <a:pPr>
              <a:defRPr/>
            </a:pPr>
            <a:fld id="{E646A4DC-B711-4CAF-BE08-4A9B1693BE70}" type="slidenum">
              <a:rPr lang="en-US" altLang="en-US"/>
              <a:pPr>
                <a:defRPr/>
              </a:pPr>
              <a:t>‹#›</a:t>
            </a:fld>
            <a:endParaRPr lang="en-US" altLang="en-US"/>
          </a:p>
        </p:txBody>
      </p:sp>
    </p:spTree>
    <p:extLst>
      <p:ext uri="{BB962C8B-B14F-4D97-AF65-F5344CB8AC3E}">
        <p14:creationId xmlns:p14="http://schemas.microsoft.com/office/powerpoint/2010/main" val="24970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6" name="Slide Number Placeholder 5"/>
          <p:cNvSpPr>
            <a:spLocks noGrp="1"/>
          </p:cNvSpPr>
          <p:nvPr>
            <p:ph type="sldNum" sz="quarter" idx="12"/>
          </p:nvPr>
        </p:nvSpPr>
        <p:spPr/>
        <p:txBody>
          <a:bodyPr/>
          <a:lstStyle>
            <a:lvl1pPr>
              <a:defRPr/>
            </a:lvl1pPr>
          </a:lstStyle>
          <a:p>
            <a:pPr>
              <a:defRPr/>
            </a:pPr>
            <a:fld id="{9B492E7D-71F2-4356-87D0-5210EB20FE24}" type="slidenum">
              <a:rPr lang="en-US" altLang="en-US"/>
              <a:pPr>
                <a:defRPr/>
              </a:pPr>
              <a:t>‹#›</a:t>
            </a:fld>
            <a:endParaRPr lang="en-US" altLang="en-US"/>
          </a:p>
        </p:txBody>
      </p:sp>
    </p:spTree>
    <p:extLst>
      <p:ext uri="{BB962C8B-B14F-4D97-AF65-F5344CB8AC3E}">
        <p14:creationId xmlns:p14="http://schemas.microsoft.com/office/powerpoint/2010/main" val="220991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p:nvCxnSpPr>
        <p:spPr>
          <a:xfrm rot="5400000" flipV="1">
            <a:off x="7543800" y="173038"/>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smtClean="0"/>
            </a:lvl1pPr>
          </a:lstStyle>
          <a:p>
            <a:pPr>
              <a:defRPr/>
            </a:pPr>
            <a:fld id="{719ADE25-DB36-46DB-9F00-FF04DDC50F85}" type="slidenum">
              <a:rPr lang="en-US" altLang="en-US"/>
              <a:pPr>
                <a:defRPr/>
              </a:pPr>
              <a:t>‹#›</a:t>
            </a:fld>
            <a:endParaRPr lang="en-US" altLang="en-US"/>
          </a:p>
        </p:txBody>
      </p:sp>
    </p:spTree>
    <p:extLst>
      <p:ext uri="{BB962C8B-B14F-4D97-AF65-F5344CB8AC3E}">
        <p14:creationId xmlns:p14="http://schemas.microsoft.com/office/powerpoint/2010/main" val="394516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6" name="Slide Number Placeholder 5"/>
          <p:cNvSpPr>
            <a:spLocks noGrp="1"/>
          </p:cNvSpPr>
          <p:nvPr>
            <p:ph type="sldNum" sz="quarter" idx="12"/>
          </p:nvPr>
        </p:nvSpPr>
        <p:spPr/>
        <p:txBody>
          <a:bodyPr/>
          <a:lstStyle>
            <a:lvl1pPr>
              <a:defRPr/>
            </a:lvl1pPr>
          </a:lstStyle>
          <a:p>
            <a:pPr>
              <a:defRPr/>
            </a:pPr>
            <a:fld id="{5627434E-AB01-4E12-B21C-8A8FDC22AA27}" type="slidenum">
              <a:rPr lang="en-US" altLang="en-US"/>
              <a:pPr>
                <a:defRPr/>
              </a:pPr>
              <a:t>‹#›</a:t>
            </a:fld>
            <a:endParaRPr lang="en-US" altLang="en-US"/>
          </a:p>
        </p:txBody>
      </p:sp>
    </p:spTree>
    <p:extLst>
      <p:ext uri="{BB962C8B-B14F-4D97-AF65-F5344CB8AC3E}">
        <p14:creationId xmlns:p14="http://schemas.microsoft.com/office/powerpoint/2010/main" val="399458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flipV="1">
            <a:off x="6289675" y="526415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5"/>
          <p:cNvSpPr>
            <a:spLocks noGrp="1"/>
          </p:cNvSpPr>
          <p:nvPr>
            <p:ph type="sldNum" sz="quarter" idx="12"/>
          </p:nvPr>
        </p:nvSpPr>
        <p:spPr/>
        <p:txBody>
          <a:bodyPr/>
          <a:lstStyle>
            <a:lvl1pPr>
              <a:defRPr smtClean="0"/>
            </a:lvl1pPr>
          </a:lstStyle>
          <a:p>
            <a:pPr>
              <a:defRPr/>
            </a:pPr>
            <a:fld id="{0DB41004-5232-4D10-8F56-AD5E16E1E22B}" type="slidenum">
              <a:rPr lang="en-US" altLang="en-US"/>
              <a:pPr>
                <a:defRPr/>
              </a:pPr>
              <a:t>‹#›</a:t>
            </a:fld>
            <a:endParaRPr lang="en-US" altLang="en-US"/>
          </a:p>
        </p:txBody>
      </p:sp>
    </p:spTree>
    <p:extLst>
      <p:ext uri="{BB962C8B-B14F-4D97-AF65-F5344CB8AC3E}">
        <p14:creationId xmlns:p14="http://schemas.microsoft.com/office/powerpoint/2010/main" val="185753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a:lvl1pPr>
          </a:lstStyle>
          <a:p>
            <a:pPr>
              <a:defRPr/>
            </a:pPr>
            <a:fld id="{A750A20E-BD20-4963-B13E-14E40E10A5F7}" type="slidenum">
              <a:rPr lang="en-US" altLang="en-US"/>
              <a:pPr>
                <a:defRPr/>
              </a:pPr>
              <a:t>‹#›</a:t>
            </a:fld>
            <a:endParaRPr lang="en-US" altLang="en-US"/>
          </a:p>
        </p:txBody>
      </p:sp>
    </p:spTree>
    <p:extLst>
      <p:ext uri="{BB962C8B-B14F-4D97-AF65-F5344CB8AC3E}">
        <p14:creationId xmlns:p14="http://schemas.microsoft.com/office/powerpoint/2010/main" val="185377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9" name="Slide Number Placeholder 5"/>
          <p:cNvSpPr>
            <a:spLocks noGrp="1"/>
          </p:cNvSpPr>
          <p:nvPr>
            <p:ph type="sldNum" sz="quarter" idx="12"/>
          </p:nvPr>
        </p:nvSpPr>
        <p:spPr/>
        <p:txBody>
          <a:bodyPr/>
          <a:lstStyle>
            <a:lvl1pPr>
              <a:defRPr/>
            </a:lvl1pPr>
          </a:lstStyle>
          <a:p>
            <a:pPr>
              <a:defRPr/>
            </a:pPr>
            <a:fld id="{916032C0-DD56-4797-A98D-26227BBEB717}" type="slidenum">
              <a:rPr lang="en-US" altLang="en-US"/>
              <a:pPr>
                <a:defRPr/>
              </a:pPr>
              <a:t>‹#›</a:t>
            </a:fld>
            <a:endParaRPr lang="en-US" altLang="en-US"/>
          </a:p>
        </p:txBody>
      </p:sp>
    </p:spTree>
    <p:extLst>
      <p:ext uri="{BB962C8B-B14F-4D97-AF65-F5344CB8AC3E}">
        <p14:creationId xmlns:p14="http://schemas.microsoft.com/office/powerpoint/2010/main" val="226594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5" name="Slide Number Placeholder 5"/>
          <p:cNvSpPr>
            <a:spLocks noGrp="1"/>
          </p:cNvSpPr>
          <p:nvPr>
            <p:ph type="sldNum" sz="quarter" idx="12"/>
          </p:nvPr>
        </p:nvSpPr>
        <p:spPr/>
        <p:txBody>
          <a:bodyPr/>
          <a:lstStyle>
            <a:lvl1pPr>
              <a:defRPr/>
            </a:lvl1pPr>
          </a:lstStyle>
          <a:p>
            <a:pPr>
              <a:defRPr/>
            </a:pPr>
            <a:fld id="{CC612655-B0DC-408E-B854-EF4E5E46B368}" type="slidenum">
              <a:rPr lang="en-US" altLang="en-US"/>
              <a:pPr>
                <a:defRPr/>
              </a:pPr>
              <a:t>‹#›</a:t>
            </a:fld>
            <a:endParaRPr lang="en-US" altLang="en-US"/>
          </a:p>
        </p:txBody>
      </p:sp>
    </p:spTree>
    <p:extLst>
      <p:ext uri="{BB962C8B-B14F-4D97-AF65-F5344CB8AC3E}">
        <p14:creationId xmlns:p14="http://schemas.microsoft.com/office/powerpoint/2010/main" val="156432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4" name="Slide Number Placeholder 3"/>
          <p:cNvSpPr>
            <a:spLocks noGrp="1"/>
          </p:cNvSpPr>
          <p:nvPr>
            <p:ph type="sldNum" sz="quarter" idx="12"/>
          </p:nvPr>
        </p:nvSpPr>
        <p:spPr/>
        <p:txBody>
          <a:bodyPr/>
          <a:lstStyle>
            <a:lvl1pPr>
              <a:defRPr smtClean="0"/>
            </a:lvl1pPr>
          </a:lstStyle>
          <a:p>
            <a:pPr>
              <a:defRPr/>
            </a:pPr>
            <a:fld id="{BCB0F235-4CDF-4A47-8A41-D0212AFA3EC2}" type="slidenum">
              <a:rPr lang="en-US" altLang="en-US"/>
              <a:pPr>
                <a:defRPr/>
              </a:pPr>
              <a:t>‹#›</a:t>
            </a:fld>
            <a:endParaRPr lang="en-US" altLang="en-US"/>
          </a:p>
        </p:txBody>
      </p:sp>
    </p:spTree>
    <p:extLst>
      <p:ext uri="{BB962C8B-B14F-4D97-AF65-F5344CB8AC3E}">
        <p14:creationId xmlns:p14="http://schemas.microsoft.com/office/powerpoint/2010/main" val="65032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a:lvl1pPr>
          </a:lstStyle>
          <a:p>
            <a:pPr>
              <a:defRPr/>
            </a:pPr>
            <a:fld id="{38D14DA7-A54B-45F6-ABB7-078EF641E88F}" type="slidenum">
              <a:rPr lang="en-US" altLang="en-US"/>
              <a:pPr>
                <a:defRPr/>
              </a:pPr>
              <a:t>‹#›</a:t>
            </a:fld>
            <a:endParaRPr lang="en-US" altLang="en-US"/>
          </a:p>
        </p:txBody>
      </p:sp>
    </p:spTree>
    <p:extLst>
      <p:ext uri="{BB962C8B-B14F-4D97-AF65-F5344CB8AC3E}">
        <p14:creationId xmlns:p14="http://schemas.microsoft.com/office/powerpoint/2010/main" val="149491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4"/>
          <p:cNvCxnSpPr/>
          <p:nvPr/>
        </p:nvCxnSpPr>
        <p:spPr>
          <a:xfrm flipV="1">
            <a:off x="6289675" y="526415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8"/>
            <a:ext cx="5829300" cy="1463040"/>
          </a:xfrm>
        </p:spPr>
        <p:txBody>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6"/>
          <p:cNvSpPr>
            <a:spLocks noGrp="1"/>
          </p:cNvSpPr>
          <p:nvPr>
            <p:ph type="sldNum" sz="quarter" idx="12"/>
          </p:nvPr>
        </p:nvSpPr>
        <p:spPr/>
        <p:txBody>
          <a:bodyPr/>
          <a:lstStyle>
            <a:lvl1pPr>
              <a:defRPr smtClean="0"/>
            </a:lvl1pPr>
          </a:lstStyle>
          <a:p>
            <a:pPr>
              <a:defRPr/>
            </a:pPr>
            <a:fld id="{D434B79B-4E6C-4265-8483-71E22F91448C}" type="slidenum">
              <a:rPr lang="en-US" altLang="en-US"/>
              <a:pPr>
                <a:defRPr/>
              </a:pPr>
              <a:t>‹#›</a:t>
            </a:fld>
            <a:endParaRPr lang="en-US" altLang="en-US"/>
          </a:p>
        </p:txBody>
      </p:sp>
    </p:spTree>
    <p:extLst>
      <p:ext uri="{BB962C8B-B14F-4D97-AF65-F5344CB8AC3E}">
        <p14:creationId xmlns:p14="http://schemas.microsoft.com/office/powerpoint/2010/main" val="269247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350" y="585788"/>
            <a:ext cx="7289800" cy="1498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7" name="Text Placeholder 2"/>
          <p:cNvSpPr>
            <a:spLocks noGrp="1"/>
          </p:cNvSpPr>
          <p:nvPr>
            <p:ph type="body" idx="1"/>
          </p:nvPr>
        </p:nvSpPr>
        <p:spPr bwMode="auto">
          <a:xfrm>
            <a:off x="768350" y="2286000"/>
            <a:ext cx="7289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n-US" altLang="en-US"/>
          </a:p>
        </p:txBody>
      </p:sp>
      <p:sp>
        <p:nvSpPr>
          <p:cNvPr id="5"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lgn="r">
              <a:defRPr sz="1000" cap="all" baseline="0" smtClean="0">
                <a:solidFill>
                  <a:schemeClr val="tx1">
                    <a:lumMod val="95000"/>
                    <a:lumOff val="5000"/>
                  </a:schemeClr>
                </a:solidFill>
                <a:latin typeface="+mj-lt"/>
              </a:defRPr>
            </a:lvl1pPr>
          </a:lstStyle>
          <a:p>
            <a:pPr>
              <a:defRPr/>
            </a:pPr>
            <a:r>
              <a:rPr lang="en-US" altLang="en-US"/>
              <a:t>IMPROVING WEBSITE PERFORMANCE USING CLICKSTREAM ANALYSIS</a:t>
            </a:r>
          </a:p>
        </p:txBody>
      </p:sp>
      <p:sp>
        <p:nvSpPr>
          <p:cNvPr id="6" name="Slide Number Placeholder 5"/>
          <p:cNvSpPr>
            <a:spLocks noGrp="1"/>
          </p:cNvSpPr>
          <p:nvPr>
            <p:ph type="sldNum" sz="quarter" idx="4"/>
          </p:nvPr>
        </p:nvSpPr>
        <p:spPr>
          <a:xfrm>
            <a:off x="8128000" y="6470650"/>
            <a:ext cx="730250" cy="274638"/>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0D0D0D"/>
                </a:solidFill>
                <a:latin typeface="Tw Cen MT Condensed" panose="020B0606020104020203" pitchFamily="34" charset="0"/>
              </a:defRPr>
            </a:lvl1pPr>
          </a:lstStyle>
          <a:p>
            <a:pPr>
              <a:defRPr/>
            </a:pPr>
            <a:fld id="{049A9820-A20A-41CE-8BB4-43968BFE15F7}" type="slidenum">
              <a:rPr lang="en-US" altLang="en-US"/>
              <a:pPr>
                <a:defRPr/>
              </a:pPr>
              <a:t>‹#›</a:t>
            </a:fld>
            <a:endParaRPr lang="en-US" altLang="en-US"/>
          </a:p>
        </p:txBody>
      </p:sp>
      <p:cxnSp>
        <p:nvCxnSpPr>
          <p:cNvPr id="7" name="Straight Connector 6"/>
          <p:cNvCxnSpPr/>
          <p:nvPr/>
        </p:nvCxnSpPr>
        <p:spPr>
          <a:xfrm flipV="1">
            <a:off x="571500" y="82708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95" r:id="rId1"/>
    <p:sldLayoutId id="2147483889" r:id="rId2"/>
    <p:sldLayoutId id="2147483896" r:id="rId3"/>
    <p:sldLayoutId id="2147483890" r:id="rId4"/>
    <p:sldLayoutId id="2147483891" r:id="rId5"/>
    <p:sldLayoutId id="2147483892" r:id="rId6"/>
    <p:sldLayoutId id="2147483897" r:id="rId7"/>
    <p:sldLayoutId id="2147483893" r:id="rId8"/>
    <p:sldLayoutId id="2147483898" r:id="rId9"/>
    <p:sldLayoutId id="2147483894" r:id="rId10"/>
    <p:sldLayoutId id="2147483899" r:id="rId11"/>
  </p:sldLayoutIdLst>
  <p:hf hdr="0" dt="0"/>
  <p:txStyles>
    <p:titleStyle>
      <a:lvl1pPr algn="l" rtl="0" eaLnBrk="0" fontAlgn="base" hangingPunct="0">
        <a:lnSpc>
          <a:spcPct val="80000"/>
        </a:lnSpc>
        <a:spcBef>
          <a:spcPct val="0"/>
        </a:spcBef>
        <a:spcAft>
          <a:spcPct val="0"/>
        </a:spcAft>
        <a:defRPr sz="4400" kern="1200" cap="all" spc="100">
          <a:solidFill>
            <a:srgbClr val="0D0D0D"/>
          </a:solidFill>
          <a:latin typeface="+mj-lt"/>
          <a:ea typeface="+mj-ea"/>
          <a:cs typeface="+mj-cs"/>
        </a:defRPr>
      </a:lvl1pPr>
      <a:lvl2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2pPr>
      <a:lvl3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3pPr>
      <a:lvl4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4pPr>
      <a:lvl5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5pPr>
      <a:lvl6pPr marL="457200" algn="l" rtl="0" fontAlgn="base">
        <a:lnSpc>
          <a:spcPct val="80000"/>
        </a:lnSpc>
        <a:spcBef>
          <a:spcPct val="0"/>
        </a:spcBef>
        <a:spcAft>
          <a:spcPct val="0"/>
        </a:spcAft>
        <a:defRPr sz="4400">
          <a:solidFill>
            <a:srgbClr val="0D0D0D"/>
          </a:solidFill>
          <a:latin typeface="Tw Cen MT Condensed" panose="020B0606020104020203" pitchFamily="34" charset="0"/>
        </a:defRPr>
      </a:lvl6pPr>
      <a:lvl7pPr marL="914400" algn="l" rtl="0" fontAlgn="base">
        <a:lnSpc>
          <a:spcPct val="80000"/>
        </a:lnSpc>
        <a:spcBef>
          <a:spcPct val="0"/>
        </a:spcBef>
        <a:spcAft>
          <a:spcPct val="0"/>
        </a:spcAft>
        <a:defRPr sz="4400">
          <a:solidFill>
            <a:srgbClr val="0D0D0D"/>
          </a:solidFill>
          <a:latin typeface="Tw Cen MT Condensed" panose="020B0606020104020203" pitchFamily="34" charset="0"/>
        </a:defRPr>
      </a:lvl7pPr>
      <a:lvl8pPr marL="1371600" algn="l" rtl="0" fontAlgn="base">
        <a:lnSpc>
          <a:spcPct val="80000"/>
        </a:lnSpc>
        <a:spcBef>
          <a:spcPct val="0"/>
        </a:spcBef>
        <a:spcAft>
          <a:spcPct val="0"/>
        </a:spcAft>
        <a:defRPr sz="4400">
          <a:solidFill>
            <a:srgbClr val="0D0D0D"/>
          </a:solidFill>
          <a:latin typeface="Tw Cen MT Condensed" panose="020B0606020104020203" pitchFamily="34" charset="0"/>
        </a:defRPr>
      </a:lvl8pPr>
      <a:lvl9pPr marL="1828800" algn="l" rtl="0" fontAlgn="base">
        <a:lnSpc>
          <a:spcPct val="80000"/>
        </a:lnSpc>
        <a:spcBef>
          <a:spcPct val="0"/>
        </a:spcBef>
        <a:spcAft>
          <a:spcPct val="0"/>
        </a:spcAft>
        <a:defRPr sz="4400">
          <a:solidFill>
            <a:srgbClr val="0D0D0D"/>
          </a:solidFill>
          <a:latin typeface="Tw Cen MT Condensed" panose="020B0606020104020203"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13"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767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372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6288"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00800" y="4572000"/>
            <a:ext cx="2667000" cy="2209800"/>
          </a:xfrm>
        </p:spPr>
        <p:txBody>
          <a:bodyPr>
            <a:normAutofit fontScale="70000" lnSpcReduction="20000"/>
          </a:bodyPr>
          <a:lstStyle/>
          <a:p>
            <a:r>
              <a:rPr lang="en-US" sz="2000" dirty="0" smtClean="0"/>
              <a:t> </a:t>
            </a:r>
            <a:r>
              <a:rPr lang="en-US" sz="2000" b="1" dirty="0" smtClean="0"/>
              <a:t>THE COMPUTER PART III</a:t>
            </a:r>
            <a:endParaRPr lang="en-US" sz="2000" b="1" dirty="0" smtClean="0"/>
          </a:p>
          <a:p>
            <a:pPr algn="l"/>
            <a:r>
              <a:rPr lang="en-US" sz="2000" dirty="0" smtClean="0"/>
              <a:t>	    </a:t>
            </a:r>
          </a:p>
          <a:p>
            <a:pPr algn="l"/>
            <a:r>
              <a:rPr lang="en-GB" altLang="en-US" sz="2000" dirty="0" smtClean="0"/>
              <a:t>positioning, pointing &amp; drawing</a:t>
            </a:r>
          </a:p>
          <a:p>
            <a:pPr marL="457200" indent="-457200" algn="l">
              <a:buFont typeface="+mj-lt"/>
              <a:buAutoNum type="arabicPeriod"/>
            </a:pPr>
            <a:r>
              <a:rPr lang="en-GB" altLang="en-US" sz="2000" dirty="0"/>
              <a:t>touch </a:t>
            </a:r>
            <a:r>
              <a:rPr lang="en-GB" altLang="en-US" sz="2000" dirty="0" smtClean="0"/>
              <a:t>screen </a:t>
            </a:r>
          </a:p>
          <a:p>
            <a:pPr marL="457200" indent="-457200" algn="l">
              <a:buFont typeface="+mj-lt"/>
              <a:buAutoNum type="arabicPeriod"/>
            </a:pPr>
            <a:r>
              <a:rPr lang="en-GB" altLang="en-US" sz="2000" dirty="0" smtClean="0"/>
              <a:t>Tablets</a:t>
            </a:r>
          </a:p>
          <a:p>
            <a:pPr marL="457200" indent="-457200" algn="l">
              <a:buFont typeface="+mj-lt"/>
              <a:buAutoNum type="arabicPeriod"/>
            </a:pPr>
            <a:r>
              <a:rPr lang="en-GB" altLang="en-US" sz="2000" dirty="0" smtClean="0"/>
              <a:t>Stylus and Light pen</a:t>
            </a:r>
          </a:p>
          <a:p>
            <a:pPr marL="457200" indent="-457200" algn="l">
              <a:buFont typeface="+mj-lt"/>
              <a:buAutoNum type="arabicPeriod"/>
            </a:pPr>
            <a:r>
              <a:rPr lang="en-GB" altLang="en-US" sz="2000" dirty="0" smtClean="0"/>
              <a:t>eye gaze </a:t>
            </a:r>
            <a:r>
              <a:rPr lang="en-GB" altLang="en-US" sz="2000" dirty="0" err="1" smtClean="0"/>
              <a:t>etc</a:t>
            </a:r>
            <a:endParaRPr lang="en-GB" altLang="en-US" sz="2000" dirty="0"/>
          </a:p>
          <a:p>
            <a:r>
              <a:rPr lang="en-GB" sz="2000" dirty="0"/>
              <a:t> </a:t>
            </a:r>
            <a:r>
              <a:rPr lang="en-GB" sz="2000" dirty="0" smtClean="0"/>
              <a:t>        </a:t>
            </a:r>
            <a:r>
              <a:rPr lang="en-GB" sz="2000" dirty="0" smtClean="0"/>
              <a:t>(</a:t>
            </a:r>
            <a:r>
              <a:rPr lang="en-GB" sz="2000" dirty="0" smtClean="0"/>
              <a:t>Input devices)</a:t>
            </a:r>
            <a:endParaRPr lang="en-US" sz="2000" dirty="0" smtClean="0"/>
          </a:p>
          <a:p>
            <a:endParaRPr lang="en-US" sz="2000" dirty="0" smtClean="0"/>
          </a:p>
          <a:p>
            <a:r>
              <a:rPr lang="en-US" sz="2000" b="1" dirty="0" smtClean="0"/>
              <a:t>CS 8</a:t>
            </a:r>
            <a:r>
              <a:rPr lang="en-US" sz="2000" b="1" baseline="30000" dirty="0" smtClean="0"/>
              <a:t>th</a:t>
            </a:r>
            <a:r>
              <a:rPr lang="en-US" sz="2000" b="1" dirty="0" smtClean="0"/>
              <a:t> Semester</a:t>
            </a:r>
            <a:endParaRPr lang="en-US" sz="2000" b="1" dirty="0"/>
          </a:p>
        </p:txBody>
      </p:sp>
      <p:sp>
        <p:nvSpPr>
          <p:cNvPr id="2" name="Title 1"/>
          <p:cNvSpPr>
            <a:spLocks noGrp="1"/>
          </p:cNvSpPr>
          <p:nvPr>
            <p:ph type="ctrTitle"/>
          </p:nvPr>
        </p:nvSpPr>
        <p:spPr/>
        <p:txBody>
          <a:bodyPr/>
          <a:lstStyle/>
          <a:p>
            <a:r>
              <a:rPr lang="en-US" b="1" dirty="0" smtClean="0"/>
              <a:t>Human Computer Interaction</a:t>
            </a:r>
            <a:endParaRPr lang="en-US" b="1" dirty="0"/>
          </a:p>
        </p:txBody>
      </p:sp>
    </p:spTree>
    <p:extLst>
      <p:ext uri="{BB962C8B-B14F-4D97-AF65-F5344CB8AC3E}">
        <p14:creationId xmlns:p14="http://schemas.microsoft.com/office/powerpoint/2010/main" val="56320860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pPr eaLnBrk="1" hangingPunct="1"/>
            <a:r>
              <a:rPr lang="en-GB" altLang="en-US" sz="3200" b="1" dirty="0" smtClean="0"/>
              <a:t>Eye gaze</a:t>
            </a:r>
            <a:endParaRPr lang="en-GB" altLang="en-US" sz="3200" b="1" dirty="0" smtClean="0"/>
          </a:p>
        </p:txBody>
      </p:sp>
      <p:sp>
        <p:nvSpPr>
          <p:cNvPr id="32771" name="Rectangle 3"/>
          <p:cNvSpPr>
            <a:spLocks noGrp="1" noChangeArrowheads="1"/>
          </p:cNvSpPr>
          <p:nvPr>
            <p:ph type="body" idx="1"/>
          </p:nvPr>
        </p:nvSpPr>
        <p:spPr>
          <a:xfrm>
            <a:off x="768350" y="1905000"/>
            <a:ext cx="7766050" cy="4403725"/>
          </a:xfrm>
        </p:spPr>
        <p:txBody>
          <a:bodyPr/>
          <a:lstStyle/>
          <a:p>
            <a:pPr eaLnBrk="1" hangingPunct="1">
              <a:lnSpc>
                <a:spcPct val="90000"/>
              </a:lnSpc>
            </a:pPr>
            <a:r>
              <a:rPr lang="en-GB" altLang="en-US" sz="2400" dirty="0" smtClean="0"/>
              <a:t>control interface by eye gaze direction</a:t>
            </a:r>
          </a:p>
          <a:p>
            <a:pPr lvl="1" eaLnBrk="1" hangingPunct="1">
              <a:lnSpc>
                <a:spcPct val="90000"/>
              </a:lnSpc>
            </a:pPr>
            <a:r>
              <a:rPr lang="en-GB" altLang="en-US" sz="2000" dirty="0" smtClean="0"/>
              <a:t>e.g. look at a menu item to select it</a:t>
            </a:r>
          </a:p>
          <a:p>
            <a:pPr eaLnBrk="1" hangingPunct="1">
              <a:lnSpc>
                <a:spcPct val="90000"/>
              </a:lnSpc>
            </a:pPr>
            <a:r>
              <a:rPr lang="en-GB" altLang="en-US" sz="2400" dirty="0" smtClean="0"/>
              <a:t>uses laser beam reflected off retina</a:t>
            </a:r>
          </a:p>
          <a:p>
            <a:pPr lvl="1" eaLnBrk="1" hangingPunct="1">
              <a:lnSpc>
                <a:spcPct val="90000"/>
              </a:lnSpc>
            </a:pPr>
            <a:r>
              <a:rPr lang="en-GB" altLang="en-US" sz="2000" dirty="0" smtClean="0"/>
              <a:t>… a very low power laser! </a:t>
            </a:r>
          </a:p>
          <a:p>
            <a:pPr eaLnBrk="1" hangingPunct="1">
              <a:lnSpc>
                <a:spcPct val="90000"/>
              </a:lnSpc>
            </a:pPr>
            <a:r>
              <a:rPr lang="en-GB" altLang="en-US" sz="2400" dirty="0" smtClean="0"/>
              <a:t>mainly used for evaluation (</a:t>
            </a:r>
            <a:r>
              <a:rPr lang="en-GB" altLang="en-US" sz="2400" dirty="0" err="1" smtClean="0"/>
              <a:t>ch</a:t>
            </a:r>
            <a:r>
              <a:rPr lang="en-GB" altLang="en-US" sz="2400" dirty="0" smtClean="0"/>
              <a:t> x)</a:t>
            </a:r>
          </a:p>
          <a:p>
            <a:pPr eaLnBrk="1" hangingPunct="1">
              <a:lnSpc>
                <a:spcPct val="90000"/>
              </a:lnSpc>
            </a:pPr>
            <a:r>
              <a:rPr lang="en-GB" altLang="en-US" sz="2400" dirty="0" smtClean="0"/>
              <a:t>potential for hands-free control</a:t>
            </a:r>
          </a:p>
          <a:p>
            <a:pPr eaLnBrk="1" hangingPunct="1">
              <a:lnSpc>
                <a:spcPct val="90000"/>
              </a:lnSpc>
            </a:pPr>
            <a:r>
              <a:rPr lang="en-GB" altLang="en-US" sz="2400" dirty="0" smtClean="0"/>
              <a:t>high accuracy requires headset</a:t>
            </a:r>
          </a:p>
          <a:p>
            <a:pPr eaLnBrk="1" hangingPunct="1">
              <a:lnSpc>
                <a:spcPct val="90000"/>
              </a:lnSpc>
            </a:pPr>
            <a:r>
              <a:rPr lang="en-GB" altLang="en-US" sz="2400" dirty="0" smtClean="0"/>
              <a:t>cheaper and lower accuracy devices available</a:t>
            </a:r>
            <a:br>
              <a:rPr lang="en-GB" altLang="en-US" sz="2400" dirty="0" smtClean="0"/>
            </a:br>
            <a:r>
              <a:rPr lang="en-GB" altLang="en-US" sz="2400" dirty="0" smtClean="0"/>
              <a:t>	sit under the screen like a small webcam</a:t>
            </a:r>
            <a:br>
              <a:rPr lang="en-GB" altLang="en-US" sz="2400" dirty="0" smtClean="0"/>
            </a:br>
            <a:endParaRPr lang="en-GB" altLang="en-US" sz="2400" dirty="0" smtClean="0"/>
          </a:p>
        </p:txBody>
      </p:sp>
    </p:spTree>
    <p:extLst>
      <p:ext uri="{BB962C8B-B14F-4D97-AF65-F5344CB8AC3E}">
        <p14:creationId xmlns:p14="http://schemas.microsoft.com/office/powerpoint/2010/main" val="152111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cs typeface="Times New Roman" panose="02020603050405020304" pitchFamily="18" charset="0"/>
              </a:rPr>
              <a:t>Eye Gaze</a:t>
            </a:r>
            <a:endParaRPr lang="en-US" b="1" dirty="0">
              <a:cs typeface="Times New Roman" panose="02020603050405020304" pitchFamily="18" charset="0"/>
            </a:endParaRPr>
          </a:p>
        </p:txBody>
      </p:sp>
      <p:sp>
        <p:nvSpPr>
          <p:cNvPr id="3" name="Content Placeholder 2"/>
          <p:cNvSpPr>
            <a:spLocks noGrp="1"/>
          </p:cNvSpPr>
          <p:nvPr>
            <p:ph sz="quarter" idx="1"/>
          </p:nvPr>
        </p:nvSpPr>
        <p:spPr>
          <a:xfrm>
            <a:off x="768350" y="2084388"/>
            <a:ext cx="7289800" cy="4224337"/>
          </a:xfrm>
        </p:spPr>
        <p:txBody>
          <a:bodyPr>
            <a:normAutofit/>
          </a:bodyPr>
          <a:lstStyle/>
          <a:p>
            <a:pPr marL="0" indent="0" algn="just">
              <a:buNone/>
            </a:pPr>
            <a:r>
              <a:rPr lang="en-US" dirty="0"/>
              <a:t>Eye gaze systems allow you to control the computer by simply looking at it! Some systems require you to wear special glasses or a small head-mounted box, others are built into the screen or sit as a small box below the screen. </a:t>
            </a:r>
            <a:endParaRPr lang="en-US" dirty="0" smtClean="0"/>
          </a:p>
          <a:p>
            <a:pPr marL="0" indent="0" algn="just">
              <a:buNone/>
            </a:pPr>
            <a:r>
              <a:rPr lang="en-US" dirty="0" smtClean="0"/>
              <a:t>A </a:t>
            </a:r>
            <a:r>
              <a:rPr lang="en-US" dirty="0"/>
              <a:t>low-power laser is shone into the eye and is reflected off the retina. The reflection changes as the angle of the eye alters, and by tracking the reflected beam the eye gaze system can determine the direction in which the eye is looking. </a:t>
            </a:r>
            <a:endParaRPr lang="en-US" dirty="0" smtClean="0"/>
          </a:p>
          <a:p>
            <a:pPr marL="0" indent="0" algn="just">
              <a:buNone/>
            </a:pPr>
            <a:r>
              <a:rPr lang="en-US" dirty="0" smtClean="0"/>
              <a:t>The </a:t>
            </a:r>
            <a:r>
              <a:rPr lang="en-US" dirty="0"/>
              <a:t>system needs to be calibrated, typically by staring at a series of dots on the screen, but thereafter can be used to move the screen cursor or for other more specialized uses. </a:t>
            </a:r>
            <a:endParaRPr lang="en-US" dirty="0" smtClean="0"/>
          </a:p>
          <a:p>
            <a:pPr marL="0" indent="0" algn="just">
              <a:buNone/>
            </a:pPr>
            <a:r>
              <a:rPr lang="en-US" dirty="0" smtClean="0"/>
              <a:t>Eye </a:t>
            </a:r>
            <a:r>
              <a:rPr lang="en-US" dirty="0"/>
              <a:t>gaze is a very fast and accurate device, but the more accurate versions can be expensive.</a:t>
            </a:r>
          </a:p>
          <a:p>
            <a:pPr marL="0" indent="0" algn="just">
              <a:buNone/>
            </a:pPr>
            <a:endParaRPr lang="en-US" dirty="0"/>
          </a:p>
        </p:txBody>
      </p:sp>
    </p:spTree>
    <p:extLst>
      <p:ext uri="{BB962C8B-B14F-4D97-AF65-F5344CB8AC3E}">
        <p14:creationId xmlns:p14="http://schemas.microsoft.com/office/powerpoint/2010/main" val="2637375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eaLnBrk="1" hangingPunct="1"/>
            <a:r>
              <a:rPr lang="en-GB" altLang="en-US" sz="3200" b="1" dirty="0" smtClean="0"/>
              <a:t>Cursor keys</a:t>
            </a:r>
          </a:p>
        </p:txBody>
      </p:sp>
      <p:sp>
        <p:nvSpPr>
          <p:cNvPr id="33795" name="Rectangle 3"/>
          <p:cNvSpPr>
            <a:spLocks noGrp="1" noChangeArrowheads="1"/>
          </p:cNvSpPr>
          <p:nvPr>
            <p:ph type="body" idx="1"/>
          </p:nvPr>
        </p:nvSpPr>
        <p:spPr/>
        <p:txBody>
          <a:bodyPr/>
          <a:lstStyle/>
          <a:p>
            <a:pPr eaLnBrk="1" hangingPunct="1"/>
            <a:r>
              <a:rPr lang="en-GB" altLang="en-US" sz="2000" smtClean="0"/>
              <a:t>Four keys (up, down, left, right) on keyboard.</a:t>
            </a:r>
          </a:p>
          <a:p>
            <a:pPr eaLnBrk="1" hangingPunct="1"/>
            <a:r>
              <a:rPr lang="en-GB" altLang="en-US" sz="2000" smtClean="0"/>
              <a:t>Very, very cheap, but slow. </a:t>
            </a:r>
          </a:p>
          <a:p>
            <a:pPr eaLnBrk="1" hangingPunct="1"/>
            <a:r>
              <a:rPr lang="en-GB" altLang="en-US" sz="2000" smtClean="0"/>
              <a:t>Useful for not much more than basic motion for text-editing tasks.</a:t>
            </a:r>
          </a:p>
          <a:p>
            <a:pPr eaLnBrk="1" hangingPunct="1"/>
            <a:r>
              <a:rPr lang="en-GB" altLang="en-US" sz="2000" smtClean="0"/>
              <a:t>No standardised layout, but inverted “T”, most common</a:t>
            </a:r>
          </a:p>
        </p:txBody>
      </p:sp>
      <p:graphicFrame>
        <p:nvGraphicFramePr>
          <p:cNvPr id="33796" name="Object 4"/>
          <p:cNvGraphicFramePr>
            <a:graphicFrameLocks noChangeAspect="1"/>
          </p:cNvGraphicFramePr>
          <p:nvPr/>
        </p:nvGraphicFramePr>
        <p:xfrm>
          <a:off x="2209800" y="4029075"/>
          <a:ext cx="4619625" cy="2524125"/>
        </p:xfrm>
        <a:graphic>
          <a:graphicData uri="http://schemas.openxmlformats.org/presentationml/2006/ole">
            <mc:AlternateContent xmlns:mc="http://schemas.openxmlformats.org/markup-compatibility/2006">
              <mc:Choice xmlns:v="urn:schemas-microsoft-com:vml" Requires="v">
                <p:oleObj spid="_x0000_s1027" name="Picture" r:id="rId3" imgW="3467100" imgH="1895475" progId="Word.Picture.8">
                  <p:embed/>
                </p:oleObj>
              </mc:Choice>
              <mc:Fallback>
                <p:oleObj name="Picture" r:id="rId3" imgW="3467100" imgH="1895475" progId="Word.Picture.8">
                  <p:embed/>
                  <p:pic>
                    <p:nvPicPr>
                      <p:cNvPr id="337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029075"/>
                        <a:ext cx="46196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5" name="Oval 5"/>
          <p:cNvSpPr>
            <a:spLocks noChangeArrowheads="1"/>
          </p:cNvSpPr>
          <p:nvPr/>
        </p:nvSpPr>
        <p:spPr bwMode="auto">
          <a:xfrm>
            <a:off x="5181600" y="3886200"/>
            <a:ext cx="1905000" cy="1524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Tree>
    <p:extLst>
      <p:ext uri="{BB962C8B-B14F-4D97-AF65-F5344CB8AC3E}">
        <p14:creationId xmlns:p14="http://schemas.microsoft.com/office/powerpoint/2010/main" val="2609392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1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pPr eaLnBrk="1" hangingPunct="1"/>
            <a:r>
              <a:rPr lang="en-GB" altLang="en-US" sz="3200" b="1" dirty="0" smtClean="0"/>
              <a:t>Discrete positioning controls</a:t>
            </a:r>
          </a:p>
        </p:txBody>
      </p:sp>
      <p:sp>
        <p:nvSpPr>
          <p:cNvPr id="34819" name="Rectangle 3"/>
          <p:cNvSpPr>
            <a:spLocks noGrp="1" noChangeArrowheads="1"/>
          </p:cNvSpPr>
          <p:nvPr>
            <p:ph type="body" idx="1"/>
          </p:nvPr>
        </p:nvSpPr>
        <p:spPr>
          <a:xfrm>
            <a:off x="609600" y="2084388"/>
            <a:ext cx="7448550" cy="4224337"/>
          </a:xfrm>
        </p:spPr>
        <p:txBody>
          <a:bodyPr/>
          <a:lstStyle/>
          <a:p>
            <a:pPr eaLnBrk="1" hangingPunct="1"/>
            <a:r>
              <a:rPr lang="en-GB" altLang="en-US" sz="2400" dirty="0"/>
              <a:t>I</a:t>
            </a:r>
            <a:r>
              <a:rPr lang="en-GB" altLang="en-US" sz="2400" dirty="0" smtClean="0"/>
              <a:t>n </a:t>
            </a:r>
            <a:r>
              <a:rPr lang="en-GB" altLang="en-US" sz="2400" dirty="0" smtClean="0"/>
              <a:t>phones, TV controls etc.</a:t>
            </a:r>
          </a:p>
          <a:p>
            <a:pPr lvl="1" eaLnBrk="1" hangingPunct="1">
              <a:buFont typeface="Courier New" panose="02070309020205020404" pitchFamily="49" charset="0"/>
              <a:buChar char="o"/>
            </a:pPr>
            <a:r>
              <a:rPr lang="en-GB" altLang="en-US" sz="2400" dirty="0" smtClean="0"/>
              <a:t> Cursor </a:t>
            </a:r>
            <a:r>
              <a:rPr lang="en-GB" altLang="en-US" sz="2400" dirty="0" smtClean="0"/>
              <a:t>pads or mini-joysticks</a:t>
            </a:r>
          </a:p>
          <a:p>
            <a:pPr lvl="1" eaLnBrk="1" hangingPunct="1">
              <a:buFont typeface="Courier New" panose="02070309020205020404" pitchFamily="49" charset="0"/>
              <a:buChar char="o"/>
            </a:pPr>
            <a:r>
              <a:rPr lang="en-GB" altLang="en-US" sz="2400" dirty="0" smtClean="0"/>
              <a:t> Discrete </a:t>
            </a:r>
            <a:r>
              <a:rPr lang="en-GB" altLang="en-US" sz="2400" dirty="0" smtClean="0"/>
              <a:t>left-right, up-down</a:t>
            </a:r>
          </a:p>
          <a:p>
            <a:pPr lvl="1" eaLnBrk="1" hangingPunct="1">
              <a:buFont typeface="Courier New" panose="02070309020205020404" pitchFamily="49" charset="0"/>
              <a:buChar char="o"/>
            </a:pPr>
            <a:r>
              <a:rPr lang="en-GB" altLang="en-US" sz="2400" dirty="0" smtClean="0"/>
              <a:t> Mainly </a:t>
            </a:r>
            <a:r>
              <a:rPr lang="en-GB" altLang="en-US" sz="2400" dirty="0" smtClean="0"/>
              <a:t>for menu selection</a:t>
            </a:r>
          </a:p>
        </p:txBody>
      </p:sp>
      <p:pic>
        <p:nvPicPr>
          <p:cNvPr id="34820" name="Picture 5" descr="phone-2.jpg                                                    0007898D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321" y="3733800"/>
            <a:ext cx="36322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Picture 7" descr="video-control-2.jpg                                            0007898DMacintosh HD                   ABA78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524000"/>
            <a:ext cx="1524000"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856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5788"/>
            <a:ext cx="8229600" cy="1498600"/>
          </a:xfrm>
        </p:spPr>
        <p:txBody>
          <a:bodyPr>
            <a:normAutofit/>
          </a:bodyPr>
          <a:lstStyle/>
          <a:p>
            <a:r>
              <a:rPr lang="en-GB" altLang="en-US" sz="3200" b="1" dirty="0"/>
              <a:t>Positioning, Pointing And </a:t>
            </a:r>
            <a:r>
              <a:rPr lang="en-GB" altLang="en-US" sz="3200" b="1" dirty="0" smtClean="0"/>
              <a:t>Drawing </a:t>
            </a:r>
            <a:r>
              <a:rPr lang="en-GB" altLang="en-US" sz="2400" b="1" dirty="0" smtClean="0"/>
              <a:t>Continued</a:t>
            </a:r>
            <a:endParaRPr lang="en-US" sz="2400" b="1" dirty="0"/>
          </a:p>
        </p:txBody>
      </p:sp>
      <p:sp>
        <p:nvSpPr>
          <p:cNvPr id="3" name="Content Placeholder 2"/>
          <p:cNvSpPr>
            <a:spLocks noGrp="1"/>
          </p:cNvSpPr>
          <p:nvPr>
            <p:ph sz="quarter" idx="1"/>
          </p:nvPr>
        </p:nvSpPr>
        <p:spPr>
          <a:xfrm>
            <a:off x="609600" y="2362200"/>
            <a:ext cx="8382000" cy="4267200"/>
          </a:xfrm>
        </p:spPr>
        <p:txBody>
          <a:bodyPr>
            <a:normAutofit/>
          </a:bodyPr>
          <a:lstStyle/>
          <a:p>
            <a:pPr marL="0" indent="0">
              <a:buNone/>
            </a:pPr>
            <a:r>
              <a:rPr lang="en-GB" altLang="en-US" sz="2800" dirty="0" smtClean="0">
                <a:latin typeface="+mj-lt"/>
              </a:rPr>
              <a:t>Some other Devices are:</a:t>
            </a:r>
          </a:p>
          <a:p>
            <a:pPr marL="0" indent="0">
              <a:buNone/>
            </a:pPr>
            <a:endParaRPr lang="en-GB" altLang="en-US" sz="2800" dirty="0" smtClean="0">
              <a:latin typeface="+mj-lt"/>
            </a:endParaRPr>
          </a:p>
          <a:p>
            <a:pPr marL="631825" lvl="1" indent="-457200">
              <a:buClr>
                <a:schemeClr val="tx1"/>
              </a:buClr>
              <a:buFont typeface="Courier New" panose="02070309020205020404" pitchFamily="49" charset="0"/>
              <a:buChar char="o"/>
            </a:pPr>
            <a:r>
              <a:rPr lang="en-GB" altLang="en-US" sz="2400" dirty="0" smtClean="0">
                <a:latin typeface="+mj-lt"/>
              </a:rPr>
              <a:t>Touch </a:t>
            </a:r>
            <a:r>
              <a:rPr lang="en-GB" altLang="en-US" sz="2400" dirty="0" smtClean="0">
                <a:latin typeface="+mj-lt"/>
              </a:rPr>
              <a:t>Screen</a:t>
            </a:r>
          </a:p>
          <a:p>
            <a:pPr marL="631825" lvl="1" indent="-457200">
              <a:buClr>
                <a:schemeClr val="tx1"/>
              </a:buClr>
              <a:buFont typeface="Courier New" panose="02070309020205020404" pitchFamily="49" charset="0"/>
              <a:buChar char="o"/>
            </a:pPr>
            <a:r>
              <a:rPr lang="en-US" sz="2400" dirty="0" smtClean="0">
                <a:latin typeface="+mj-lt"/>
                <a:cs typeface="Times New Roman" panose="02020603050405020304" pitchFamily="18" charset="0"/>
              </a:rPr>
              <a:t>Stylus </a:t>
            </a:r>
            <a:r>
              <a:rPr lang="en-US" sz="2400" dirty="0">
                <a:latin typeface="+mj-lt"/>
                <a:cs typeface="Times New Roman" panose="02020603050405020304" pitchFamily="18" charset="0"/>
              </a:rPr>
              <a:t>and Light pen</a:t>
            </a:r>
            <a:endParaRPr lang="en-GB" altLang="en-US" sz="2400" dirty="0" smtClean="0">
              <a:latin typeface="+mj-lt"/>
              <a:cs typeface="Times New Roman" panose="02020603050405020304" pitchFamily="18" charset="0"/>
            </a:endParaRPr>
          </a:p>
          <a:p>
            <a:pPr marL="631825" lvl="1" indent="-457200">
              <a:buClr>
                <a:schemeClr val="tx1"/>
              </a:buClr>
              <a:buFont typeface="Courier New" panose="02070309020205020404" pitchFamily="49" charset="0"/>
              <a:buChar char="o"/>
            </a:pPr>
            <a:r>
              <a:rPr lang="en-GB" altLang="en-US" sz="2400" dirty="0" smtClean="0">
                <a:latin typeface="+mj-lt"/>
              </a:rPr>
              <a:t>Tablets</a:t>
            </a:r>
          </a:p>
          <a:p>
            <a:pPr marL="631825" lvl="1" indent="-457200">
              <a:buClr>
                <a:schemeClr val="tx1"/>
              </a:buClr>
              <a:buFont typeface="Courier New" panose="02070309020205020404" pitchFamily="49" charset="0"/>
              <a:buChar char="o"/>
            </a:pPr>
            <a:r>
              <a:rPr lang="en-GB" altLang="en-US" sz="2400" dirty="0" smtClean="0">
                <a:latin typeface="+mj-lt"/>
              </a:rPr>
              <a:t>Eye Gaze</a:t>
            </a:r>
          </a:p>
          <a:p>
            <a:pPr marL="631825" lvl="1" indent="-457200">
              <a:buClr>
                <a:schemeClr val="tx1"/>
              </a:buClr>
              <a:buFont typeface="Courier New" panose="02070309020205020404" pitchFamily="49" charset="0"/>
              <a:buChar char="o"/>
            </a:pPr>
            <a:r>
              <a:rPr lang="en-GB" altLang="en-US" sz="2400" dirty="0" smtClean="0">
                <a:latin typeface="+mj-lt"/>
              </a:rPr>
              <a:t>Discrete Positioning Control</a:t>
            </a:r>
          </a:p>
          <a:p>
            <a:pPr marL="631825" lvl="1" indent="-457200">
              <a:buClr>
                <a:schemeClr val="tx1"/>
              </a:buClr>
              <a:buFont typeface="Courier New" panose="02070309020205020404" pitchFamily="49" charset="0"/>
              <a:buChar char="o"/>
            </a:pPr>
            <a:r>
              <a:rPr lang="en-GB" altLang="en-US" sz="2400" dirty="0" smtClean="0">
                <a:latin typeface="+mj-lt"/>
              </a:rPr>
              <a:t>Cursor keys</a:t>
            </a:r>
            <a:endParaRPr lang="en-GB" altLang="en-US" sz="2400" dirty="0">
              <a:latin typeface="+mj-lt"/>
            </a:endParaRPr>
          </a:p>
        </p:txBody>
      </p:sp>
    </p:spTree>
    <p:extLst>
      <p:ext uri="{BB962C8B-B14F-4D97-AF65-F5344CB8AC3E}">
        <p14:creationId xmlns:p14="http://schemas.microsoft.com/office/powerpoint/2010/main" val="426678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en-GB" altLang="en-US" sz="3200" b="1" dirty="0" smtClean="0"/>
              <a:t>Touch-sensitive screen</a:t>
            </a:r>
          </a:p>
        </p:txBody>
      </p:sp>
      <p:sp>
        <p:nvSpPr>
          <p:cNvPr id="29699" name="Rectangle 3"/>
          <p:cNvSpPr>
            <a:spLocks noGrp="1" noChangeArrowheads="1"/>
          </p:cNvSpPr>
          <p:nvPr>
            <p:ph type="body" idx="1"/>
          </p:nvPr>
        </p:nvSpPr>
        <p:spPr>
          <a:xfrm>
            <a:off x="768350" y="1905000"/>
            <a:ext cx="7289800" cy="4724400"/>
          </a:xfrm>
        </p:spPr>
        <p:txBody>
          <a:bodyPr/>
          <a:lstStyle/>
          <a:p>
            <a:pPr eaLnBrk="1" hangingPunct="1">
              <a:lnSpc>
                <a:spcPct val="90000"/>
              </a:lnSpc>
            </a:pPr>
            <a:r>
              <a:rPr lang="en-GB" altLang="en-US" sz="1800" dirty="0" smtClean="0"/>
              <a:t>Detect the presence of finger or stylus on the screen.</a:t>
            </a:r>
          </a:p>
          <a:p>
            <a:pPr lvl="1" eaLnBrk="1" hangingPunct="1">
              <a:lnSpc>
                <a:spcPct val="90000"/>
              </a:lnSpc>
            </a:pPr>
            <a:r>
              <a:rPr lang="en-GB" altLang="en-US" sz="1800" dirty="0" smtClean="0"/>
              <a:t>works by interrupting matrix of light beams,  capacitance changes or ultrasonic reflections</a:t>
            </a:r>
          </a:p>
          <a:p>
            <a:pPr lvl="1" eaLnBrk="1" hangingPunct="1">
              <a:lnSpc>
                <a:spcPct val="90000"/>
              </a:lnSpc>
            </a:pPr>
            <a:r>
              <a:rPr lang="en-GB" altLang="en-US" sz="1800" i="1" dirty="0" smtClean="0"/>
              <a:t>direct</a:t>
            </a:r>
            <a:r>
              <a:rPr lang="en-GB" altLang="en-US" sz="1800" dirty="0" smtClean="0"/>
              <a:t> pointing device</a:t>
            </a:r>
          </a:p>
          <a:p>
            <a:pPr eaLnBrk="1" hangingPunct="1">
              <a:lnSpc>
                <a:spcPct val="90000"/>
              </a:lnSpc>
            </a:pPr>
            <a:r>
              <a:rPr lang="en-GB" altLang="en-US" sz="1800" dirty="0" smtClean="0"/>
              <a:t>Advantages</a:t>
            </a:r>
            <a:r>
              <a:rPr lang="en-GB" altLang="en-US" sz="1800" dirty="0" smtClean="0"/>
              <a:t>:</a:t>
            </a:r>
          </a:p>
          <a:p>
            <a:pPr lvl="1" eaLnBrk="1" hangingPunct="1">
              <a:lnSpc>
                <a:spcPct val="90000"/>
              </a:lnSpc>
            </a:pPr>
            <a:r>
              <a:rPr lang="en-GB" altLang="en-US" sz="1800" dirty="0" smtClean="0"/>
              <a:t>fast, and requires no specialised pointer</a:t>
            </a:r>
          </a:p>
          <a:p>
            <a:pPr lvl="1" eaLnBrk="1" hangingPunct="1">
              <a:lnSpc>
                <a:spcPct val="90000"/>
              </a:lnSpc>
            </a:pPr>
            <a:r>
              <a:rPr lang="en-GB" altLang="en-US" sz="1800" dirty="0" smtClean="0"/>
              <a:t>good for menu selection</a:t>
            </a:r>
          </a:p>
          <a:p>
            <a:pPr lvl="1" eaLnBrk="1" hangingPunct="1">
              <a:lnSpc>
                <a:spcPct val="90000"/>
              </a:lnSpc>
            </a:pPr>
            <a:r>
              <a:rPr lang="en-GB" altLang="en-US" sz="1800" dirty="0" smtClean="0"/>
              <a:t>suitable for use in hostile environment: clean and safe from damage.</a:t>
            </a:r>
          </a:p>
          <a:p>
            <a:pPr eaLnBrk="1" hangingPunct="1">
              <a:lnSpc>
                <a:spcPct val="90000"/>
              </a:lnSpc>
            </a:pPr>
            <a:r>
              <a:rPr lang="en-GB" altLang="en-US" sz="1800" dirty="0" smtClean="0"/>
              <a:t>Disadvantages</a:t>
            </a:r>
            <a:r>
              <a:rPr lang="en-GB" altLang="en-US" sz="1800" dirty="0" smtClean="0"/>
              <a:t>:</a:t>
            </a:r>
          </a:p>
          <a:p>
            <a:pPr lvl="1" eaLnBrk="1" hangingPunct="1">
              <a:lnSpc>
                <a:spcPct val="90000"/>
              </a:lnSpc>
            </a:pPr>
            <a:r>
              <a:rPr lang="en-GB" altLang="en-US" sz="1800" dirty="0" smtClean="0"/>
              <a:t>finger can mark screen</a:t>
            </a:r>
          </a:p>
          <a:p>
            <a:pPr lvl="1" eaLnBrk="1" hangingPunct="1">
              <a:lnSpc>
                <a:spcPct val="90000"/>
              </a:lnSpc>
            </a:pPr>
            <a:r>
              <a:rPr lang="en-GB" altLang="en-US" sz="1800" dirty="0" smtClean="0"/>
              <a:t>imprecise (finger is a fairly blunt instrument!)</a:t>
            </a:r>
          </a:p>
          <a:p>
            <a:pPr lvl="2" eaLnBrk="1" hangingPunct="1">
              <a:lnSpc>
                <a:spcPct val="90000"/>
              </a:lnSpc>
            </a:pPr>
            <a:r>
              <a:rPr lang="en-GB" altLang="en-US" sz="1800" dirty="0" smtClean="0"/>
              <a:t>difficult to select small regions or perform accurate drawing</a:t>
            </a:r>
          </a:p>
          <a:p>
            <a:pPr lvl="1" eaLnBrk="1" hangingPunct="1">
              <a:lnSpc>
                <a:spcPct val="90000"/>
              </a:lnSpc>
            </a:pPr>
            <a:r>
              <a:rPr lang="en-GB" altLang="en-US" sz="1800" dirty="0" smtClean="0"/>
              <a:t>lifting arm can be tiring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2608262"/>
            <a:ext cx="2867025" cy="1590675"/>
          </a:xfrm>
          <a:prstGeom prst="rect">
            <a:avLst/>
          </a:prstGeom>
        </p:spPr>
      </p:pic>
    </p:spTree>
    <p:extLst>
      <p:ext uri="{BB962C8B-B14F-4D97-AF65-F5344CB8AC3E}">
        <p14:creationId xmlns:p14="http://schemas.microsoft.com/office/powerpoint/2010/main" val="4184730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t>Touch-sensitive screens (touchscreens)</a:t>
            </a:r>
            <a:endParaRPr lang="en-US" sz="3200" dirty="0"/>
          </a:p>
        </p:txBody>
      </p:sp>
      <p:sp>
        <p:nvSpPr>
          <p:cNvPr id="3" name="Content Placeholder 2"/>
          <p:cNvSpPr>
            <a:spLocks noGrp="1"/>
          </p:cNvSpPr>
          <p:nvPr>
            <p:ph sz="quarter" idx="1"/>
          </p:nvPr>
        </p:nvSpPr>
        <p:spPr>
          <a:xfrm>
            <a:off x="533400" y="1828800"/>
            <a:ext cx="8458200" cy="4724400"/>
          </a:xfrm>
        </p:spPr>
        <p:txBody>
          <a:bodyPr>
            <a:normAutofit fontScale="85000" lnSpcReduction="20000"/>
          </a:bodyPr>
          <a:lstStyle/>
          <a:p>
            <a:pPr marL="0" indent="0" algn="just">
              <a:buNone/>
            </a:pPr>
            <a:r>
              <a:rPr lang="en-US" dirty="0"/>
              <a:t>Touchscreens are another method of allowing the user to point and select objects on the screen, but they are much more direct than the mouse, as they detect the presence of the user’s finger, or a stylus, on the screen itself. </a:t>
            </a:r>
            <a:endParaRPr lang="en-US" dirty="0" smtClean="0"/>
          </a:p>
          <a:p>
            <a:pPr marL="0" indent="0" algn="just">
              <a:buNone/>
            </a:pPr>
            <a:r>
              <a:rPr lang="en-US" dirty="0" smtClean="0"/>
              <a:t>They </a:t>
            </a:r>
            <a:r>
              <a:rPr lang="en-US" dirty="0"/>
              <a:t>work in one of a number of different ways: </a:t>
            </a:r>
            <a:endParaRPr lang="en-US" dirty="0" smtClean="0"/>
          </a:p>
          <a:p>
            <a:pPr algn="just">
              <a:buFont typeface="Wingdings" panose="05000000000000000000" pitchFamily="2" charset="2"/>
              <a:buChar char="ü"/>
            </a:pPr>
            <a:r>
              <a:rPr lang="en-US" dirty="0" smtClean="0"/>
              <a:t>by </a:t>
            </a:r>
            <a:r>
              <a:rPr lang="en-US" dirty="0"/>
              <a:t>the finger (or </a:t>
            </a:r>
            <a:r>
              <a:rPr lang="en-US" dirty="0" smtClean="0"/>
              <a:t>stylus/</a:t>
            </a:r>
            <a:r>
              <a:rPr lang="en-US" dirty="0" smtClean="0">
                <a:solidFill>
                  <a:srgbClr val="C00000"/>
                </a:solidFill>
              </a:rPr>
              <a:t>small pointed</a:t>
            </a:r>
            <a:r>
              <a:rPr lang="en-US" dirty="0">
                <a:solidFill>
                  <a:srgbClr val="C00000"/>
                </a:solidFill>
              </a:rPr>
              <a:t> </a:t>
            </a:r>
            <a:r>
              <a:rPr lang="en-US" dirty="0" smtClean="0">
                <a:solidFill>
                  <a:srgbClr val="C00000"/>
                </a:solidFill>
              </a:rPr>
              <a:t>device</a:t>
            </a:r>
            <a:r>
              <a:rPr lang="en-US" dirty="0" smtClean="0"/>
              <a:t>) </a:t>
            </a:r>
            <a:r>
              <a:rPr lang="en-US" dirty="0"/>
              <a:t>interrupting a matrix of light beams, </a:t>
            </a:r>
            <a:endParaRPr lang="en-US" dirty="0" smtClean="0"/>
          </a:p>
          <a:p>
            <a:pPr algn="just">
              <a:buFont typeface="Wingdings" panose="05000000000000000000" pitchFamily="2" charset="2"/>
              <a:buChar char="ü"/>
            </a:pPr>
            <a:r>
              <a:rPr lang="en-US" dirty="0" smtClean="0"/>
              <a:t>or </a:t>
            </a:r>
            <a:r>
              <a:rPr lang="en-US" dirty="0"/>
              <a:t>by capacitance changes on a grid overlaying the screen, </a:t>
            </a:r>
            <a:endParaRPr lang="en-US" dirty="0" smtClean="0"/>
          </a:p>
          <a:p>
            <a:pPr algn="just">
              <a:buFont typeface="Wingdings" panose="05000000000000000000" pitchFamily="2" charset="2"/>
              <a:buChar char="ü"/>
            </a:pPr>
            <a:r>
              <a:rPr lang="en-US" dirty="0" smtClean="0"/>
              <a:t>or </a:t>
            </a:r>
            <a:r>
              <a:rPr lang="en-US" dirty="0"/>
              <a:t>by ultrasonic reflections. </a:t>
            </a:r>
            <a:endParaRPr lang="en-US" dirty="0" smtClean="0"/>
          </a:p>
          <a:p>
            <a:pPr marL="0" indent="0" algn="just">
              <a:buNone/>
            </a:pPr>
            <a:r>
              <a:rPr lang="en-US" dirty="0" smtClean="0"/>
              <a:t>Because </a:t>
            </a:r>
            <a:r>
              <a:rPr lang="en-US" dirty="0"/>
              <a:t>the user indicates exactly which item is required by pointing to it, no mapping is required and therefore this is a direct device.</a:t>
            </a:r>
          </a:p>
          <a:p>
            <a:pPr marL="0" indent="0" algn="just">
              <a:buNone/>
            </a:pPr>
            <a:r>
              <a:rPr lang="en-US" dirty="0"/>
              <a:t>The touchscreen is very fast, and requires no specialized pointing device. It is especially good for selecting items from menus displayed on the screen. </a:t>
            </a:r>
            <a:endParaRPr lang="en-US" dirty="0" smtClean="0"/>
          </a:p>
          <a:p>
            <a:pPr marL="0" indent="0" algn="just">
              <a:buNone/>
            </a:pPr>
            <a:r>
              <a:rPr lang="en-US" dirty="0" smtClean="0"/>
              <a:t>Because </a:t>
            </a:r>
            <a:r>
              <a:rPr lang="en-US" dirty="0"/>
              <a:t>the screen acts as an input device as well as an output device, there is no separate hardware to become damaged or destroyed by dirt; this makes touchscreens suitable for use in </a:t>
            </a:r>
            <a:r>
              <a:rPr lang="en-US" dirty="0" smtClean="0"/>
              <a:t>hostile/unfriendly </a:t>
            </a:r>
            <a:r>
              <a:rPr lang="en-US" dirty="0"/>
              <a:t>environments. </a:t>
            </a:r>
            <a:endParaRPr lang="en-US" dirty="0" smtClean="0"/>
          </a:p>
          <a:p>
            <a:pPr marL="0" indent="0" algn="just">
              <a:buNone/>
            </a:pPr>
            <a:r>
              <a:rPr lang="en-US" dirty="0" smtClean="0"/>
              <a:t>They </a:t>
            </a:r>
            <a:r>
              <a:rPr lang="en-US" dirty="0"/>
              <a:t>are also relatively natural to use and have been used successfully as an interface to information systems for the general public.</a:t>
            </a:r>
          </a:p>
        </p:txBody>
      </p:sp>
    </p:spTree>
    <p:extLst>
      <p:ext uri="{BB962C8B-B14F-4D97-AF65-F5344CB8AC3E}">
        <p14:creationId xmlns:p14="http://schemas.microsoft.com/office/powerpoint/2010/main" val="1780999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eaLnBrk="1" hangingPunct="1"/>
            <a:r>
              <a:rPr lang="en-GB" altLang="en-US" sz="3200" b="1" dirty="0" smtClean="0"/>
              <a:t>Stylus and light pen</a:t>
            </a:r>
          </a:p>
        </p:txBody>
      </p:sp>
      <p:sp>
        <p:nvSpPr>
          <p:cNvPr id="30723" name="Rectangle 3"/>
          <p:cNvSpPr>
            <a:spLocks noGrp="1" noChangeArrowheads="1"/>
          </p:cNvSpPr>
          <p:nvPr>
            <p:ph type="body" idx="1"/>
          </p:nvPr>
        </p:nvSpPr>
        <p:spPr/>
        <p:txBody>
          <a:bodyPr/>
          <a:lstStyle/>
          <a:p>
            <a:pPr eaLnBrk="1" hangingPunct="1">
              <a:buFontTx/>
              <a:buChar char=" "/>
            </a:pPr>
            <a:r>
              <a:rPr lang="en-GB" altLang="en-US" sz="2000" dirty="0" smtClean="0"/>
              <a:t>Stylus</a:t>
            </a:r>
          </a:p>
          <a:p>
            <a:pPr lvl="1" eaLnBrk="1" hangingPunct="1"/>
            <a:r>
              <a:rPr lang="en-GB" altLang="en-US" sz="1800" dirty="0" smtClean="0"/>
              <a:t>small pen-like pointer to draw directly on screen</a:t>
            </a:r>
          </a:p>
          <a:p>
            <a:pPr lvl="1" eaLnBrk="1" hangingPunct="1"/>
            <a:r>
              <a:rPr lang="en-GB" altLang="en-US" sz="1800" dirty="0" smtClean="0"/>
              <a:t>may use touch sensitive surface or magnetic detection</a:t>
            </a:r>
          </a:p>
          <a:p>
            <a:pPr lvl="1" eaLnBrk="1" hangingPunct="1"/>
            <a:r>
              <a:rPr lang="en-GB" altLang="en-US" sz="1800" dirty="0" smtClean="0"/>
              <a:t>used in PDA, tablets PCs and drawing tables</a:t>
            </a:r>
          </a:p>
          <a:p>
            <a:pPr eaLnBrk="1" hangingPunct="1"/>
            <a:endParaRPr lang="en-GB" altLang="en-US" sz="1200" dirty="0" smtClean="0"/>
          </a:p>
          <a:p>
            <a:pPr eaLnBrk="1" hangingPunct="1">
              <a:buFontTx/>
              <a:buChar char=" "/>
            </a:pPr>
            <a:r>
              <a:rPr lang="en-GB" altLang="en-US" sz="2000" dirty="0" smtClean="0"/>
              <a:t>Light Pen</a:t>
            </a:r>
          </a:p>
          <a:p>
            <a:pPr lvl="1" eaLnBrk="1" hangingPunct="1"/>
            <a:r>
              <a:rPr lang="en-GB" altLang="en-US" sz="1800" dirty="0" smtClean="0"/>
              <a:t>now rarely used</a:t>
            </a:r>
          </a:p>
          <a:p>
            <a:pPr lvl="1" eaLnBrk="1" hangingPunct="1"/>
            <a:r>
              <a:rPr lang="en-GB" altLang="en-US" sz="1800" dirty="0" smtClean="0"/>
              <a:t>uses light from screen to detect location</a:t>
            </a:r>
          </a:p>
          <a:p>
            <a:pPr lvl="1" eaLnBrk="1" hangingPunct="1"/>
            <a:endParaRPr lang="en-GB" altLang="en-US" sz="1200" dirty="0" smtClean="0"/>
          </a:p>
          <a:p>
            <a:pPr eaLnBrk="1" hangingPunct="1">
              <a:buFontTx/>
              <a:buChar char=" "/>
            </a:pPr>
            <a:r>
              <a:rPr lang="en-GB" altLang="en-US" sz="2000" dirty="0" smtClean="0"/>
              <a:t>BOTH …</a:t>
            </a:r>
          </a:p>
          <a:p>
            <a:pPr lvl="1" eaLnBrk="1" hangingPunct="1"/>
            <a:r>
              <a:rPr lang="en-GB" altLang="en-US" sz="1800" dirty="0" smtClean="0"/>
              <a:t>very direct and obvious to use</a:t>
            </a:r>
          </a:p>
          <a:p>
            <a:pPr lvl="1" eaLnBrk="1" hangingPunct="1"/>
            <a:r>
              <a:rPr lang="en-GB" altLang="en-US" sz="1800" dirty="0" smtClean="0"/>
              <a:t>but can obscure screen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3428999"/>
            <a:ext cx="3200400" cy="3081337"/>
          </a:xfrm>
          <a:prstGeom prst="rect">
            <a:avLst/>
          </a:prstGeom>
        </p:spPr>
      </p:pic>
    </p:spTree>
    <p:extLst>
      <p:ext uri="{BB962C8B-B14F-4D97-AF65-F5344CB8AC3E}">
        <p14:creationId xmlns:p14="http://schemas.microsoft.com/office/powerpoint/2010/main" val="2734183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Stylus </a:t>
            </a:r>
            <a:r>
              <a:rPr lang="en-US" sz="3200" b="1" dirty="0"/>
              <a:t>and </a:t>
            </a:r>
            <a:r>
              <a:rPr lang="en-US" sz="3200" b="1" dirty="0" smtClean="0"/>
              <a:t>Light </a:t>
            </a:r>
            <a:r>
              <a:rPr lang="en-US" sz="3200" b="1" dirty="0"/>
              <a:t>pen</a:t>
            </a:r>
            <a:endParaRPr lang="en-US" sz="3200" dirty="0"/>
          </a:p>
        </p:txBody>
      </p:sp>
      <p:sp>
        <p:nvSpPr>
          <p:cNvPr id="6" name="Content Placeholder 5"/>
          <p:cNvSpPr>
            <a:spLocks noGrp="1"/>
          </p:cNvSpPr>
          <p:nvPr>
            <p:ph sz="quarter" idx="1"/>
          </p:nvPr>
        </p:nvSpPr>
        <p:spPr>
          <a:xfrm>
            <a:off x="609600" y="2286000"/>
            <a:ext cx="8077200" cy="4343400"/>
          </a:xfrm>
        </p:spPr>
        <p:txBody>
          <a:bodyPr>
            <a:normAutofit fontScale="92500" lnSpcReduction="10000"/>
          </a:bodyPr>
          <a:lstStyle/>
          <a:p>
            <a:pPr marL="0" indent="0" algn="just">
              <a:buNone/>
            </a:pPr>
            <a:r>
              <a:rPr lang="en-US" b="1" dirty="0" smtClean="0"/>
              <a:t>Stylus: </a:t>
            </a:r>
            <a:r>
              <a:rPr lang="en-US" dirty="0" smtClean="0"/>
              <a:t>For </a:t>
            </a:r>
            <a:r>
              <a:rPr lang="en-US" dirty="0"/>
              <a:t>more accurate positioning (and to avoid greasy screens), systems with touch sensitive surfaces often employ a stylus. </a:t>
            </a:r>
            <a:endParaRPr lang="en-US" dirty="0" smtClean="0"/>
          </a:p>
          <a:p>
            <a:pPr marL="0" indent="0" algn="just">
              <a:buNone/>
            </a:pPr>
            <a:r>
              <a:rPr lang="en-US" dirty="0" smtClean="0"/>
              <a:t>Instead </a:t>
            </a:r>
            <a:r>
              <a:rPr lang="en-US" dirty="0"/>
              <a:t>of pointing at the screen directly a small pen-like plastic stick is used to point and draw on the screen. </a:t>
            </a:r>
            <a:endParaRPr lang="en-US" dirty="0" smtClean="0"/>
          </a:p>
          <a:p>
            <a:pPr marL="0" indent="0" algn="just">
              <a:buNone/>
            </a:pPr>
            <a:r>
              <a:rPr lang="en-US" dirty="0" smtClean="0"/>
              <a:t>This </a:t>
            </a:r>
            <a:r>
              <a:rPr lang="en-US" dirty="0"/>
              <a:t>is particularly popular in PDAs, but they are also being used in some laptop computers</a:t>
            </a:r>
            <a:r>
              <a:rPr lang="en-US" dirty="0" smtClean="0"/>
              <a:t>.</a:t>
            </a:r>
          </a:p>
          <a:p>
            <a:pPr marL="0" indent="0" algn="just">
              <a:buNone/>
            </a:pPr>
            <a:endParaRPr lang="en-US" dirty="0"/>
          </a:p>
          <a:p>
            <a:pPr marL="0" indent="0" algn="just">
              <a:buNone/>
            </a:pPr>
            <a:r>
              <a:rPr lang="en-US" b="1" dirty="0"/>
              <a:t>light </a:t>
            </a:r>
            <a:r>
              <a:rPr lang="en-US" b="1" dirty="0" smtClean="0"/>
              <a:t>pen: </a:t>
            </a:r>
            <a:r>
              <a:rPr lang="en-US" dirty="0" smtClean="0"/>
              <a:t>An </a:t>
            </a:r>
            <a:r>
              <a:rPr lang="en-US" dirty="0"/>
              <a:t>older technology that is used in the same way is the light pen. </a:t>
            </a:r>
            <a:endParaRPr lang="en-US" dirty="0" smtClean="0"/>
          </a:p>
          <a:p>
            <a:pPr marL="0" indent="0" algn="just">
              <a:buNone/>
            </a:pPr>
            <a:r>
              <a:rPr lang="en-US" dirty="0" smtClean="0"/>
              <a:t>The </a:t>
            </a:r>
            <a:r>
              <a:rPr lang="en-US" dirty="0"/>
              <a:t>pen is connected to the screen by a cable and, in operation, is held to the screen and detects a burst of light from the screen phosphor during the display scan. </a:t>
            </a:r>
            <a:endParaRPr lang="en-US" dirty="0" smtClean="0"/>
          </a:p>
          <a:p>
            <a:pPr marL="0" indent="0" algn="just">
              <a:buNone/>
            </a:pPr>
            <a:r>
              <a:rPr lang="en-US" dirty="0" smtClean="0"/>
              <a:t>The </a:t>
            </a:r>
            <a:r>
              <a:rPr lang="en-US" dirty="0"/>
              <a:t>light pen can therefore address individual pixels and so is much more accurate than the Touchscreen.</a:t>
            </a:r>
          </a:p>
          <a:p>
            <a:pPr marL="0" indent="0" algn="just">
              <a:buNone/>
            </a:pPr>
            <a:endParaRPr lang="en-US" dirty="0"/>
          </a:p>
        </p:txBody>
      </p:sp>
    </p:spTree>
    <p:extLst>
      <p:ext uri="{BB962C8B-B14F-4D97-AF65-F5344CB8AC3E}">
        <p14:creationId xmlns:p14="http://schemas.microsoft.com/office/powerpoint/2010/main" val="257377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eaLnBrk="1" hangingPunct="1"/>
            <a:r>
              <a:rPr lang="en-GB" altLang="en-US" sz="3200" b="1" dirty="0" smtClean="0"/>
              <a:t>Digitizing tablet</a:t>
            </a:r>
          </a:p>
        </p:txBody>
      </p:sp>
      <p:sp>
        <p:nvSpPr>
          <p:cNvPr id="31747" name="Rectangle 3"/>
          <p:cNvSpPr>
            <a:spLocks noGrp="1" noChangeArrowheads="1"/>
          </p:cNvSpPr>
          <p:nvPr>
            <p:ph type="body" idx="1"/>
          </p:nvPr>
        </p:nvSpPr>
        <p:spPr/>
        <p:txBody>
          <a:bodyPr/>
          <a:lstStyle/>
          <a:p>
            <a:pPr eaLnBrk="1" hangingPunct="1"/>
            <a:r>
              <a:rPr lang="en-GB" altLang="en-US" sz="2400" dirty="0" smtClean="0"/>
              <a:t>Mouse like-device with cross hairs</a:t>
            </a:r>
          </a:p>
          <a:p>
            <a:pPr eaLnBrk="1" hangingPunct="1"/>
            <a:endParaRPr lang="en-GB" altLang="en-US" sz="2400" dirty="0" smtClean="0"/>
          </a:p>
          <a:p>
            <a:pPr eaLnBrk="1" hangingPunct="1"/>
            <a:r>
              <a:rPr lang="en-GB" altLang="en-US" sz="2400" dirty="0" smtClean="0"/>
              <a:t>used on special surface </a:t>
            </a:r>
            <a:br>
              <a:rPr lang="en-GB" altLang="en-US" sz="2400" dirty="0" smtClean="0"/>
            </a:br>
            <a:r>
              <a:rPr lang="en-GB" altLang="en-US" sz="2400" dirty="0" smtClean="0"/>
              <a:t>	- rather like stylus</a:t>
            </a:r>
          </a:p>
          <a:p>
            <a:pPr eaLnBrk="1" hangingPunct="1"/>
            <a:endParaRPr lang="en-GB" altLang="en-US" sz="2400" dirty="0" smtClean="0"/>
          </a:p>
          <a:p>
            <a:pPr eaLnBrk="1" hangingPunct="1"/>
            <a:r>
              <a:rPr lang="en-GB" altLang="en-US" sz="2400" dirty="0" smtClean="0"/>
              <a:t>very accurate</a:t>
            </a:r>
            <a:br>
              <a:rPr lang="en-GB" altLang="en-US" sz="2400" dirty="0" smtClean="0"/>
            </a:br>
            <a:r>
              <a:rPr lang="en-GB" altLang="en-US" sz="2400" dirty="0" smtClean="0"/>
              <a:t>	- used for digitizing maps</a:t>
            </a:r>
          </a:p>
          <a:p>
            <a:pPr eaLnBrk="1" hangingPunct="1">
              <a:buFontTx/>
              <a:buNone/>
            </a:pPr>
            <a:r>
              <a:rPr lang="en-GB" altLang="en-US" sz="2400" dirty="0" smtClean="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2286000"/>
            <a:ext cx="3276600" cy="3657600"/>
          </a:xfrm>
          <a:prstGeom prst="rect">
            <a:avLst/>
          </a:prstGeom>
        </p:spPr>
      </p:pic>
    </p:spTree>
    <p:extLst>
      <p:ext uri="{BB962C8B-B14F-4D97-AF65-F5344CB8AC3E}">
        <p14:creationId xmlns:p14="http://schemas.microsoft.com/office/powerpoint/2010/main" val="154169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Digitized Tablet</a:t>
            </a:r>
            <a:endParaRPr lang="en-US" sz="3200" b="1" dirty="0"/>
          </a:p>
        </p:txBody>
      </p:sp>
      <p:sp>
        <p:nvSpPr>
          <p:cNvPr id="3" name="Content Placeholder 2"/>
          <p:cNvSpPr>
            <a:spLocks noGrp="1"/>
          </p:cNvSpPr>
          <p:nvPr>
            <p:ph sz="quarter" idx="1"/>
          </p:nvPr>
        </p:nvSpPr>
        <p:spPr/>
        <p:txBody>
          <a:bodyPr/>
          <a:lstStyle/>
          <a:p>
            <a:pPr marL="0" indent="0" algn="just">
              <a:buNone/>
            </a:pPr>
            <a:r>
              <a:rPr lang="en-US" dirty="0"/>
              <a:t>The digitizing tablet is a more specialized device typically used for freehand drawing, but may also be used as a mouse substitute. </a:t>
            </a:r>
            <a:endParaRPr lang="en-US" dirty="0" smtClean="0"/>
          </a:p>
          <a:p>
            <a:pPr marL="0" indent="0" algn="just">
              <a:buNone/>
            </a:pPr>
            <a:r>
              <a:rPr lang="en-US" dirty="0" smtClean="0"/>
              <a:t>Some </a:t>
            </a:r>
            <a:r>
              <a:rPr lang="en-US" dirty="0"/>
              <a:t>highly accurate tablets, usually using a puck (a mouse-like device), are used in special applications such as digitizing information for maps. </a:t>
            </a:r>
            <a:endParaRPr lang="en-US" dirty="0" smtClean="0"/>
          </a:p>
          <a:p>
            <a:pPr marL="0" indent="0" algn="just">
              <a:buNone/>
            </a:pPr>
            <a:r>
              <a:rPr lang="en-US" dirty="0" smtClean="0"/>
              <a:t>The </a:t>
            </a:r>
            <a:r>
              <a:rPr lang="en-US" dirty="0"/>
              <a:t>tablet provides positional information by measuring the position of some device on a special pad, or tablet, and can work in a number of ways. </a:t>
            </a:r>
          </a:p>
          <a:p>
            <a:pPr marL="0" indent="0" algn="just">
              <a:buNone/>
            </a:pPr>
            <a:endParaRPr lang="en-US" dirty="0"/>
          </a:p>
        </p:txBody>
      </p:sp>
    </p:spTree>
    <p:extLst>
      <p:ext uri="{BB962C8B-B14F-4D97-AF65-F5344CB8AC3E}">
        <p14:creationId xmlns:p14="http://schemas.microsoft.com/office/powerpoint/2010/main" val="3356754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Eye Gaze</a:t>
            </a:r>
            <a:endParaRPr lang="en-US"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l="56221" t="21875" r="8055" b="19792"/>
          <a:stretch/>
        </p:blipFill>
        <p:spPr>
          <a:xfrm>
            <a:off x="533400" y="2084388"/>
            <a:ext cx="8392886" cy="4545012"/>
          </a:xfrm>
          <a:prstGeom prst="rect">
            <a:avLst/>
          </a:prstGeom>
        </p:spPr>
      </p:pic>
    </p:spTree>
    <p:extLst>
      <p:ext uri="{BB962C8B-B14F-4D97-AF65-F5344CB8AC3E}">
        <p14:creationId xmlns:p14="http://schemas.microsoft.com/office/powerpoint/2010/main" val="2705599608"/>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3351</TotalTime>
  <Words>937</Words>
  <Application>Microsoft Office PowerPoint</Application>
  <PresentationFormat>On-screen Show (4:3)</PresentationFormat>
  <Paragraphs>100</Paragraphs>
  <Slides>13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Courier New</vt:lpstr>
      <vt:lpstr>Times</vt:lpstr>
      <vt:lpstr>Times New Roman</vt:lpstr>
      <vt:lpstr>Tw Cen MT</vt:lpstr>
      <vt:lpstr>Tw Cen MT Condensed</vt:lpstr>
      <vt:lpstr>Wingdings</vt:lpstr>
      <vt:lpstr>Wingdings 3</vt:lpstr>
      <vt:lpstr>Integral</vt:lpstr>
      <vt:lpstr>Microsoft Word 2001 Picture</vt:lpstr>
      <vt:lpstr>Human Computer Interaction</vt:lpstr>
      <vt:lpstr>Positioning, Pointing And Drawing Continued</vt:lpstr>
      <vt:lpstr>Touch-sensitive screen</vt:lpstr>
      <vt:lpstr>Touch-sensitive screens (touchscreens)</vt:lpstr>
      <vt:lpstr>Stylus and light pen</vt:lpstr>
      <vt:lpstr>Stylus and Light pen</vt:lpstr>
      <vt:lpstr>Digitizing tablet</vt:lpstr>
      <vt:lpstr>Digitized Tablet</vt:lpstr>
      <vt:lpstr>Eye Gaze</vt:lpstr>
      <vt:lpstr>Eye gaze</vt:lpstr>
      <vt:lpstr>Eye Gaze</vt:lpstr>
      <vt:lpstr>Cursor keys</vt:lpstr>
      <vt:lpstr>Discrete positioning controls</vt:lpstr>
    </vt:vector>
  </TitlesOfParts>
  <Company>Student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Navin Goel</dc:creator>
  <cp:lastModifiedBy>DeLL</cp:lastModifiedBy>
  <cp:revision>632</cp:revision>
  <dcterms:created xsi:type="dcterms:W3CDTF">2003-12-01T05:21:34Z</dcterms:created>
  <dcterms:modified xsi:type="dcterms:W3CDTF">2024-04-23T16:07:08Z</dcterms:modified>
</cp:coreProperties>
</file>