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0"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0929"/>
  </p:normalViewPr>
  <p:slideViewPr>
    <p:cSldViewPr>
      <p:cViewPr varScale="1">
        <p:scale>
          <a:sx n="66" d="100"/>
          <a:sy n="66"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B81C3D6-095D-414C-ADC9-6E378E8A63DF}" type="datetimeFigureOut">
              <a:rPr lang="en-US"/>
              <a:pPr>
                <a:defRPr/>
              </a:pPr>
              <a:t>4/24/2024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r>
              <a:rPr lang="en-US"/>
              <a:t>IMPROVING WEBSITE PERFORMANCE USING CLICKSTREAM ANALYSIS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0B27FD2F-80E8-42E9-A067-1EAC1D5D1BA2}"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r>
              <a:rPr lang="en-US" altLang="en-US"/>
              <a:t>IMPROVING WEBSITE PERFORMANCE USING CLICKSTREAM ANALYSIS</a:t>
            </a: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4DA6AF7-C603-48EC-89D5-FD6359E1FA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lgn="l">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E646A4DC-B711-4CAF-BE08-4A9B1693BE70}" type="slidenum">
              <a:rPr lang="en-US" altLang="en-US"/>
              <a:pPr>
                <a:defRPr/>
              </a:pPr>
              <a:t>‹#›</a:t>
            </a:fld>
            <a:endParaRPr lang="en-US" altLang="en-US"/>
          </a:p>
        </p:txBody>
      </p:sp>
    </p:spTree>
    <p:extLst>
      <p:ext uri="{BB962C8B-B14F-4D97-AF65-F5344CB8AC3E}">
        <p14:creationId xmlns:p14="http://schemas.microsoft.com/office/powerpoint/2010/main" val="24970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9B492E7D-71F2-4356-87D0-5210EB20FE24}" type="slidenum">
              <a:rPr lang="en-US" altLang="en-US"/>
              <a:pPr>
                <a:defRPr/>
              </a:pPr>
              <a:t>‹#›</a:t>
            </a:fld>
            <a:endParaRPr lang="en-US" altLang="en-US"/>
          </a:p>
        </p:txBody>
      </p:sp>
    </p:spTree>
    <p:extLst>
      <p:ext uri="{BB962C8B-B14F-4D97-AF65-F5344CB8AC3E}">
        <p14:creationId xmlns:p14="http://schemas.microsoft.com/office/powerpoint/2010/main" val="22099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smtClean="0"/>
            </a:lvl1pPr>
          </a:lstStyle>
          <a:p>
            <a:pPr>
              <a:defRPr/>
            </a:pPr>
            <a:fld id="{719ADE25-DB36-46DB-9F00-FF04DDC50F85}" type="slidenum">
              <a:rPr lang="en-US" altLang="en-US"/>
              <a:pPr>
                <a:defRPr/>
              </a:pPr>
              <a:t>‹#›</a:t>
            </a:fld>
            <a:endParaRPr lang="en-US" altLang="en-US"/>
          </a:p>
        </p:txBody>
      </p:sp>
    </p:spTree>
    <p:extLst>
      <p:ext uri="{BB962C8B-B14F-4D97-AF65-F5344CB8AC3E}">
        <p14:creationId xmlns:p14="http://schemas.microsoft.com/office/powerpoint/2010/main" val="394516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5627434E-AB01-4E12-B21C-8A8FDC22AA27}" type="slidenum">
              <a:rPr lang="en-US" altLang="en-US"/>
              <a:pPr>
                <a:defRPr/>
              </a:pPr>
              <a:t>‹#›</a:t>
            </a:fld>
            <a:endParaRPr lang="en-US" altLang="en-US"/>
          </a:p>
        </p:txBody>
      </p:sp>
    </p:spTree>
    <p:extLst>
      <p:ext uri="{BB962C8B-B14F-4D97-AF65-F5344CB8AC3E}">
        <p14:creationId xmlns:p14="http://schemas.microsoft.com/office/powerpoint/2010/main" val="39945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0DB41004-5232-4D10-8F56-AD5E16E1E22B}" type="slidenum">
              <a:rPr lang="en-US" altLang="en-US"/>
              <a:pPr>
                <a:defRPr/>
              </a:pPr>
              <a:t>‹#›</a:t>
            </a:fld>
            <a:endParaRPr lang="en-US" altLang="en-US"/>
          </a:p>
        </p:txBody>
      </p:sp>
    </p:spTree>
    <p:extLst>
      <p:ext uri="{BB962C8B-B14F-4D97-AF65-F5344CB8AC3E}">
        <p14:creationId xmlns:p14="http://schemas.microsoft.com/office/powerpoint/2010/main" val="18575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A750A20E-BD20-4963-B13E-14E40E10A5F7}" type="slidenum">
              <a:rPr lang="en-US" altLang="en-US"/>
              <a:pPr>
                <a:defRPr/>
              </a:pPr>
              <a:t>‹#›</a:t>
            </a:fld>
            <a:endParaRPr lang="en-US" altLang="en-US"/>
          </a:p>
        </p:txBody>
      </p:sp>
    </p:spTree>
    <p:extLst>
      <p:ext uri="{BB962C8B-B14F-4D97-AF65-F5344CB8AC3E}">
        <p14:creationId xmlns:p14="http://schemas.microsoft.com/office/powerpoint/2010/main" val="1853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9" name="Slide Number Placeholder 5"/>
          <p:cNvSpPr>
            <a:spLocks noGrp="1"/>
          </p:cNvSpPr>
          <p:nvPr>
            <p:ph type="sldNum" sz="quarter" idx="12"/>
          </p:nvPr>
        </p:nvSpPr>
        <p:spPr/>
        <p:txBody>
          <a:bodyPr/>
          <a:lstStyle>
            <a:lvl1pPr>
              <a:defRPr/>
            </a:lvl1pPr>
          </a:lstStyle>
          <a:p>
            <a:pPr>
              <a:defRPr/>
            </a:pPr>
            <a:fld id="{916032C0-DD56-4797-A98D-26227BBEB717}" type="slidenum">
              <a:rPr lang="en-US" altLang="en-US"/>
              <a:pPr>
                <a:defRPr/>
              </a:pPr>
              <a:t>‹#›</a:t>
            </a:fld>
            <a:endParaRPr lang="en-US" altLang="en-US"/>
          </a:p>
        </p:txBody>
      </p:sp>
    </p:spTree>
    <p:extLst>
      <p:ext uri="{BB962C8B-B14F-4D97-AF65-F5344CB8AC3E}">
        <p14:creationId xmlns:p14="http://schemas.microsoft.com/office/powerpoint/2010/main" val="22659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5" name="Slide Number Placeholder 5"/>
          <p:cNvSpPr>
            <a:spLocks noGrp="1"/>
          </p:cNvSpPr>
          <p:nvPr>
            <p:ph type="sldNum" sz="quarter" idx="12"/>
          </p:nvPr>
        </p:nvSpPr>
        <p:spPr/>
        <p:txBody>
          <a:bodyPr/>
          <a:lstStyle>
            <a:lvl1pPr>
              <a:defRPr/>
            </a:lvl1pPr>
          </a:lstStyle>
          <a:p>
            <a:pPr>
              <a:defRPr/>
            </a:pPr>
            <a:fld id="{CC612655-B0DC-408E-B854-EF4E5E46B368}" type="slidenum">
              <a:rPr lang="en-US" altLang="en-US"/>
              <a:pPr>
                <a:defRPr/>
              </a:pPr>
              <a:t>‹#›</a:t>
            </a:fld>
            <a:endParaRPr lang="en-US" altLang="en-US"/>
          </a:p>
        </p:txBody>
      </p:sp>
    </p:spTree>
    <p:extLst>
      <p:ext uri="{BB962C8B-B14F-4D97-AF65-F5344CB8AC3E}">
        <p14:creationId xmlns:p14="http://schemas.microsoft.com/office/powerpoint/2010/main" val="156432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4" name="Slide Number Placeholder 3"/>
          <p:cNvSpPr>
            <a:spLocks noGrp="1"/>
          </p:cNvSpPr>
          <p:nvPr>
            <p:ph type="sldNum" sz="quarter" idx="12"/>
          </p:nvPr>
        </p:nvSpPr>
        <p:spPr/>
        <p:txBody>
          <a:bodyPr/>
          <a:lstStyle>
            <a:lvl1pPr>
              <a:defRPr smtClean="0"/>
            </a:lvl1pPr>
          </a:lstStyle>
          <a:p>
            <a:pPr>
              <a:defRPr/>
            </a:pPr>
            <a:fld id="{BCB0F235-4CDF-4A47-8A41-D0212AFA3EC2}" type="slidenum">
              <a:rPr lang="en-US" altLang="en-US"/>
              <a:pPr>
                <a:defRPr/>
              </a:pPr>
              <a:t>‹#›</a:t>
            </a:fld>
            <a:endParaRPr lang="en-US" altLang="en-US"/>
          </a:p>
        </p:txBody>
      </p:sp>
    </p:spTree>
    <p:extLst>
      <p:ext uri="{BB962C8B-B14F-4D97-AF65-F5344CB8AC3E}">
        <p14:creationId xmlns:p14="http://schemas.microsoft.com/office/powerpoint/2010/main" val="6503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38D14DA7-A54B-45F6-ABB7-078EF641E88F}" type="slidenum">
              <a:rPr lang="en-US" altLang="en-US"/>
              <a:pPr>
                <a:defRPr/>
              </a:pPr>
              <a:t>‹#›</a:t>
            </a:fld>
            <a:endParaRPr lang="en-US" altLang="en-US"/>
          </a:p>
        </p:txBody>
      </p:sp>
    </p:spTree>
    <p:extLst>
      <p:ext uri="{BB962C8B-B14F-4D97-AF65-F5344CB8AC3E}">
        <p14:creationId xmlns:p14="http://schemas.microsoft.com/office/powerpoint/2010/main" val="14949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6"/>
          <p:cNvSpPr>
            <a:spLocks noGrp="1"/>
          </p:cNvSpPr>
          <p:nvPr>
            <p:ph type="sldNum" sz="quarter" idx="12"/>
          </p:nvPr>
        </p:nvSpPr>
        <p:spPr/>
        <p:txBody>
          <a:bodyPr/>
          <a:lstStyle>
            <a:lvl1pPr>
              <a:defRPr smtClean="0"/>
            </a:lvl1pPr>
          </a:lstStyle>
          <a:p>
            <a:pPr>
              <a:defRPr/>
            </a:pPr>
            <a:fld id="{D434B79B-4E6C-4265-8483-71E22F91448C}" type="slidenum">
              <a:rPr lang="en-US" altLang="en-US"/>
              <a:pPr>
                <a:defRPr/>
              </a:pPr>
              <a:t>‹#›</a:t>
            </a:fld>
            <a:endParaRPr lang="en-US" altLang="en-US"/>
          </a:p>
        </p:txBody>
      </p:sp>
    </p:spTree>
    <p:extLst>
      <p:ext uri="{BB962C8B-B14F-4D97-AF65-F5344CB8AC3E}">
        <p14:creationId xmlns:p14="http://schemas.microsoft.com/office/powerpoint/2010/main" val="26924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lt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smtClean="0">
                <a:solidFill>
                  <a:schemeClr val="tx1">
                    <a:lumMod val="95000"/>
                    <a:lumOff val="5000"/>
                  </a:schemeClr>
                </a:solidFill>
                <a:latin typeface="+mj-lt"/>
              </a:defRPr>
            </a:lvl1pPr>
          </a:lstStyle>
          <a:p>
            <a:pPr>
              <a:defRPr/>
            </a:pPr>
            <a:r>
              <a:rPr lang="en-US" altLang="en-US"/>
              <a:t>IMPROVING WEBSITE PERFORMANCE USING CLICKSTREAM ANALYSIS</a:t>
            </a: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0D0D0D"/>
                </a:solidFill>
                <a:latin typeface="Tw Cen MT Condensed" panose="020B0606020104020203" pitchFamily="34" charset="0"/>
              </a:defRPr>
            </a:lvl1pPr>
          </a:lstStyle>
          <a:p>
            <a:pPr>
              <a:defRPr/>
            </a:pPr>
            <a:fld id="{049A9820-A20A-41CE-8BB4-43968BFE15F7}"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5" r:id="rId1"/>
    <p:sldLayoutId id="2147483889" r:id="rId2"/>
    <p:sldLayoutId id="2147483896" r:id="rId3"/>
    <p:sldLayoutId id="2147483890" r:id="rId4"/>
    <p:sldLayoutId id="2147483891" r:id="rId5"/>
    <p:sldLayoutId id="2147483892" r:id="rId6"/>
    <p:sldLayoutId id="2147483897" r:id="rId7"/>
    <p:sldLayoutId id="2147483893" r:id="rId8"/>
    <p:sldLayoutId id="2147483898" r:id="rId9"/>
    <p:sldLayoutId id="2147483894" r:id="rId10"/>
    <p:sldLayoutId id="2147483899" r:id="rId11"/>
  </p:sldLayoutIdLst>
  <p:hf hd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8400" y="4624857"/>
            <a:ext cx="3276600" cy="2133600"/>
          </a:xfrm>
        </p:spPr>
        <p:txBody>
          <a:bodyPr>
            <a:normAutofit fontScale="85000" lnSpcReduction="20000"/>
          </a:bodyPr>
          <a:lstStyle/>
          <a:p>
            <a:r>
              <a:rPr lang="en-US" sz="2000" dirty="0" smtClean="0"/>
              <a:t> </a:t>
            </a:r>
            <a:r>
              <a:rPr lang="en-US" sz="2000" b="1" dirty="0" smtClean="0"/>
              <a:t>The computer part </a:t>
            </a:r>
            <a:r>
              <a:rPr lang="en-US" sz="2000" b="1" dirty="0" smtClean="0"/>
              <a:t>IV</a:t>
            </a:r>
            <a:endParaRPr lang="en-US" sz="2000" b="1" dirty="0" smtClean="0"/>
          </a:p>
          <a:p>
            <a:pPr algn="l"/>
            <a:r>
              <a:rPr lang="en-US" sz="2000" dirty="0" smtClean="0"/>
              <a:t>	    </a:t>
            </a:r>
          </a:p>
          <a:p>
            <a:r>
              <a:rPr lang="en-US" dirty="0"/>
              <a:t>Display Devices</a:t>
            </a:r>
          </a:p>
          <a:p>
            <a:pPr marL="457200" indent="-457200" algn="l">
              <a:buFont typeface="+mj-lt"/>
              <a:buAutoNum type="arabicPeriod"/>
            </a:pPr>
            <a:r>
              <a:rPr lang="en-GB" altLang="en-US" sz="2000" dirty="0" smtClean="0"/>
              <a:t>bitmap </a:t>
            </a:r>
            <a:r>
              <a:rPr lang="en-GB" altLang="en-US" sz="2000" dirty="0"/>
              <a:t>screens (CRT &amp; LCD)</a:t>
            </a:r>
          </a:p>
          <a:p>
            <a:pPr marL="457200" indent="-457200" algn="l">
              <a:buFont typeface="+mj-lt"/>
              <a:buAutoNum type="arabicPeriod"/>
            </a:pPr>
            <a:r>
              <a:rPr lang="en-GB" altLang="en-US" sz="2000" dirty="0"/>
              <a:t>large &amp; situated </a:t>
            </a:r>
            <a:r>
              <a:rPr lang="en-GB" altLang="en-US" sz="2000" dirty="0" smtClean="0"/>
              <a:t>displays</a:t>
            </a:r>
          </a:p>
          <a:p>
            <a:pPr marL="457200" indent="-457200" algn="l">
              <a:buFont typeface="+mj-lt"/>
              <a:buAutoNum type="arabicPeriod"/>
            </a:pPr>
            <a:r>
              <a:rPr lang="en-GB" altLang="en-US" sz="2000" dirty="0" smtClean="0"/>
              <a:t>digital </a:t>
            </a:r>
            <a:r>
              <a:rPr lang="en-GB" altLang="en-US" sz="2000" dirty="0"/>
              <a:t>paper</a:t>
            </a:r>
          </a:p>
          <a:p>
            <a:r>
              <a:rPr lang="en-GB" sz="2000" dirty="0" smtClean="0"/>
              <a:t>(output devices)</a:t>
            </a:r>
            <a:endParaRPr lang="en-US" sz="2000" dirty="0" smtClean="0"/>
          </a:p>
          <a:p>
            <a:endParaRPr lang="en-US" sz="2000" dirty="0" smtClean="0"/>
          </a:p>
          <a:p>
            <a:r>
              <a:rPr lang="en-US" sz="2000" b="1" dirty="0" smtClean="0"/>
              <a:t>CS 8</a:t>
            </a:r>
            <a:r>
              <a:rPr lang="en-US" sz="2000" b="1" baseline="30000" dirty="0" smtClean="0"/>
              <a:t>th</a:t>
            </a:r>
            <a:r>
              <a:rPr lang="en-US" sz="2000" b="1" dirty="0" smtClean="0"/>
              <a:t> Semester</a:t>
            </a:r>
            <a:endParaRPr lang="en-US" sz="2000" b="1" dirty="0"/>
          </a:p>
        </p:txBody>
      </p:sp>
      <p:sp>
        <p:nvSpPr>
          <p:cNvPr id="2" name="Title 1"/>
          <p:cNvSpPr>
            <a:spLocks noGrp="1"/>
          </p:cNvSpPr>
          <p:nvPr>
            <p:ph type="ctrTitle"/>
          </p:nvPr>
        </p:nvSpPr>
        <p:spPr/>
        <p:txBody>
          <a:bodyPr/>
          <a:lstStyle/>
          <a:p>
            <a:r>
              <a:rPr lang="en-US" b="1" dirty="0" smtClean="0"/>
              <a:t>Human Computer Interaction</a:t>
            </a:r>
            <a:endParaRPr lang="en-US" b="1" dirty="0"/>
          </a:p>
        </p:txBody>
      </p:sp>
    </p:spTree>
    <p:extLst>
      <p:ext uri="{BB962C8B-B14F-4D97-AF65-F5344CB8AC3E}">
        <p14:creationId xmlns:p14="http://schemas.microsoft.com/office/powerpoint/2010/main" val="20606671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Liquid Crystal Display (LCD)</a:t>
            </a:r>
            <a:endParaRPr lang="en-US" sz="3600" b="1" dirty="0"/>
          </a:p>
        </p:txBody>
      </p:sp>
      <p:sp>
        <p:nvSpPr>
          <p:cNvPr id="3" name="Content Placeholder 2"/>
          <p:cNvSpPr>
            <a:spLocks noGrp="1"/>
          </p:cNvSpPr>
          <p:nvPr>
            <p:ph sz="quarter" idx="1"/>
          </p:nvPr>
        </p:nvSpPr>
        <p:spPr>
          <a:xfrm>
            <a:off x="609600" y="2286000"/>
            <a:ext cx="8196072" cy="4114800"/>
          </a:xfrm>
        </p:spPr>
        <p:txBody>
          <a:bodyPr>
            <a:normAutofit/>
          </a:bodyPr>
          <a:lstStyle/>
          <a:p>
            <a:pPr marL="0" indent="0" algn="just">
              <a:buNone/>
            </a:pPr>
            <a:r>
              <a:rPr lang="en-US" dirty="0"/>
              <a:t>If you have used a personal organizer or notebook computer, you will have seen the light, flat plastic </a:t>
            </a:r>
            <a:r>
              <a:rPr lang="en-US" dirty="0" smtClean="0"/>
              <a:t>screens, LCDs. </a:t>
            </a:r>
          </a:p>
          <a:p>
            <a:pPr marL="0" indent="0" algn="just">
              <a:buNone/>
            </a:pPr>
            <a:r>
              <a:rPr lang="en-US" dirty="0" smtClean="0"/>
              <a:t>These </a:t>
            </a:r>
            <a:r>
              <a:rPr lang="en-US" dirty="0"/>
              <a:t>displays utilize liquid crystal technology and are smaller, lighter and consume far less power than traditional CRTs. </a:t>
            </a:r>
            <a:endParaRPr lang="en-US" dirty="0" smtClean="0"/>
          </a:p>
          <a:p>
            <a:pPr marL="0" indent="0" algn="just">
              <a:buNone/>
            </a:pPr>
            <a:r>
              <a:rPr lang="en-US" dirty="0" smtClean="0"/>
              <a:t>These </a:t>
            </a:r>
            <a:r>
              <a:rPr lang="en-US" dirty="0"/>
              <a:t>are also commonly referred to as flat-panel displays. </a:t>
            </a:r>
            <a:endParaRPr lang="en-US" dirty="0" smtClean="0"/>
          </a:p>
          <a:p>
            <a:pPr marL="0" indent="0" algn="just">
              <a:buNone/>
            </a:pPr>
            <a:r>
              <a:rPr lang="en-US" dirty="0" smtClean="0"/>
              <a:t>They </a:t>
            </a:r>
            <a:r>
              <a:rPr lang="en-US" dirty="0"/>
              <a:t>have no radiation problems associated with them, and are matrix addressable, which means that individual pixels </a:t>
            </a:r>
            <a:r>
              <a:rPr lang="en-US" dirty="0" smtClean="0"/>
              <a:t>can be </a:t>
            </a:r>
            <a:r>
              <a:rPr lang="en-US" dirty="0"/>
              <a:t>accessed without the need for scanning.</a:t>
            </a:r>
          </a:p>
          <a:p>
            <a:pPr marL="0" indent="0" algn="just">
              <a:buNone/>
            </a:pPr>
            <a:endParaRPr lang="en-US" dirty="0"/>
          </a:p>
        </p:txBody>
      </p:sp>
    </p:spTree>
    <p:extLst>
      <p:ext uri="{BB962C8B-B14F-4D97-AF65-F5344CB8AC3E}">
        <p14:creationId xmlns:p14="http://schemas.microsoft.com/office/powerpoint/2010/main" val="415972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Eye Gaze</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26799" t="29455" r="27490" b="11735"/>
          <a:stretch/>
        </p:blipFill>
        <p:spPr>
          <a:xfrm>
            <a:off x="685800" y="914400"/>
            <a:ext cx="8001000" cy="5715000"/>
          </a:xfrm>
          <a:prstGeom prst="rect">
            <a:avLst/>
          </a:prstGeom>
        </p:spPr>
      </p:pic>
    </p:spTree>
    <p:extLst>
      <p:ext uri="{BB962C8B-B14F-4D97-AF65-F5344CB8AC3E}">
        <p14:creationId xmlns:p14="http://schemas.microsoft.com/office/powerpoint/2010/main" val="275389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Eye Gaze</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quarter" idx="1"/>
          </p:nvPr>
        </p:nvPicPr>
        <p:blipFill rotWithShape="1">
          <a:blip r:embed="rId2"/>
          <a:srcRect l="27192" t="26984" r="26840" b="15748"/>
          <a:stretch/>
        </p:blipFill>
        <p:spPr>
          <a:xfrm>
            <a:off x="732064" y="585788"/>
            <a:ext cx="6470650" cy="611981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541338"/>
            <a:ext cx="2743200" cy="2963862"/>
          </a:xfrm>
          <a:prstGeom prst="rect">
            <a:avLst/>
          </a:prstGeom>
        </p:spPr>
      </p:pic>
    </p:spTree>
    <p:extLst>
      <p:ext uri="{BB962C8B-B14F-4D97-AF65-F5344CB8AC3E}">
        <p14:creationId xmlns:p14="http://schemas.microsoft.com/office/powerpoint/2010/main" val="402721841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Cursor Keys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30227" t="28031" r="24843" b="11668"/>
          <a:stretch/>
        </p:blipFill>
        <p:spPr>
          <a:xfrm>
            <a:off x="685800" y="762000"/>
            <a:ext cx="7848600" cy="579120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875" b="11111"/>
          <a:stretch/>
        </p:blipFill>
        <p:spPr>
          <a:xfrm>
            <a:off x="5410200" y="1219200"/>
            <a:ext cx="3505200" cy="2286000"/>
          </a:xfrm>
          <a:prstGeom prst="rect">
            <a:avLst/>
          </a:prstGeom>
        </p:spPr>
      </p:pic>
    </p:spTree>
    <p:extLst>
      <p:ext uri="{BB962C8B-B14F-4D97-AF65-F5344CB8AC3E}">
        <p14:creationId xmlns:p14="http://schemas.microsoft.com/office/powerpoint/2010/main" val="1645959117"/>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b="1" dirty="0"/>
              <a:t>Digital paper</a:t>
            </a:r>
            <a:endParaRPr lang="en-US" sz="3600" dirty="0"/>
          </a:p>
        </p:txBody>
      </p:sp>
      <p:sp>
        <p:nvSpPr>
          <p:cNvPr id="3" name="Content Placeholder 2"/>
          <p:cNvSpPr>
            <a:spLocks noGrp="1"/>
          </p:cNvSpPr>
          <p:nvPr>
            <p:ph sz="quarter" idx="1"/>
          </p:nvPr>
        </p:nvSpPr>
        <p:spPr>
          <a:xfrm>
            <a:off x="533400" y="1828800"/>
            <a:ext cx="8382000" cy="4267200"/>
          </a:xfrm>
        </p:spPr>
        <p:txBody>
          <a:bodyPr>
            <a:noAutofit/>
          </a:bodyPr>
          <a:lstStyle/>
          <a:p>
            <a:pPr marL="0" indent="0" algn="just">
              <a:buNone/>
            </a:pPr>
            <a:endParaRPr lang="en-US" dirty="0" smtClean="0"/>
          </a:p>
          <a:p>
            <a:pPr marL="0" indent="0" algn="just">
              <a:buNone/>
            </a:pPr>
            <a:r>
              <a:rPr lang="en-US" dirty="0" smtClean="0"/>
              <a:t>A </a:t>
            </a:r>
            <a:r>
              <a:rPr lang="en-US" dirty="0"/>
              <a:t>new form of ‘display’ that is still in its infancy is the various forms of digital paper.  These are </a:t>
            </a:r>
            <a:r>
              <a:rPr lang="en-US" dirty="0" smtClean="0"/>
              <a:t>thin </a:t>
            </a:r>
            <a:r>
              <a:rPr lang="en-US" dirty="0"/>
              <a:t>flexible materials that can be written to electronically, just like a computer screen, but which keep their contents even when removed from any electrical supply.</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505200"/>
            <a:ext cx="4800600" cy="2743200"/>
          </a:xfrm>
          <a:prstGeom prst="rect">
            <a:avLst/>
          </a:prstGeom>
        </p:spPr>
      </p:pic>
    </p:spTree>
    <p:extLst>
      <p:ext uri="{BB962C8B-B14F-4D97-AF65-F5344CB8AC3E}">
        <p14:creationId xmlns:p14="http://schemas.microsoft.com/office/powerpoint/2010/main" val="140201803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Display Devices</a:t>
            </a:r>
            <a:endParaRPr lang="en-US" sz="3600" dirty="0"/>
          </a:p>
        </p:txBody>
      </p:sp>
      <p:sp>
        <p:nvSpPr>
          <p:cNvPr id="3" name="Content Placeholder 2"/>
          <p:cNvSpPr>
            <a:spLocks noGrp="1"/>
          </p:cNvSpPr>
          <p:nvPr>
            <p:ph sz="quarter" idx="1"/>
          </p:nvPr>
        </p:nvSpPr>
        <p:spPr>
          <a:xfrm>
            <a:off x="609600" y="2084388"/>
            <a:ext cx="8382000" cy="4545012"/>
          </a:xfrm>
        </p:spPr>
        <p:txBody>
          <a:bodyPr>
            <a:normAutofit/>
          </a:bodyPr>
          <a:lstStyle/>
          <a:p>
            <a:pPr marL="457200" indent="-457200">
              <a:buFont typeface="+mj-lt"/>
              <a:buAutoNum type="arabicPeriod"/>
            </a:pPr>
            <a:endParaRPr lang="en-GB" altLang="en-US" sz="2800" dirty="0" smtClean="0"/>
          </a:p>
          <a:p>
            <a:pPr marL="457200" indent="-457200">
              <a:buFont typeface="+mj-lt"/>
              <a:buAutoNum type="arabicPeriod"/>
            </a:pPr>
            <a:endParaRPr lang="en-GB" altLang="en-US" sz="2800" dirty="0" smtClean="0"/>
          </a:p>
          <a:p>
            <a:pPr marL="457200" indent="-457200">
              <a:buFont typeface="+mj-lt"/>
              <a:buAutoNum type="arabicPeriod"/>
            </a:pPr>
            <a:r>
              <a:rPr lang="en-GB" altLang="en-US" sz="2800" dirty="0" smtClean="0"/>
              <a:t>Bitmap Screens (CRT &amp; LCD)</a:t>
            </a:r>
          </a:p>
          <a:p>
            <a:pPr marL="457200" indent="-457200">
              <a:buFont typeface="+mj-lt"/>
              <a:buAutoNum type="arabicPeriod"/>
            </a:pPr>
            <a:r>
              <a:rPr lang="en-GB" altLang="en-US" sz="2800" dirty="0" smtClean="0"/>
              <a:t>Large &amp; Situated Displays</a:t>
            </a:r>
          </a:p>
          <a:p>
            <a:pPr marL="457200" indent="-457200">
              <a:buFont typeface="+mj-lt"/>
              <a:buAutoNum type="arabicPeriod"/>
            </a:pPr>
            <a:r>
              <a:rPr lang="en-GB" altLang="en-US" sz="2800" dirty="0" smtClean="0"/>
              <a:t>Digital Paper</a:t>
            </a:r>
            <a:endParaRPr lang="en-GB" altLang="en-US" sz="2800" dirty="0"/>
          </a:p>
        </p:txBody>
      </p:sp>
    </p:spTree>
    <p:extLst>
      <p:ext uri="{BB962C8B-B14F-4D97-AF65-F5344CB8AC3E}">
        <p14:creationId xmlns:p14="http://schemas.microsoft.com/office/powerpoint/2010/main" val="31282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5788"/>
            <a:ext cx="7918450" cy="1498600"/>
          </a:xfrm>
        </p:spPr>
        <p:txBody>
          <a:bodyPr>
            <a:normAutofit/>
          </a:bodyPr>
          <a:lstStyle/>
          <a:p>
            <a:pPr lvl="0"/>
            <a:r>
              <a:rPr lang="en-US" sz="3600" b="1" dirty="0"/>
              <a:t>Bitmap </a:t>
            </a:r>
            <a:r>
              <a:rPr lang="en-US" sz="3600" b="1" dirty="0" smtClean="0"/>
              <a:t>Displays </a:t>
            </a:r>
            <a:r>
              <a:rPr lang="en-US" sz="3600" b="1" dirty="0"/>
              <a:t>– </a:t>
            </a:r>
            <a:r>
              <a:rPr lang="en-US" sz="3600" b="1" dirty="0" smtClean="0"/>
              <a:t>Resolution </a:t>
            </a:r>
            <a:r>
              <a:rPr lang="en-US" sz="3600" b="1" dirty="0"/>
              <a:t>and </a:t>
            </a:r>
            <a:r>
              <a:rPr lang="en-US" sz="3600" b="1" dirty="0" smtClean="0"/>
              <a:t>Color</a:t>
            </a:r>
            <a:endParaRPr lang="en-US" sz="3600" dirty="0"/>
          </a:p>
        </p:txBody>
      </p:sp>
      <p:sp>
        <p:nvSpPr>
          <p:cNvPr id="3" name="Content Placeholder 2"/>
          <p:cNvSpPr>
            <a:spLocks noGrp="1"/>
          </p:cNvSpPr>
          <p:nvPr>
            <p:ph sz="quarter" idx="1"/>
          </p:nvPr>
        </p:nvSpPr>
        <p:spPr>
          <a:xfrm>
            <a:off x="533400" y="2084388"/>
            <a:ext cx="8153400" cy="4545012"/>
          </a:xfrm>
        </p:spPr>
        <p:txBody>
          <a:bodyPr>
            <a:normAutofit/>
          </a:bodyPr>
          <a:lstStyle/>
          <a:p>
            <a:pPr marL="0" indent="0" algn="just">
              <a:buNone/>
            </a:pPr>
            <a:endParaRPr lang="en-US" dirty="0" smtClean="0"/>
          </a:p>
          <a:p>
            <a:pPr marL="0" indent="0" algn="just">
              <a:buNone/>
            </a:pPr>
            <a:r>
              <a:rPr lang="en-US" dirty="0" smtClean="0"/>
              <a:t>Virtually </a:t>
            </a:r>
            <a:r>
              <a:rPr lang="en-US" dirty="0"/>
              <a:t>all computer displays are based on some sort of </a:t>
            </a:r>
            <a:r>
              <a:rPr lang="en-US" b="1" dirty="0" smtClean="0"/>
              <a:t>Bitmap</a:t>
            </a:r>
            <a:r>
              <a:rPr lang="en-US" dirty="0" smtClean="0"/>
              <a:t>. </a:t>
            </a:r>
          </a:p>
          <a:p>
            <a:pPr marL="0" indent="0" algn="just">
              <a:buNone/>
            </a:pPr>
            <a:r>
              <a:rPr lang="en-US" dirty="0" smtClean="0"/>
              <a:t>“That </a:t>
            </a:r>
            <a:r>
              <a:rPr lang="en-US" dirty="0"/>
              <a:t>is the display is made of vast numbers of colored dots or pixels in a rectangular grid</a:t>
            </a:r>
            <a:r>
              <a:rPr lang="en-US" dirty="0" smtClean="0"/>
              <a:t>.” </a:t>
            </a:r>
          </a:p>
          <a:p>
            <a:pPr marL="0" indent="0" algn="just">
              <a:buNone/>
            </a:pPr>
            <a:r>
              <a:rPr lang="en-US" dirty="0" smtClean="0"/>
              <a:t>These </a:t>
            </a:r>
            <a:r>
              <a:rPr lang="en-US" dirty="0"/>
              <a:t>pixels may </a:t>
            </a:r>
            <a:r>
              <a:rPr lang="en-US" dirty="0" smtClean="0"/>
              <a:t>be: </a:t>
            </a:r>
          </a:p>
          <a:p>
            <a:pPr algn="just">
              <a:buFont typeface="Wingdings" panose="05000000000000000000" pitchFamily="2" charset="2"/>
              <a:buChar char="Ø"/>
            </a:pPr>
            <a:r>
              <a:rPr lang="en-US" dirty="0" smtClean="0"/>
              <a:t>limited </a:t>
            </a:r>
            <a:r>
              <a:rPr lang="en-US" dirty="0"/>
              <a:t>to black and white (for example, the small display on many TV remote controls), </a:t>
            </a:r>
            <a:endParaRPr lang="en-US" dirty="0" smtClean="0"/>
          </a:p>
          <a:p>
            <a:pPr algn="just">
              <a:buFont typeface="Wingdings" panose="05000000000000000000" pitchFamily="2" charset="2"/>
              <a:buChar char="Ø"/>
            </a:pPr>
            <a:r>
              <a:rPr lang="en-US" dirty="0" smtClean="0"/>
              <a:t>or may be in </a:t>
            </a:r>
            <a:r>
              <a:rPr lang="en-US" dirty="0"/>
              <a:t>grayscale, </a:t>
            </a:r>
            <a:endParaRPr lang="en-US" dirty="0" smtClean="0"/>
          </a:p>
          <a:p>
            <a:pPr algn="just">
              <a:buFont typeface="Wingdings" panose="05000000000000000000" pitchFamily="2" charset="2"/>
              <a:buChar char="Ø"/>
            </a:pPr>
            <a:r>
              <a:rPr lang="en-US" dirty="0" smtClean="0"/>
              <a:t>or may be having full </a:t>
            </a:r>
            <a:r>
              <a:rPr lang="en-US" dirty="0"/>
              <a:t>color.</a:t>
            </a:r>
          </a:p>
        </p:txBody>
      </p:sp>
    </p:spTree>
    <p:extLst>
      <p:ext uri="{BB962C8B-B14F-4D97-AF65-F5344CB8AC3E}">
        <p14:creationId xmlns:p14="http://schemas.microsoft.com/office/powerpoint/2010/main" val="45986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5788"/>
            <a:ext cx="7994650" cy="1498600"/>
          </a:xfrm>
        </p:spPr>
        <p:txBody>
          <a:bodyPr>
            <a:normAutofit/>
          </a:bodyPr>
          <a:lstStyle/>
          <a:p>
            <a:r>
              <a:rPr lang="en-US" sz="3600" b="1" dirty="0"/>
              <a:t>Bitmap Displays – Resolution and Color</a:t>
            </a:r>
            <a:endParaRPr lang="en-US" sz="3600" dirty="0"/>
          </a:p>
        </p:txBody>
      </p:sp>
      <p:pic>
        <p:nvPicPr>
          <p:cNvPr id="5" name="Content Placeholder 4"/>
          <p:cNvPicPr>
            <a:picLocks noGrp="1" noChangeAspect="1"/>
          </p:cNvPicPr>
          <p:nvPr>
            <p:ph sz="quarter" idx="1"/>
          </p:nvPr>
        </p:nvPicPr>
        <p:blipFill rotWithShape="1">
          <a:blip r:embed="rId2"/>
          <a:srcRect l="27569" t="29242" r="24892" b="11667"/>
          <a:stretch/>
        </p:blipFill>
        <p:spPr>
          <a:xfrm>
            <a:off x="381000" y="1981200"/>
            <a:ext cx="8382000" cy="4572000"/>
          </a:xfrm>
          <a:prstGeom prst="rect">
            <a:avLst/>
          </a:prstGeom>
        </p:spPr>
      </p:pic>
    </p:spTree>
    <p:extLst>
      <p:ext uri="{BB962C8B-B14F-4D97-AF65-F5344CB8AC3E}">
        <p14:creationId xmlns:p14="http://schemas.microsoft.com/office/powerpoint/2010/main" val="169205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5788"/>
            <a:ext cx="7918450" cy="1498600"/>
          </a:xfrm>
        </p:spPr>
        <p:txBody>
          <a:bodyPr>
            <a:normAutofit/>
          </a:bodyPr>
          <a:lstStyle/>
          <a:p>
            <a:r>
              <a:rPr lang="en-US" sz="3600" b="1" dirty="0"/>
              <a:t>Bitmap Displays – Resolution and Color</a:t>
            </a:r>
            <a:endParaRPr lang="en-US" sz="3600" b="1" dirty="0"/>
          </a:p>
        </p:txBody>
      </p:sp>
      <p:pic>
        <p:nvPicPr>
          <p:cNvPr id="5" name="Content Placeholder 4"/>
          <p:cNvPicPr>
            <a:picLocks noGrp="1" noChangeAspect="1"/>
          </p:cNvPicPr>
          <p:nvPr>
            <p:ph sz="quarter" idx="1"/>
          </p:nvPr>
        </p:nvPicPr>
        <p:blipFill rotWithShape="1">
          <a:blip r:embed="rId2"/>
          <a:srcRect l="26798" t="30228" r="23442" b="11736"/>
          <a:stretch/>
        </p:blipFill>
        <p:spPr>
          <a:xfrm>
            <a:off x="457200" y="2051731"/>
            <a:ext cx="8534400" cy="4648199"/>
          </a:xfrm>
          <a:prstGeom prst="rect">
            <a:avLst/>
          </a:prstGeom>
        </p:spPr>
      </p:pic>
    </p:spTree>
    <p:extLst>
      <p:ext uri="{BB962C8B-B14F-4D97-AF65-F5344CB8AC3E}">
        <p14:creationId xmlns:p14="http://schemas.microsoft.com/office/powerpoint/2010/main" val="30631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smtClean="0"/>
              <a:t>Cathode Ray Tube</a:t>
            </a:r>
            <a:endParaRPr lang="en-US" sz="3600" dirty="0"/>
          </a:p>
        </p:txBody>
      </p:sp>
      <p:sp>
        <p:nvSpPr>
          <p:cNvPr id="6" name="Content Placeholder 5"/>
          <p:cNvSpPr>
            <a:spLocks noGrp="1"/>
          </p:cNvSpPr>
          <p:nvPr>
            <p:ph sz="quarter" idx="1"/>
          </p:nvPr>
        </p:nvSpPr>
        <p:spPr>
          <a:xfrm>
            <a:off x="533400" y="2084388"/>
            <a:ext cx="8458200" cy="4316412"/>
          </a:xfrm>
        </p:spPr>
        <p:txBody>
          <a:bodyPr>
            <a:normAutofit/>
          </a:bodyPr>
          <a:lstStyle/>
          <a:p>
            <a:pPr marL="0" indent="0" algn="just">
              <a:buNone/>
            </a:pPr>
            <a:r>
              <a:rPr lang="en-US" dirty="0"/>
              <a:t>The cathode ray tube is the television-like computer screen still most common as  we write this, but rapidly being displaced by flat LCD screens. </a:t>
            </a:r>
            <a:endParaRPr lang="en-US" dirty="0" smtClean="0"/>
          </a:p>
          <a:p>
            <a:pPr marL="0" indent="0" algn="just">
              <a:buNone/>
            </a:pPr>
            <a:r>
              <a:rPr lang="en-US" dirty="0" smtClean="0"/>
              <a:t>It </a:t>
            </a:r>
            <a:r>
              <a:rPr lang="en-US" dirty="0"/>
              <a:t>works in a similar way to a standard television screen. A stream of electrons is emitted from an electron gun, which is then focused and directed by magnetic fields. As the beam hits the phosphor-coated screen, the phosphor is excited by the electrons and glows. The electron beam is scanned from left to right, and then flicked back to rescan the next line, from top to bottom. </a:t>
            </a:r>
            <a:endParaRPr lang="en-US" dirty="0" smtClean="0"/>
          </a:p>
          <a:p>
            <a:pPr marL="0" indent="0" algn="just">
              <a:buNone/>
            </a:pPr>
            <a:r>
              <a:rPr lang="en-US" dirty="0" smtClean="0"/>
              <a:t>This </a:t>
            </a:r>
            <a:r>
              <a:rPr lang="en-US" dirty="0"/>
              <a:t>is repeated, at about 30 Hz (that is,30 times a second), per frame, although higher scan rates are sometimes used to reduce the flicker on the screen. Another way of reducing flicker is to use </a:t>
            </a:r>
            <a:r>
              <a:rPr lang="en-US" dirty="0" smtClean="0"/>
              <a:t>interlacing, in </a:t>
            </a:r>
            <a:r>
              <a:rPr lang="en-US" dirty="0"/>
              <a:t>which the odd lines on the screen are all scanned first, followed by the even lines. Using a high-persistence phosphor, which glows for a longer time when excited, also reduces flicker, but causes image smearing especially if there is significant animation.</a:t>
            </a:r>
          </a:p>
        </p:txBody>
      </p:sp>
    </p:spTree>
    <p:extLst>
      <p:ext uri="{BB962C8B-B14F-4D97-AF65-F5344CB8AC3E}">
        <p14:creationId xmlns:p14="http://schemas.microsoft.com/office/powerpoint/2010/main" val="74945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rotWithShape="1">
          <a:blip r:embed="rId2"/>
          <a:srcRect l="27175" t="26491" r="26620" b="10000"/>
          <a:stretch/>
        </p:blipFill>
        <p:spPr>
          <a:xfrm>
            <a:off x="768350" y="762000"/>
            <a:ext cx="7918450" cy="5943600"/>
          </a:xfrm>
          <a:prstGeom prst="rect">
            <a:avLst/>
          </a:prstGeom>
        </p:spPr>
      </p:pic>
    </p:spTree>
    <p:extLst>
      <p:ext uri="{BB962C8B-B14F-4D97-AF65-F5344CB8AC3E}">
        <p14:creationId xmlns:p14="http://schemas.microsoft.com/office/powerpoint/2010/main" val="208796955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rotWithShape="1">
          <a:blip r:embed="rId2"/>
          <a:srcRect l="27220" t="29136" r="26306" b="17280"/>
          <a:stretch/>
        </p:blipFill>
        <p:spPr>
          <a:xfrm>
            <a:off x="685800" y="838200"/>
            <a:ext cx="8001000" cy="5791200"/>
          </a:xfrm>
          <a:prstGeom prst="rect">
            <a:avLst/>
          </a:prstGeom>
        </p:spPr>
      </p:pic>
    </p:spTree>
    <p:extLst>
      <p:ext uri="{BB962C8B-B14F-4D97-AF65-F5344CB8AC3E}">
        <p14:creationId xmlns:p14="http://schemas.microsoft.com/office/powerpoint/2010/main" val="201581438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Digitized Tablet</a:t>
            </a:r>
            <a:endParaRPr lang="en-US" dirty="0"/>
          </a:p>
        </p:txBody>
      </p:sp>
      <p:pic>
        <p:nvPicPr>
          <p:cNvPr id="4" name="Content Placeholder 3"/>
          <p:cNvPicPr>
            <a:picLocks noGrp="1" noChangeAspect="1"/>
          </p:cNvPicPr>
          <p:nvPr>
            <p:ph sz="quarter" idx="1"/>
          </p:nvPr>
        </p:nvPicPr>
        <p:blipFill rotWithShape="1">
          <a:blip r:embed="rId2"/>
          <a:srcRect l="26799" t="26599" r="28834" b="18402"/>
          <a:stretch/>
        </p:blipFill>
        <p:spPr>
          <a:xfrm>
            <a:off x="685800" y="585788"/>
            <a:ext cx="8001000" cy="6043611"/>
          </a:xfrm>
          <a:prstGeom prst="rect">
            <a:avLst/>
          </a:prstGeom>
        </p:spPr>
      </p:pic>
    </p:spTree>
    <p:extLst>
      <p:ext uri="{BB962C8B-B14F-4D97-AF65-F5344CB8AC3E}">
        <p14:creationId xmlns:p14="http://schemas.microsoft.com/office/powerpoint/2010/main" val="3791163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3369</TotalTime>
  <Words>479</Words>
  <Application>Microsoft Office PowerPoint</Application>
  <PresentationFormat>On-screen Show (4:3)</PresentationFormat>
  <Paragraphs>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Tw Cen MT</vt:lpstr>
      <vt:lpstr>Tw Cen MT Condensed</vt:lpstr>
      <vt:lpstr>Wingdings</vt:lpstr>
      <vt:lpstr>Wingdings 3</vt:lpstr>
      <vt:lpstr>Integral</vt:lpstr>
      <vt:lpstr>Human Computer Interaction</vt:lpstr>
      <vt:lpstr>Display Devices</vt:lpstr>
      <vt:lpstr>Bitmap Displays – Resolution and Color</vt:lpstr>
      <vt:lpstr>Bitmap Displays – Resolution and Color</vt:lpstr>
      <vt:lpstr>Bitmap Displays – Resolution and Color</vt:lpstr>
      <vt:lpstr>Cathode Ray Tube</vt:lpstr>
      <vt:lpstr>PowerPoint Presentation</vt:lpstr>
      <vt:lpstr>PowerPoint Presentation</vt:lpstr>
      <vt:lpstr>Digitized Tablet</vt:lpstr>
      <vt:lpstr>Liquid Crystal Display (LCD)</vt:lpstr>
      <vt:lpstr>Eye Gaze</vt:lpstr>
      <vt:lpstr>Eye Gaze</vt:lpstr>
      <vt:lpstr>Cursor Keys</vt:lpstr>
      <vt:lpstr>Digital paper</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Goel</dc:creator>
  <cp:lastModifiedBy>DeLL</cp:lastModifiedBy>
  <cp:revision>642</cp:revision>
  <dcterms:created xsi:type="dcterms:W3CDTF">2003-12-01T05:21:34Z</dcterms:created>
  <dcterms:modified xsi:type="dcterms:W3CDTF">2024-04-24T16:50:49Z</dcterms:modified>
</cp:coreProperties>
</file>