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441" r:id="rId2"/>
    <p:sldId id="442" r:id="rId3"/>
    <p:sldId id="443" r:id="rId4"/>
    <p:sldId id="453" r:id="rId5"/>
    <p:sldId id="458" r:id="rId6"/>
    <p:sldId id="445" r:id="rId7"/>
    <p:sldId id="454" r:id="rId8"/>
    <p:sldId id="457" r:id="rId9"/>
    <p:sldId id="447" r:id="rId10"/>
    <p:sldId id="456" r:id="rId11"/>
    <p:sldId id="455" r:id="rId12"/>
    <p:sldId id="449" r:id="rId13"/>
    <p:sldId id="459" r:id="rId14"/>
    <p:sldId id="451" r:id="rId15"/>
    <p:sldId id="460" r:id="rId16"/>
    <p:sldId id="452"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7000" y="4746777"/>
            <a:ext cx="2895600" cy="1676400"/>
          </a:xfrm>
        </p:spPr>
        <p:txBody>
          <a:bodyPr>
            <a:normAutofit fontScale="92500" lnSpcReduction="20000"/>
          </a:bodyPr>
          <a:lstStyle/>
          <a:p>
            <a:r>
              <a:rPr lang="en-US" sz="2000" dirty="0" smtClean="0">
                <a:latin typeface="Times New Roman" panose="02020603050405020304" pitchFamily="18" charset="0"/>
                <a:cs typeface="Times New Roman" panose="02020603050405020304" pitchFamily="18" charset="0"/>
              </a:rPr>
              <a:t> The computer </a:t>
            </a:r>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art V</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DEVICES FOR VIRTUAL REALITY AND 3D INTERACTION</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CS 8</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Semester</a:t>
            </a: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p:txBody>
          <a:bodyPr/>
          <a:lstStyle/>
          <a:p>
            <a:r>
              <a:rPr lang="en-US" b="1" dirty="0" smtClean="0"/>
              <a:t>Human Computer Interaction</a:t>
            </a:r>
            <a:endParaRPr lang="en-US" b="1" dirty="0"/>
          </a:p>
        </p:txBody>
      </p:sp>
    </p:spTree>
    <p:extLst>
      <p:ext uri="{BB962C8B-B14F-4D97-AF65-F5344CB8AC3E}">
        <p14:creationId xmlns:p14="http://schemas.microsoft.com/office/powerpoint/2010/main" val="16617458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289800" cy="633412"/>
          </a:xfrm>
        </p:spPr>
        <p:txBody>
          <a:bodyPr>
            <a:normAutofit/>
          </a:bodyPr>
          <a:lstStyle/>
          <a:p>
            <a:r>
              <a:rPr lang="en-US" sz="3600" b="1" dirty="0" smtClean="0"/>
              <a:t>3D Display</a:t>
            </a:r>
            <a:endParaRPr lang="en-US" sz="3600" b="1" dirty="0"/>
          </a:p>
        </p:txBody>
      </p:sp>
      <p:pic>
        <p:nvPicPr>
          <p:cNvPr id="4" name="Content Placeholder 3"/>
          <p:cNvPicPr>
            <a:picLocks noGrp="1" noChangeAspect="1"/>
          </p:cNvPicPr>
          <p:nvPr>
            <p:ph sz="quarter" idx="1"/>
          </p:nvPr>
        </p:nvPicPr>
        <p:blipFill rotWithShape="1">
          <a:blip r:embed="rId2"/>
          <a:srcRect l="55127" t="23631" r="2296" b="33260"/>
          <a:stretch/>
        </p:blipFill>
        <p:spPr>
          <a:xfrm>
            <a:off x="609600" y="2133601"/>
            <a:ext cx="8305800" cy="4191000"/>
          </a:xfrm>
          <a:prstGeom prst="rect">
            <a:avLst/>
          </a:prstGeom>
        </p:spPr>
      </p:pic>
    </p:spTree>
    <p:extLst>
      <p:ext uri="{BB962C8B-B14F-4D97-AF65-F5344CB8AC3E}">
        <p14:creationId xmlns:p14="http://schemas.microsoft.com/office/powerpoint/2010/main" val="188694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GB" altLang="en-US" sz="3600" b="1" dirty="0" smtClean="0"/>
              <a:t>3D displays</a:t>
            </a:r>
          </a:p>
        </p:txBody>
      </p:sp>
      <p:sp>
        <p:nvSpPr>
          <p:cNvPr id="52227" name="Rectangle 3"/>
          <p:cNvSpPr>
            <a:spLocks noGrp="1" noChangeArrowheads="1"/>
          </p:cNvSpPr>
          <p:nvPr>
            <p:ph type="body" idx="1"/>
          </p:nvPr>
        </p:nvSpPr>
        <p:spPr>
          <a:xfrm>
            <a:off x="768350" y="2286000"/>
            <a:ext cx="7918450" cy="4267200"/>
          </a:xfrm>
        </p:spPr>
        <p:txBody>
          <a:bodyPr/>
          <a:lstStyle/>
          <a:p>
            <a:pPr eaLnBrk="1" hangingPunct="1"/>
            <a:r>
              <a:rPr lang="en-GB" altLang="en-US" sz="2400" dirty="0" smtClean="0"/>
              <a:t>desktop VR</a:t>
            </a:r>
          </a:p>
          <a:p>
            <a:pPr lvl="1" eaLnBrk="1" hangingPunct="1"/>
            <a:r>
              <a:rPr lang="en-GB" altLang="en-US" sz="2400" dirty="0" smtClean="0"/>
              <a:t>ordinary screen, mouse or keyboard control</a:t>
            </a:r>
          </a:p>
          <a:p>
            <a:pPr lvl="1" eaLnBrk="1" hangingPunct="1"/>
            <a:r>
              <a:rPr lang="en-GB" altLang="en-US" sz="2400" dirty="0" smtClean="0"/>
              <a:t>perspective and motion give 3D effect</a:t>
            </a:r>
          </a:p>
          <a:p>
            <a:pPr eaLnBrk="1" hangingPunct="1"/>
            <a:r>
              <a:rPr lang="en-GB" altLang="en-US" sz="2400" dirty="0" smtClean="0"/>
              <a:t>seeing in 3D</a:t>
            </a:r>
          </a:p>
          <a:p>
            <a:pPr lvl="1" eaLnBrk="1" hangingPunct="1"/>
            <a:r>
              <a:rPr lang="en-GB" altLang="en-US" sz="2400" dirty="0" smtClean="0"/>
              <a:t>use stereoscopic vision</a:t>
            </a:r>
          </a:p>
          <a:p>
            <a:pPr lvl="1" eaLnBrk="1" hangingPunct="1"/>
            <a:r>
              <a:rPr lang="en-GB" altLang="en-US" sz="2400" dirty="0" smtClean="0"/>
              <a:t>VR helmets</a:t>
            </a:r>
          </a:p>
          <a:p>
            <a:pPr lvl="1" eaLnBrk="1" hangingPunct="1"/>
            <a:r>
              <a:rPr lang="en-GB" altLang="en-US" sz="2400" dirty="0" smtClean="0"/>
              <a:t>screen plus shuttered specs, etc.</a:t>
            </a:r>
          </a:p>
          <a:p>
            <a:pPr eaLnBrk="1" hangingPunct="1"/>
            <a:endParaRPr lang="en-GB" altLang="en-US" sz="2400" dirty="0" smtClean="0"/>
          </a:p>
        </p:txBody>
      </p:sp>
    </p:spTree>
    <p:extLst>
      <p:ext uri="{BB962C8B-B14F-4D97-AF65-F5344CB8AC3E}">
        <p14:creationId xmlns:p14="http://schemas.microsoft.com/office/powerpoint/2010/main" val="21832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cs typeface="Times New Roman" panose="02020603050405020304" pitchFamily="18" charset="0"/>
              </a:rPr>
              <a:t>3D displays</a:t>
            </a:r>
            <a:endParaRPr lang="en-US" sz="3600" dirty="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Just </a:t>
            </a:r>
            <a:r>
              <a:rPr lang="en-US" dirty="0">
                <a:latin typeface="Times New Roman" panose="02020603050405020304" pitchFamily="18" charset="0"/>
                <a:cs typeface="Times New Roman" panose="02020603050405020304" pitchFamily="18" charset="0"/>
              </a:rPr>
              <a:t>as the 3D images used in VR have led to new forms of input device, they also require more sophisticated outputs. Desktop VR is delivered using a standard computer screen and a 3D impression is produced by using effects such as shadows, occlusion (where one object covers another) and perspective. This can be very effective and you can even view 3D images over the World Wide Web using a VRML</a:t>
            </a:r>
          </a:p>
          <a:p>
            <a:pPr marL="0" indent="0" algn="just">
              <a:buNone/>
            </a:pPr>
            <a:r>
              <a:rPr lang="en-US" dirty="0">
                <a:latin typeface="Times New Roman" panose="02020603050405020304" pitchFamily="18" charset="0"/>
                <a:cs typeface="Times New Roman" panose="02020603050405020304" pitchFamily="18" charset="0"/>
              </a:rPr>
              <a:t>(Virtual reality markup language) enabled browser.</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7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en-GB" altLang="en-US" sz="3600" b="1" dirty="0" smtClean="0"/>
              <a:t>VR motion sickness</a:t>
            </a:r>
          </a:p>
        </p:txBody>
      </p:sp>
      <p:sp>
        <p:nvSpPr>
          <p:cNvPr id="54275" name="Rectangle 3"/>
          <p:cNvSpPr>
            <a:spLocks noGrp="1" noChangeArrowheads="1"/>
          </p:cNvSpPr>
          <p:nvPr>
            <p:ph type="body" idx="1"/>
          </p:nvPr>
        </p:nvSpPr>
        <p:spPr>
          <a:xfrm>
            <a:off x="768350" y="1828800"/>
            <a:ext cx="7289800" cy="4479925"/>
          </a:xfrm>
        </p:spPr>
        <p:txBody>
          <a:bodyPr/>
          <a:lstStyle/>
          <a:p>
            <a:pPr eaLnBrk="1" hangingPunct="1">
              <a:lnSpc>
                <a:spcPct val="90000"/>
              </a:lnSpc>
            </a:pPr>
            <a:r>
              <a:rPr lang="en-GB" altLang="en-US" sz="2400" dirty="0" smtClean="0"/>
              <a:t>Time </a:t>
            </a:r>
            <a:r>
              <a:rPr lang="en-GB" altLang="en-US" sz="2400" dirty="0" smtClean="0"/>
              <a:t>delay</a:t>
            </a:r>
          </a:p>
          <a:p>
            <a:pPr lvl="1" eaLnBrk="1" hangingPunct="1">
              <a:lnSpc>
                <a:spcPct val="90000"/>
              </a:lnSpc>
            </a:pPr>
            <a:r>
              <a:rPr lang="en-GB" altLang="en-US" sz="2400" dirty="0" smtClean="0"/>
              <a:t>move head … lag … display moves</a:t>
            </a:r>
          </a:p>
          <a:p>
            <a:pPr lvl="1" eaLnBrk="1" hangingPunct="1">
              <a:lnSpc>
                <a:spcPct val="90000"/>
              </a:lnSpc>
            </a:pPr>
            <a:r>
              <a:rPr lang="en-GB" altLang="en-US" sz="2400" i="1" dirty="0" smtClean="0">
                <a:solidFill>
                  <a:srgbClr val="452373"/>
                </a:solidFill>
              </a:rPr>
              <a:t>conflict</a:t>
            </a:r>
            <a:r>
              <a:rPr lang="en-GB" altLang="en-US" sz="2400" i="1" dirty="0" smtClean="0"/>
              <a:t>:</a:t>
            </a:r>
            <a:r>
              <a:rPr lang="en-GB" altLang="en-US" sz="2400" dirty="0" smtClean="0"/>
              <a:t> head movement vs. eyes</a:t>
            </a:r>
          </a:p>
          <a:p>
            <a:pPr eaLnBrk="1" hangingPunct="1">
              <a:lnSpc>
                <a:spcPct val="90000"/>
              </a:lnSpc>
            </a:pPr>
            <a:r>
              <a:rPr lang="en-GB" altLang="en-US" sz="2400" dirty="0" smtClean="0"/>
              <a:t>Depth </a:t>
            </a:r>
            <a:r>
              <a:rPr lang="en-GB" altLang="en-US" sz="2400" dirty="0" smtClean="0"/>
              <a:t>perception</a:t>
            </a:r>
          </a:p>
          <a:p>
            <a:pPr lvl="1" eaLnBrk="1" hangingPunct="1">
              <a:lnSpc>
                <a:spcPct val="90000"/>
              </a:lnSpc>
            </a:pPr>
            <a:r>
              <a:rPr lang="en-GB" altLang="en-US" sz="2400" dirty="0" smtClean="0"/>
              <a:t>headset gives different stereo distance</a:t>
            </a:r>
          </a:p>
          <a:p>
            <a:pPr lvl="1" eaLnBrk="1" hangingPunct="1">
              <a:lnSpc>
                <a:spcPct val="90000"/>
              </a:lnSpc>
            </a:pPr>
            <a:r>
              <a:rPr lang="en-GB" altLang="en-US" sz="2400" dirty="0" smtClean="0"/>
              <a:t>but all focused in same plane</a:t>
            </a:r>
          </a:p>
          <a:p>
            <a:pPr lvl="1" eaLnBrk="1" hangingPunct="1">
              <a:lnSpc>
                <a:spcPct val="90000"/>
              </a:lnSpc>
            </a:pPr>
            <a:r>
              <a:rPr lang="en-GB" altLang="en-US" sz="2400" i="1" dirty="0" smtClean="0">
                <a:solidFill>
                  <a:srgbClr val="452373"/>
                </a:solidFill>
              </a:rPr>
              <a:t>conflict</a:t>
            </a:r>
            <a:r>
              <a:rPr lang="en-GB" altLang="en-US" sz="2400" i="1" dirty="0" smtClean="0"/>
              <a:t>:</a:t>
            </a:r>
            <a:r>
              <a:rPr lang="en-GB" altLang="en-US" sz="2400" dirty="0" smtClean="0"/>
              <a:t> eye angle vs. focus</a:t>
            </a:r>
          </a:p>
          <a:p>
            <a:pPr eaLnBrk="1" hangingPunct="1">
              <a:lnSpc>
                <a:spcPct val="90000"/>
              </a:lnSpc>
            </a:pPr>
            <a:r>
              <a:rPr lang="en-GB" altLang="en-US" sz="2400" dirty="0" smtClean="0"/>
              <a:t>Conflicting </a:t>
            </a:r>
            <a:r>
              <a:rPr lang="en-GB" altLang="en-US" sz="2400" dirty="0" smtClean="0"/>
              <a:t>cues =&gt; sickness</a:t>
            </a:r>
          </a:p>
          <a:p>
            <a:pPr lvl="1" eaLnBrk="1" hangingPunct="1">
              <a:lnSpc>
                <a:spcPct val="90000"/>
              </a:lnSpc>
            </a:pPr>
            <a:r>
              <a:rPr lang="en-GB" altLang="en-US" sz="2400" dirty="0" smtClean="0"/>
              <a:t>helps motivate improvements in technology</a:t>
            </a:r>
          </a:p>
        </p:txBody>
      </p:sp>
      <p:sp>
        <p:nvSpPr>
          <p:cNvPr id="144388" name="AutoShape 4"/>
          <p:cNvSpPr>
            <a:spLocks noChangeArrowheads="1"/>
          </p:cNvSpPr>
          <p:nvPr/>
        </p:nvSpPr>
        <p:spPr bwMode="auto">
          <a:xfrm>
            <a:off x="7543800" y="5943600"/>
            <a:ext cx="685800" cy="685800"/>
          </a:xfrm>
          <a:prstGeom prst="smileyFace">
            <a:avLst>
              <a:gd name="adj" fmla="val -4653"/>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Tree>
    <p:extLst>
      <p:ext uri="{BB962C8B-B14F-4D97-AF65-F5344CB8AC3E}">
        <p14:creationId xmlns:p14="http://schemas.microsoft.com/office/powerpoint/2010/main" val="1946203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cs typeface="Times New Roman" panose="02020603050405020304" pitchFamily="18" charset="0"/>
              </a:rPr>
              <a:t>VR motion sickness</a:t>
            </a:r>
            <a:endParaRPr lang="en-US" sz="3600" dirty="0">
              <a:cs typeface="Times New Roman" panose="02020603050405020304" pitchFamily="18" charset="0"/>
            </a:endParaRPr>
          </a:p>
        </p:txBody>
      </p:sp>
      <p:sp>
        <p:nvSpPr>
          <p:cNvPr id="3" name="Content Placeholder 2"/>
          <p:cNvSpPr>
            <a:spLocks noGrp="1"/>
          </p:cNvSpPr>
          <p:nvPr>
            <p:ph sz="quarter" idx="1"/>
          </p:nvPr>
        </p:nvSpPr>
        <p:spPr>
          <a:xfrm>
            <a:off x="768350" y="1981200"/>
            <a:ext cx="7918450" cy="4327525"/>
          </a:xfrm>
        </p:spPr>
        <p:txBody>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all get annoyed when computers take a long time to change the screen, pop up a window, or play a digital movie. However, with VR the effects of poor display performance can be more serious.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real life when we move our head the image our eyes see changes accordingly. VR systems produce the same effect by using sensors in the goggles or helmet and then using the position of the head to determine the </a:t>
            </a:r>
            <a:r>
              <a:rPr lang="en-US" dirty="0" smtClean="0">
                <a:latin typeface="Times New Roman" panose="02020603050405020304" pitchFamily="18" charset="0"/>
                <a:cs typeface="Times New Roman" panose="02020603050405020304" pitchFamily="18" charset="0"/>
              </a:rPr>
              <a:t>right image </a:t>
            </a:r>
            <a:r>
              <a:rPr lang="en-US" dirty="0">
                <a:latin typeface="Times New Roman" panose="02020603050405020304" pitchFamily="18" charset="0"/>
                <a:cs typeface="Times New Roman" panose="02020603050405020304" pitchFamily="18" charset="0"/>
              </a:rPr>
              <a:t>to show.</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26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n-GB" altLang="en-US" sz="3600" b="1" dirty="0" smtClean="0"/>
              <a:t>simulators and VR caves</a:t>
            </a:r>
          </a:p>
        </p:txBody>
      </p:sp>
      <p:sp>
        <p:nvSpPr>
          <p:cNvPr id="55299" name="Rectangle 3"/>
          <p:cNvSpPr>
            <a:spLocks noGrp="1" noChangeArrowheads="1"/>
          </p:cNvSpPr>
          <p:nvPr>
            <p:ph type="body" idx="1"/>
          </p:nvPr>
        </p:nvSpPr>
        <p:spPr>
          <a:xfrm>
            <a:off x="685800" y="1981200"/>
            <a:ext cx="7772400" cy="3124200"/>
          </a:xfrm>
        </p:spPr>
        <p:txBody>
          <a:bodyPr/>
          <a:lstStyle/>
          <a:p>
            <a:pPr eaLnBrk="1" hangingPunct="1">
              <a:buFont typeface="Courier New" panose="02070309020205020404" pitchFamily="49" charset="0"/>
              <a:buChar char="o"/>
            </a:pPr>
            <a:r>
              <a:rPr lang="en-US" altLang="en-US" sz="2800" dirty="0" smtClean="0"/>
              <a:t>scenes projected on walls</a:t>
            </a:r>
          </a:p>
          <a:p>
            <a:pPr eaLnBrk="1" hangingPunct="1">
              <a:buFont typeface="Courier New" panose="02070309020205020404" pitchFamily="49" charset="0"/>
              <a:buChar char="o"/>
            </a:pPr>
            <a:r>
              <a:rPr lang="en-US" altLang="en-US" sz="2800" dirty="0" smtClean="0"/>
              <a:t>realistic environment</a:t>
            </a:r>
          </a:p>
          <a:p>
            <a:pPr eaLnBrk="1" hangingPunct="1">
              <a:buFont typeface="Courier New" panose="02070309020205020404" pitchFamily="49" charset="0"/>
              <a:buChar char="o"/>
            </a:pPr>
            <a:r>
              <a:rPr lang="en-US" altLang="en-US" sz="2800" dirty="0" smtClean="0"/>
              <a:t>hydraulic rams!</a:t>
            </a:r>
          </a:p>
          <a:p>
            <a:pPr eaLnBrk="1" hangingPunct="1">
              <a:buFont typeface="Courier New" panose="02070309020205020404" pitchFamily="49" charset="0"/>
              <a:buChar char="o"/>
            </a:pPr>
            <a:r>
              <a:rPr lang="en-US" altLang="en-US" sz="2800" dirty="0" smtClean="0"/>
              <a:t>real controls</a:t>
            </a:r>
          </a:p>
          <a:p>
            <a:pPr eaLnBrk="1" hangingPunct="1">
              <a:buFont typeface="Courier New" panose="02070309020205020404" pitchFamily="49" charset="0"/>
              <a:buChar char="o"/>
            </a:pPr>
            <a:r>
              <a:rPr lang="en-US" altLang="en-US" sz="2800" dirty="0" smtClean="0"/>
              <a:t>other people</a:t>
            </a:r>
            <a:endParaRPr lang="en-GB" altLang="en-US" sz="2800" dirty="0" smtClean="0"/>
          </a:p>
        </p:txBody>
      </p:sp>
      <p:grpSp>
        <p:nvGrpSpPr>
          <p:cNvPr id="55300" name="Group 4"/>
          <p:cNvGrpSpPr>
            <a:grpSpLocks/>
          </p:cNvGrpSpPr>
          <p:nvPr/>
        </p:nvGrpSpPr>
        <p:grpSpPr bwMode="auto">
          <a:xfrm>
            <a:off x="3810000" y="3817938"/>
            <a:ext cx="4953000" cy="2381250"/>
            <a:chOff x="1136" y="1603"/>
            <a:chExt cx="3598" cy="1642"/>
          </a:xfrm>
        </p:grpSpPr>
        <p:sp>
          <p:nvSpPr>
            <p:cNvPr id="55301" name="AutoShape 5"/>
            <p:cNvSpPr>
              <a:spLocks noChangeArrowheads="1"/>
            </p:cNvSpPr>
            <p:nvPr/>
          </p:nvSpPr>
          <p:spPr bwMode="auto">
            <a:xfrm flipH="1" flipV="1">
              <a:off x="1136" y="2860"/>
              <a:ext cx="3568" cy="373"/>
            </a:xfrm>
            <a:custGeom>
              <a:avLst/>
              <a:gdLst>
                <a:gd name="T0" fmla="*/ 14 w 21600"/>
                <a:gd name="T1" fmla="*/ 0 h 21600"/>
                <a:gd name="T2" fmla="*/ 8 w 21600"/>
                <a:gd name="T3" fmla="*/ 0 h 21600"/>
                <a:gd name="T4" fmla="*/ 2 w 21600"/>
                <a:gd name="T5" fmla="*/ 0 h 21600"/>
                <a:gd name="T6" fmla="*/ 8 w 21600"/>
                <a:gd name="T7" fmla="*/ 0 h 21600"/>
                <a:gd name="T8" fmla="*/ 0 60000 65536"/>
                <a:gd name="T9" fmla="*/ 0 60000 65536"/>
                <a:gd name="T10" fmla="*/ 0 60000 65536"/>
                <a:gd name="T11" fmla="*/ 0 60000 65536"/>
                <a:gd name="T12" fmla="*/ 4885 w 21600"/>
                <a:gd name="T13" fmla="*/ 4864 h 21600"/>
                <a:gd name="T14" fmla="*/ 16715 w 21600"/>
                <a:gd name="T15" fmla="*/ 16736 h 21600"/>
              </a:gdLst>
              <a:ahLst/>
              <a:cxnLst>
                <a:cxn ang="T8">
                  <a:pos x="T0" y="T1"/>
                </a:cxn>
                <a:cxn ang="T9">
                  <a:pos x="T2" y="T3"/>
                </a:cxn>
                <a:cxn ang="T10">
                  <a:pos x="T4" y="T5"/>
                </a:cxn>
                <a:cxn ang="T11">
                  <a:pos x="T6" y="T7"/>
                </a:cxn>
              </a:cxnLst>
              <a:rect l="T12" t="T13" r="T14" b="T15"/>
              <a:pathLst>
                <a:path w="21600" h="21600">
                  <a:moveTo>
                    <a:pt x="0" y="0"/>
                  </a:moveTo>
                  <a:lnTo>
                    <a:pt x="6173" y="21600"/>
                  </a:lnTo>
                  <a:lnTo>
                    <a:pt x="15427" y="21600"/>
                  </a:lnTo>
                  <a:lnTo>
                    <a:pt x="21600" y="0"/>
                  </a:lnTo>
                  <a:lnTo>
                    <a:pt x="0" y="0"/>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 name="Rectangle 6"/>
            <p:cNvSpPr>
              <a:spLocks noChangeArrowheads="1"/>
            </p:cNvSpPr>
            <p:nvPr/>
          </p:nvSpPr>
          <p:spPr bwMode="auto">
            <a:xfrm>
              <a:off x="2245" y="1937"/>
              <a:ext cx="1437" cy="65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nvGrpSpPr>
            <p:cNvPr id="55303" name="Group 7"/>
            <p:cNvGrpSpPr>
              <a:grpSpLocks/>
            </p:cNvGrpSpPr>
            <p:nvPr/>
          </p:nvGrpSpPr>
          <p:grpSpPr bwMode="auto">
            <a:xfrm>
              <a:off x="3745" y="1603"/>
              <a:ext cx="986" cy="1294"/>
              <a:chOff x="4036" y="2135"/>
              <a:chExt cx="1107" cy="1294"/>
            </a:xfrm>
          </p:grpSpPr>
          <p:sp>
            <p:nvSpPr>
              <p:cNvPr id="55442" name="AutoShape 8"/>
              <p:cNvSpPr>
                <a:spLocks noChangeArrowheads="1"/>
              </p:cNvSpPr>
              <p:nvPr/>
            </p:nvSpPr>
            <p:spPr bwMode="auto">
              <a:xfrm rot="5400000">
                <a:off x="3943" y="2228"/>
                <a:ext cx="1294" cy="1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507 h 21600"/>
                  <a:gd name="T14" fmla="*/ 17093 w 21600"/>
                  <a:gd name="T15" fmla="*/ 1709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443" name="Object 9"/>
              <p:cNvGraphicFramePr>
                <a:graphicFrameLocks noChangeAspect="1"/>
              </p:cNvGraphicFramePr>
              <p:nvPr/>
            </p:nvGraphicFramePr>
            <p:xfrm>
              <a:off x="4418" y="2446"/>
              <a:ext cx="457" cy="682"/>
            </p:xfrm>
            <a:graphic>
              <a:graphicData uri="http://schemas.openxmlformats.org/presentationml/2006/ole">
                <mc:AlternateContent xmlns:mc="http://schemas.openxmlformats.org/markup-compatibility/2006">
                  <mc:Choice xmlns:v="urn:schemas-microsoft-com:vml" Requires="v">
                    <p:oleObj spid="_x0000_s1029" name="Clip" r:id="rId3" imgW="3154363" imgH="4708525" progId="MS_ClipArt_Gallery.2">
                      <p:embed/>
                    </p:oleObj>
                  </mc:Choice>
                  <mc:Fallback>
                    <p:oleObj name="Clip" r:id="rId3" imgW="3154363" imgH="4708525" progId="MS_ClipArt_Gallery.2">
                      <p:embed/>
                      <p:pic>
                        <p:nvPicPr>
                          <p:cNvPr id="5544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 y="2446"/>
                            <a:ext cx="457"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04" name="AutoShape 10"/>
            <p:cNvSpPr>
              <a:spLocks noChangeArrowheads="1"/>
            </p:cNvSpPr>
            <p:nvPr/>
          </p:nvSpPr>
          <p:spPr bwMode="auto">
            <a:xfrm rot="16200000" flipH="1">
              <a:off x="1018" y="1776"/>
              <a:ext cx="1294" cy="9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491 h 21600"/>
                <a:gd name="T14" fmla="*/ 17093 w 21600"/>
                <a:gd name="T15" fmla="*/ 1710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5305" name="Object 11"/>
            <p:cNvGraphicFramePr>
              <a:graphicFrameLocks noChangeAspect="1"/>
            </p:cNvGraphicFramePr>
            <p:nvPr/>
          </p:nvGraphicFramePr>
          <p:xfrm>
            <a:off x="2819" y="2046"/>
            <a:ext cx="289" cy="337"/>
          </p:xfrm>
          <a:graphic>
            <a:graphicData uri="http://schemas.openxmlformats.org/presentationml/2006/ole">
              <mc:AlternateContent xmlns:mc="http://schemas.openxmlformats.org/markup-compatibility/2006">
                <mc:Choice xmlns:v="urn:schemas-microsoft-com:vml" Requires="v">
                  <p:oleObj spid="_x0000_s1030" name="Clip" r:id="rId5" imgW="2903538" imgH="3048000" progId="MS_ClipArt_Gallery.2">
                    <p:embed/>
                  </p:oleObj>
                </mc:Choice>
                <mc:Fallback>
                  <p:oleObj name="Clip" r:id="rId5" imgW="2903538" imgH="3048000" progId="MS_ClipArt_Gallery.2">
                    <p:embed/>
                    <p:pic>
                      <p:nvPicPr>
                        <p:cNvPr id="5530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 y="2046"/>
                          <a:ext cx="28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06" name="Group 12"/>
            <p:cNvGrpSpPr>
              <a:grpSpLocks/>
            </p:cNvGrpSpPr>
            <p:nvPr/>
          </p:nvGrpSpPr>
          <p:grpSpPr bwMode="auto">
            <a:xfrm>
              <a:off x="1202" y="2533"/>
              <a:ext cx="3519" cy="525"/>
              <a:chOff x="1202" y="2533"/>
              <a:chExt cx="3519" cy="525"/>
            </a:xfrm>
          </p:grpSpPr>
          <p:grpSp>
            <p:nvGrpSpPr>
              <p:cNvPr id="55435" name="Group 13"/>
              <p:cNvGrpSpPr>
                <a:grpSpLocks/>
              </p:cNvGrpSpPr>
              <p:nvPr/>
            </p:nvGrpSpPr>
            <p:grpSpPr bwMode="auto">
              <a:xfrm>
                <a:off x="1202" y="2692"/>
                <a:ext cx="1296" cy="361"/>
                <a:chOff x="1202" y="2723"/>
                <a:chExt cx="1296" cy="315"/>
              </a:xfrm>
            </p:grpSpPr>
            <p:sp>
              <p:nvSpPr>
                <p:cNvPr id="55440" name="Rectangle 14"/>
                <p:cNvSpPr>
                  <a:spLocks noChangeArrowheads="1"/>
                </p:cNvSpPr>
                <p:nvPr/>
              </p:nvSpPr>
              <p:spPr bwMode="auto">
                <a:xfrm rot="-1184161">
                  <a:off x="1202" y="2723"/>
                  <a:ext cx="1046" cy="23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41" name="Rectangle 15"/>
                <p:cNvSpPr>
                  <a:spLocks noChangeArrowheads="1"/>
                </p:cNvSpPr>
                <p:nvPr/>
              </p:nvSpPr>
              <p:spPr bwMode="auto">
                <a:xfrm rot="-1184161">
                  <a:off x="1380" y="2793"/>
                  <a:ext cx="1118" cy="245"/>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5436" name="Group 16"/>
              <p:cNvGrpSpPr>
                <a:grpSpLocks/>
              </p:cNvGrpSpPr>
              <p:nvPr/>
            </p:nvGrpSpPr>
            <p:grpSpPr bwMode="auto">
              <a:xfrm flipH="1">
                <a:off x="3425" y="2696"/>
                <a:ext cx="1296" cy="362"/>
                <a:chOff x="1202" y="2723"/>
                <a:chExt cx="1296" cy="315"/>
              </a:xfrm>
            </p:grpSpPr>
            <p:sp>
              <p:nvSpPr>
                <p:cNvPr id="55438" name="Rectangle 17"/>
                <p:cNvSpPr>
                  <a:spLocks noChangeArrowheads="1"/>
                </p:cNvSpPr>
                <p:nvPr/>
              </p:nvSpPr>
              <p:spPr bwMode="auto">
                <a:xfrm rot="-1184161">
                  <a:off x="1202" y="2723"/>
                  <a:ext cx="1046" cy="23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39" name="Rectangle 18"/>
                <p:cNvSpPr>
                  <a:spLocks noChangeArrowheads="1"/>
                </p:cNvSpPr>
                <p:nvPr/>
              </p:nvSpPr>
              <p:spPr bwMode="auto">
                <a:xfrm rot="-1184161">
                  <a:off x="1380" y="2793"/>
                  <a:ext cx="1118" cy="245"/>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sp>
            <p:nvSpPr>
              <p:cNvPr id="55437" name="Rectangle 19"/>
              <p:cNvSpPr>
                <a:spLocks noChangeArrowheads="1"/>
              </p:cNvSpPr>
              <p:nvPr/>
            </p:nvSpPr>
            <p:spPr bwMode="auto">
              <a:xfrm>
                <a:off x="2174" y="2533"/>
                <a:ext cx="1629" cy="42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sp>
          <p:nvSpPr>
            <p:cNvPr id="55307" name="AutoShape 20"/>
            <p:cNvSpPr>
              <a:spLocks noChangeArrowheads="1"/>
            </p:cNvSpPr>
            <p:nvPr/>
          </p:nvSpPr>
          <p:spPr bwMode="auto">
            <a:xfrm>
              <a:off x="4457" y="2868"/>
              <a:ext cx="273" cy="374"/>
            </a:xfrm>
            <a:prstGeom prst="flowChartManualInpu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08" name="AutoShape 21"/>
            <p:cNvSpPr>
              <a:spLocks noChangeArrowheads="1"/>
            </p:cNvSpPr>
            <p:nvPr/>
          </p:nvSpPr>
          <p:spPr bwMode="auto">
            <a:xfrm flipH="1">
              <a:off x="1170" y="2871"/>
              <a:ext cx="273" cy="374"/>
            </a:xfrm>
            <a:prstGeom prst="flowChartManualInpu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09" name="Line 22"/>
            <p:cNvSpPr>
              <a:spLocks noChangeShapeType="1"/>
            </p:cNvSpPr>
            <p:nvPr/>
          </p:nvSpPr>
          <p:spPr bwMode="auto">
            <a:xfrm flipV="1">
              <a:off x="1410" y="2688"/>
              <a:ext cx="811" cy="27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0" name="Line 23"/>
            <p:cNvSpPr>
              <a:spLocks noChangeShapeType="1"/>
            </p:cNvSpPr>
            <p:nvPr/>
          </p:nvSpPr>
          <p:spPr bwMode="auto">
            <a:xfrm flipV="1">
              <a:off x="1170" y="2543"/>
              <a:ext cx="990" cy="3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1" name="Line 24"/>
            <p:cNvSpPr>
              <a:spLocks noChangeShapeType="1"/>
            </p:cNvSpPr>
            <p:nvPr/>
          </p:nvSpPr>
          <p:spPr bwMode="auto">
            <a:xfrm>
              <a:off x="2166" y="2525"/>
              <a:ext cx="56"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Line 25"/>
            <p:cNvSpPr>
              <a:spLocks noChangeShapeType="1"/>
            </p:cNvSpPr>
            <p:nvPr/>
          </p:nvSpPr>
          <p:spPr bwMode="auto">
            <a:xfrm flipH="1" flipV="1">
              <a:off x="3680" y="2684"/>
              <a:ext cx="779" cy="2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3" name="Line 26"/>
            <p:cNvSpPr>
              <a:spLocks noChangeShapeType="1"/>
            </p:cNvSpPr>
            <p:nvPr/>
          </p:nvSpPr>
          <p:spPr bwMode="auto">
            <a:xfrm flipH="1" flipV="1">
              <a:off x="3744" y="2532"/>
              <a:ext cx="990" cy="3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4" name="Line 27"/>
            <p:cNvSpPr>
              <a:spLocks noChangeShapeType="1"/>
            </p:cNvSpPr>
            <p:nvPr/>
          </p:nvSpPr>
          <p:spPr bwMode="auto">
            <a:xfrm flipH="1">
              <a:off x="3683" y="2521"/>
              <a:ext cx="66" cy="1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5" name="Line 28"/>
            <p:cNvSpPr>
              <a:spLocks noChangeShapeType="1"/>
            </p:cNvSpPr>
            <p:nvPr/>
          </p:nvSpPr>
          <p:spPr bwMode="auto">
            <a:xfrm>
              <a:off x="2143" y="2525"/>
              <a:ext cx="1597" cy="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6" name="Line 29"/>
            <p:cNvSpPr>
              <a:spLocks noChangeShapeType="1"/>
            </p:cNvSpPr>
            <p:nvPr/>
          </p:nvSpPr>
          <p:spPr bwMode="auto">
            <a:xfrm flipV="1">
              <a:off x="2226" y="2685"/>
              <a:ext cx="1458"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17" name="Group 30"/>
            <p:cNvGrpSpPr>
              <a:grpSpLocks/>
            </p:cNvGrpSpPr>
            <p:nvPr/>
          </p:nvGrpSpPr>
          <p:grpSpPr bwMode="auto">
            <a:xfrm>
              <a:off x="2333" y="2185"/>
              <a:ext cx="527" cy="856"/>
              <a:chOff x="2333" y="2185"/>
              <a:chExt cx="1150" cy="1867"/>
            </a:xfrm>
          </p:grpSpPr>
          <p:grpSp>
            <p:nvGrpSpPr>
              <p:cNvPr id="55383" name="Group 31"/>
              <p:cNvGrpSpPr>
                <a:grpSpLocks/>
              </p:cNvGrpSpPr>
              <p:nvPr/>
            </p:nvGrpSpPr>
            <p:grpSpPr bwMode="auto">
              <a:xfrm>
                <a:off x="2695" y="2185"/>
                <a:ext cx="499" cy="535"/>
                <a:chOff x="3997" y="3580"/>
                <a:chExt cx="499" cy="535"/>
              </a:xfrm>
            </p:grpSpPr>
            <p:sp>
              <p:nvSpPr>
                <p:cNvPr id="55394" name="Oval 32"/>
                <p:cNvSpPr>
                  <a:spLocks noChangeArrowheads="1"/>
                </p:cNvSpPr>
                <p:nvPr/>
              </p:nvSpPr>
              <p:spPr bwMode="auto">
                <a:xfrm>
                  <a:off x="3997" y="3655"/>
                  <a:ext cx="499" cy="46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nvGrpSpPr>
                <p:cNvPr id="55395" name="Group 33"/>
                <p:cNvGrpSpPr>
                  <a:grpSpLocks/>
                </p:cNvGrpSpPr>
                <p:nvPr/>
              </p:nvGrpSpPr>
              <p:grpSpPr bwMode="auto">
                <a:xfrm>
                  <a:off x="4092" y="3804"/>
                  <a:ext cx="309" cy="53"/>
                  <a:chOff x="4092" y="3804"/>
                  <a:chExt cx="309" cy="53"/>
                </a:xfrm>
              </p:grpSpPr>
              <p:grpSp>
                <p:nvGrpSpPr>
                  <p:cNvPr id="55405" name="Group 34"/>
                  <p:cNvGrpSpPr>
                    <a:grpSpLocks/>
                  </p:cNvGrpSpPr>
                  <p:nvPr/>
                </p:nvGrpSpPr>
                <p:grpSpPr bwMode="auto">
                  <a:xfrm>
                    <a:off x="4113" y="3823"/>
                    <a:ext cx="86" cy="34"/>
                    <a:chOff x="4113" y="3823"/>
                    <a:chExt cx="86" cy="34"/>
                  </a:xfrm>
                </p:grpSpPr>
                <p:sp>
                  <p:nvSpPr>
                    <p:cNvPr id="55432" name="Oval 35"/>
                    <p:cNvSpPr>
                      <a:spLocks noChangeArrowheads="1"/>
                    </p:cNvSpPr>
                    <p:nvPr/>
                  </p:nvSpPr>
                  <p:spPr bwMode="auto">
                    <a:xfrm flipV="1">
                      <a:off x="411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33" name="Oval 36"/>
                    <p:cNvSpPr>
                      <a:spLocks noChangeArrowheads="1"/>
                    </p:cNvSpPr>
                    <p:nvPr/>
                  </p:nvSpPr>
                  <p:spPr bwMode="auto">
                    <a:xfrm flipV="1">
                      <a:off x="414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34" name="Oval 37"/>
                    <p:cNvSpPr>
                      <a:spLocks noChangeArrowheads="1"/>
                    </p:cNvSpPr>
                    <p:nvPr/>
                  </p:nvSpPr>
                  <p:spPr bwMode="auto">
                    <a:xfrm flipV="1">
                      <a:off x="415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5406" name="Group 38"/>
                  <p:cNvGrpSpPr>
                    <a:grpSpLocks/>
                  </p:cNvGrpSpPr>
                  <p:nvPr/>
                </p:nvGrpSpPr>
                <p:grpSpPr bwMode="auto">
                  <a:xfrm flipV="1">
                    <a:off x="4092" y="3804"/>
                    <a:ext cx="129" cy="23"/>
                    <a:chOff x="1945" y="3182"/>
                    <a:chExt cx="723" cy="198"/>
                  </a:xfrm>
                </p:grpSpPr>
                <p:sp>
                  <p:nvSpPr>
                    <p:cNvPr id="55422" name="Line 39"/>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3" name="Line 40"/>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4" name="Line 41"/>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5" name="Line 42"/>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6" name="Line 43"/>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7" name="Line 44"/>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8" name="Line 45"/>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29" name="Line 46"/>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30" name="Line 47"/>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31" name="Line 48"/>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7" name="Group 49"/>
                  <p:cNvGrpSpPr>
                    <a:grpSpLocks/>
                  </p:cNvGrpSpPr>
                  <p:nvPr/>
                </p:nvGrpSpPr>
                <p:grpSpPr bwMode="auto">
                  <a:xfrm>
                    <a:off x="4293" y="3823"/>
                    <a:ext cx="86" cy="34"/>
                    <a:chOff x="4293" y="3823"/>
                    <a:chExt cx="86" cy="34"/>
                  </a:xfrm>
                </p:grpSpPr>
                <p:sp>
                  <p:nvSpPr>
                    <p:cNvPr id="55419" name="Oval 50"/>
                    <p:cNvSpPr>
                      <a:spLocks noChangeArrowheads="1"/>
                    </p:cNvSpPr>
                    <p:nvPr/>
                  </p:nvSpPr>
                  <p:spPr bwMode="auto">
                    <a:xfrm flipV="1">
                      <a:off x="429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20" name="Oval 51"/>
                    <p:cNvSpPr>
                      <a:spLocks noChangeArrowheads="1"/>
                    </p:cNvSpPr>
                    <p:nvPr/>
                  </p:nvSpPr>
                  <p:spPr bwMode="auto">
                    <a:xfrm flipV="1">
                      <a:off x="432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421" name="Oval 52"/>
                    <p:cNvSpPr>
                      <a:spLocks noChangeArrowheads="1"/>
                    </p:cNvSpPr>
                    <p:nvPr/>
                  </p:nvSpPr>
                  <p:spPr bwMode="auto">
                    <a:xfrm flipV="1">
                      <a:off x="433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5408" name="Group 53"/>
                  <p:cNvGrpSpPr>
                    <a:grpSpLocks/>
                  </p:cNvGrpSpPr>
                  <p:nvPr/>
                </p:nvGrpSpPr>
                <p:grpSpPr bwMode="auto">
                  <a:xfrm flipV="1">
                    <a:off x="4272" y="3804"/>
                    <a:ext cx="129" cy="23"/>
                    <a:chOff x="1945" y="3182"/>
                    <a:chExt cx="723" cy="198"/>
                  </a:xfrm>
                </p:grpSpPr>
                <p:sp>
                  <p:nvSpPr>
                    <p:cNvPr id="55409" name="Line 54"/>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0" name="Line 55"/>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1" name="Line 56"/>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2" name="Line 57"/>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3" name="Line 58"/>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4" name="Line 59"/>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5" name="Line 60"/>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6" name="Line 61"/>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7" name="Line 62"/>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18" name="Line 63"/>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5396" name="Line 64"/>
                <p:cNvSpPr>
                  <a:spLocks noChangeShapeType="1"/>
                </p:cNvSpPr>
                <p:nvPr/>
              </p:nvSpPr>
              <p:spPr bwMode="auto">
                <a:xfrm>
                  <a:off x="4236" y="3870"/>
                  <a:ext cx="44" cy="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97" name="Group 65"/>
                <p:cNvGrpSpPr>
                  <a:grpSpLocks/>
                </p:cNvGrpSpPr>
                <p:nvPr/>
              </p:nvGrpSpPr>
              <p:grpSpPr bwMode="auto">
                <a:xfrm flipV="1">
                  <a:off x="4148" y="3972"/>
                  <a:ext cx="198" cy="49"/>
                  <a:chOff x="3728" y="3496"/>
                  <a:chExt cx="323" cy="66"/>
                </a:xfrm>
              </p:grpSpPr>
              <p:sp>
                <p:nvSpPr>
                  <p:cNvPr id="55403" name="Arc 66"/>
                  <p:cNvSpPr>
                    <a:spLocks/>
                  </p:cNvSpPr>
                  <p:nvPr/>
                </p:nvSpPr>
                <p:spPr bwMode="auto">
                  <a:xfrm>
                    <a:off x="3890"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4" name="Arc 67"/>
                  <p:cNvSpPr>
                    <a:spLocks/>
                  </p:cNvSpPr>
                  <p:nvPr/>
                </p:nvSpPr>
                <p:spPr bwMode="auto">
                  <a:xfrm flipH="1">
                    <a:off x="3728"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8" name="Group 68"/>
                <p:cNvGrpSpPr>
                  <a:grpSpLocks/>
                </p:cNvGrpSpPr>
                <p:nvPr/>
              </p:nvGrpSpPr>
              <p:grpSpPr bwMode="auto">
                <a:xfrm>
                  <a:off x="4184" y="3580"/>
                  <a:ext cx="115" cy="116"/>
                  <a:chOff x="4184" y="3580"/>
                  <a:chExt cx="115" cy="116"/>
                </a:xfrm>
              </p:grpSpPr>
              <p:sp>
                <p:nvSpPr>
                  <p:cNvPr id="55399" name="Line 69"/>
                  <p:cNvSpPr>
                    <a:spLocks noChangeShapeType="1"/>
                  </p:cNvSpPr>
                  <p:nvPr/>
                </p:nvSpPr>
                <p:spPr bwMode="auto">
                  <a:xfrm>
                    <a:off x="4184"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0" name="Line 70"/>
                  <p:cNvSpPr>
                    <a:spLocks noChangeShapeType="1"/>
                  </p:cNvSpPr>
                  <p:nvPr/>
                </p:nvSpPr>
                <p:spPr bwMode="auto">
                  <a:xfrm>
                    <a:off x="4210" y="3580"/>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1" name="Line 71"/>
                  <p:cNvSpPr>
                    <a:spLocks noChangeShapeType="1"/>
                  </p:cNvSpPr>
                  <p:nvPr/>
                </p:nvSpPr>
                <p:spPr bwMode="auto">
                  <a:xfrm>
                    <a:off x="4237"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02" name="Line 72"/>
                  <p:cNvSpPr>
                    <a:spLocks noChangeShapeType="1"/>
                  </p:cNvSpPr>
                  <p:nvPr/>
                </p:nvSpPr>
                <p:spPr bwMode="auto">
                  <a:xfrm>
                    <a:off x="4265" y="3585"/>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5384" name="Group 73"/>
              <p:cNvGrpSpPr>
                <a:grpSpLocks/>
              </p:cNvGrpSpPr>
              <p:nvPr/>
            </p:nvGrpSpPr>
            <p:grpSpPr bwMode="auto">
              <a:xfrm>
                <a:off x="2517" y="2735"/>
                <a:ext cx="852" cy="1294"/>
                <a:chOff x="2517" y="2735"/>
                <a:chExt cx="852" cy="1294"/>
              </a:xfrm>
            </p:grpSpPr>
            <p:sp>
              <p:nvSpPr>
                <p:cNvPr id="55387" name="Line 74"/>
                <p:cNvSpPr>
                  <a:spLocks noChangeShapeType="1"/>
                </p:cNvSpPr>
                <p:nvPr/>
              </p:nvSpPr>
              <p:spPr bwMode="auto">
                <a:xfrm flipH="1">
                  <a:off x="2922" y="2735"/>
                  <a:ext cx="8" cy="577"/>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88" name="Line 75"/>
                <p:cNvSpPr>
                  <a:spLocks noChangeShapeType="1"/>
                </p:cNvSpPr>
                <p:nvPr/>
              </p:nvSpPr>
              <p:spPr bwMode="auto">
                <a:xfrm flipV="1">
                  <a:off x="2540" y="2891"/>
                  <a:ext cx="382" cy="33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89" name="Line 76"/>
                <p:cNvSpPr>
                  <a:spLocks noChangeShapeType="1"/>
                </p:cNvSpPr>
                <p:nvPr/>
              </p:nvSpPr>
              <p:spPr bwMode="auto">
                <a:xfrm flipH="1">
                  <a:off x="2940" y="2839"/>
                  <a:ext cx="429" cy="63"/>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0" name="Line 77"/>
                <p:cNvSpPr>
                  <a:spLocks noChangeShapeType="1"/>
                </p:cNvSpPr>
                <p:nvPr/>
              </p:nvSpPr>
              <p:spPr bwMode="auto">
                <a:xfrm>
                  <a:off x="2930" y="3328"/>
                  <a:ext cx="257" cy="26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1" name="Line 78"/>
                <p:cNvSpPr>
                  <a:spLocks noChangeShapeType="1"/>
                </p:cNvSpPr>
                <p:nvPr/>
              </p:nvSpPr>
              <p:spPr bwMode="auto">
                <a:xfrm>
                  <a:off x="3187" y="3593"/>
                  <a:ext cx="94" cy="428"/>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2" name="Line 79"/>
                <p:cNvSpPr>
                  <a:spLocks noChangeShapeType="1"/>
                </p:cNvSpPr>
                <p:nvPr/>
              </p:nvSpPr>
              <p:spPr bwMode="auto">
                <a:xfrm flipH="1">
                  <a:off x="2634" y="3320"/>
                  <a:ext cx="288" cy="358"/>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3" name="Line 80"/>
                <p:cNvSpPr>
                  <a:spLocks noChangeShapeType="1"/>
                </p:cNvSpPr>
                <p:nvPr/>
              </p:nvSpPr>
              <p:spPr bwMode="auto">
                <a:xfrm flipH="1">
                  <a:off x="2517" y="3678"/>
                  <a:ext cx="117" cy="351"/>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85" name="Line 81"/>
              <p:cNvSpPr>
                <a:spLocks noChangeShapeType="1"/>
              </p:cNvSpPr>
              <p:nvPr/>
            </p:nvSpPr>
            <p:spPr bwMode="auto">
              <a:xfrm>
                <a:off x="3273" y="3990"/>
                <a:ext cx="210" cy="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86" name="Line 82"/>
              <p:cNvSpPr>
                <a:spLocks noChangeShapeType="1"/>
              </p:cNvSpPr>
              <p:nvPr/>
            </p:nvSpPr>
            <p:spPr bwMode="auto">
              <a:xfrm>
                <a:off x="2333" y="3953"/>
                <a:ext cx="210" cy="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18" name="Line 83"/>
            <p:cNvSpPr>
              <a:spLocks noChangeShapeType="1"/>
            </p:cNvSpPr>
            <p:nvPr/>
          </p:nvSpPr>
          <p:spPr bwMode="auto">
            <a:xfrm flipV="1">
              <a:off x="2238" y="2953"/>
              <a:ext cx="14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Line 84"/>
            <p:cNvSpPr>
              <a:spLocks noChangeShapeType="1"/>
            </p:cNvSpPr>
            <p:nvPr/>
          </p:nvSpPr>
          <p:spPr bwMode="auto">
            <a:xfrm>
              <a:off x="2231" y="2694"/>
              <a:ext cx="0" cy="2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Line 85"/>
            <p:cNvSpPr>
              <a:spLocks noChangeShapeType="1"/>
            </p:cNvSpPr>
            <p:nvPr/>
          </p:nvSpPr>
          <p:spPr bwMode="auto">
            <a:xfrm>
              <a:off x="3682" y="2683"/>
              <a:ext cx="0" cy="2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86"/>
            <p:cNvSpPr>
              <a:spLocks noChangeShapeType="1"/>
            </p:cNvSpPr>
            <p:nvPr/>
          </p:nvSpPr>
          <p:spPr bwMode="auto">
            <a:xfrm flipH="1" flipV="1">
              <a:off x="3676" y="2953"/>
              <a:ext cx="774" cy="2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22" name="Group 87"/>
            <p:cNvGrpSpPr>
              <a:grpSpLocks/>
            </p:cNvGrpSpPr>
            <p:nvPr/>
          </p:nvGrpSpPr>
          <p:grpSpPr bwMode="auto">
            <a:xfrm>
              <a:off x="3060" y="2242"/>
              <a:ext cx="457" cy="823"/>
              <a:chOff x="3060" y="2242"/>
              <a:chExt cx="457" cy="823"/>
            </a:xfrm>
          </p:grpSpPr>
          <p:grpSp>
            <p:nvGrpSpPr>
              <p:cNvPr id="55326" name="Group 88"/>
              <p:cNvGrpSpPr>
                <a:grpSpLocks/>
              </p:cNvGrpSpPr>
              <p:nvPr/>
            </p:nvGrpSpPr>
            <p:grpSpPr bwMode="auto">
              <a:xfrm>
                <a:off x="3226" y="2242"/>
                <a:ext cx="229" cy="245"/>
                <a:chOff x="3997" y="3580"/>
                <a:chExt cx="499" cy="535"/>
              </a:xfrm>
            </p:grpSpPr>
            <p:sp>
              <p:nvSpPr>
                <p:cNvPr id="55342" name="Oval 89"/>
                <p:cNvSpPr>
                  <a:spLocks noChangeArrowheads="1"/>
                </p:cNvSpPr>
                <p:nvPr/>
              </p:nvSpPr>
              <p:spPr bwMode="auto">
                <a:xfrm>
                  <a:off x="3997" y="3655"/>
                  <a:ext cx="499" cy="46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nvGrpSpPr>
                <p:cNvPr id="55343" name="Group 90"/>
                <p:cNvGrpSpPr>
                  <a:grpSpLocks/>
                </p:cNvGrpSpPr>
                <p:nvPr/>
              </p:nvGrpSpPr>
              <p:grpSpPr bwMode="auto">
                <a:xfrm>
                  <a:off x="4092" y="3804"/>
                  <a:ext cx="309" cy="53"/>
                  <a:chOff x="4092" y="3804"/>
                  <a:chExt cx="309" cy="53"/>
                </a:xfrm>
              </p:grpSpPr>
              <p:grpSp>
                <p:nvGrpSpPr>
                  <p:cNvPr id="55353" name="Group 91"/>
                  <p:cNvGrpSpPr>
                    <a:grpSpLocks/>
                  </p:cNvGrpSpPr>
                  <p:nvPr/>
                </p:nvGrpSpPr>
                <p:grpSpPr bwMode="auto">
                  <a:xfrm>
                    <a:off x="4113" y="3823"/>
                    <a:ext cx="86" cy="34"/>
                    <a:chOff x="4113" y="3823"/>
                    <a:chExt cx="86" cy="34"/>
                  </a:xfrm>
                </p:grpSpPr>
                <p:sp>
                  <p:nvSpPr>
                    <p:cNvPr id="55380" name="Oval 92"/>
                    <p:cNvSpPr>
                      <a:spLocks noChangeArrowheads="1"/>
                    </p:cNvSpPr>
                    <p:nvPr/>
                  </p:nvSpPr>
                  <p:spPr bwMode="auto">
                    <a:xfrm flipV="1">
                      <a:off x="411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81" name="Oval 93"/>
                    <p:cNvSpPr>
                      <a:spLocks noChangeArrowheads="1"/>
                    </p:cNvSpPr>
                    <p:nvPr/>
                  </p:nvSpPr>
                  <p:spPr bwMode="auto">
                    <a:xfrm flipV="1">
                      <a:off x="414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82" name="Oval 94"/>
                    <p:cNvSpPr>
                      <a:spLocks noChangeArrowheads="1"/>
                    </p:cNvSpPr>
                    <p:nvPr/>
                  </p:nvSpPr>
                  <p:spPr bwMode="auto">
                    <a:xfrm flipV="1">
                      <a:off x="415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5354" name="Group 95"/>
                  <p:cNvGrpSpPr>
                    <a:grpSpLocks/>
                  </p:cNvGrpSpPr>
                  <p:nvPr/>
                </p:nvGrpSpPr>
                <p:grpSpPr bwMode="auto">
                  <a:xfrm flipV="1">
                    <a:off x="4092" y="3804"/>
                    <a:ext cx="129" cy="23"/>
                    <a:chOff x="1945" y="3182"/>
                    <a:chExt cx="723" cy="198"/>
                  </a:xfrm>
                </p:grpSpPr>
                <p:sp>
                  <p:nvSpPr>
                    <p:cNvPr id="55370" name="Line 96"/>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1" name="Line 97"/>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2" name="Line 98"/>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3" name="Line 99"/>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4" name="Line 100"/>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5" name="Line 101"/>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6" name="Line 102"/>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7" name="Line 103"/>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8" name="Line 104"/>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9" name="Line 105"/>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55" name="Group 106"/>
                  <p:cNvGrpSpPr>
                    <a:grpSpLocks/>
                  </p:cNvGrpSpPr>
                  <p:nvPr/>
                </p:nvGrpSpPr>
                <p:grpSpPr bwMode="auto">
                  <a:xfrm>
                    <a:off x="4293" y="3823"/>
                    <a:ext cx="86" cy="34"/>
                    <a:chOff x="4293" y="3823"/>
                    <a:chExt cx="86" cy="34"/>
                  </a:xfrm>
                </p:grpSpPr>
                <p:sp>
                  <p:nvSpPr>
                    <p:cNvPr id="55367" name="Oval 107"/>
                    <p:cNvSpPr>
                      <a:spLocks noChangeArrowheads="1"/>
                    </p:cNvSpPr>
                    <p:nvPr/>
                  </p:nvSpPr>
                  <p:spPr bwMode="auto">
                    <a:xfrm flipV="1">
                      <a:off x="429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68" name="Oval 108"/>
                    <p:cNvSpPr>
                      <a:spLocks noChangeArrowheads="1"/>
                    </p:cNvSpPr>
                    <p:nvPr/>
                  </p:nvSpPr>
                  <p:spPr bwMode="auto">
                    <a:xfrm flipV="1">
                      <a:off x="432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69" name="Oval 109"/>
                    <p:cNvSpPr>
                      <a:spLocks noChangeArrowheads="1"/>
                    </p:cNvSpPr>
                    <p:nvPr/>
                  </p:nvSpPr>
                  <p:spPr bwMode="auto">
                    <a:xfrm flipV="1">
                      <a:off x="433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5356" name="Group 110"/>
                  <p:cNvGrpSpPr>
                    <a:grpSpLocks/>
                  </p:cNvGrpSpPr>
                  <p:nvPr/>
                </p:nvGrpSpPr>
                <p:grpSpPr bwMode="auto">
                  <a:xfrm flipV="1">
                    <a:off x="4272" y="3804"/>
                    <a:ext cx="129" cy="23"/>
                    <a:chOff x="1945" y="3182"/>
                    <a:chExt cx="723" cy="198"/>
                  </a:xfrm>
                </p:grpSpPr>
                <p:sp>
                  <p:nvSpPr>
                    <p:cNvPr id="55357" name="Line 111"/>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8" name="Line 112"/>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9" name="Line 113"/>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Line 114"/>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115"/>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116"/>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Line 117"/>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4" name="Line 118"/>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5" name="Line 119"/>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6" name="Line 120"/>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5344" name="Line 121"/>
                <p:cNvSpPr>
                  <a:spLocks noChangeShapeType="1"/>
                </p:cNvSpPr>
                <p:nvPr/>
              </p:nvSpPr>
              <p:spPr bwMode="auto">
                <a:xfrm>
                  <a:off x="4236" y="3870"/>
                  <a:ext cx="44" cy="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45" name="Group 122"/>
                <p:cNvGrpSpPr>
                  <a:grpSpLocks/>
                </p:cNvGrpSpPr>
                <p:nvPr/>
              </p:nvGrpSpPr>
              <p:grpSpPr bwMode="auto">
                <a:xfrm flipV="1">
                  <a:off x="4148" y="3972"/>
                  <a:ext cx="198" cy="49"/>
                  <a:chOff x="3728" y="3496"/>
                  <a:chExt cx="323" cy="66"/>
                </a:xfrm>
              </p:grpSpPr>
              <p:sp>
                <p:nvSpPr>
                  <p:cNvPr id="55351" name="Arc 123"/>
                  <p:cNvSpPr>
                    <a:spLocks/>
                  </p:cNvSpPr>
                  <p:nvPr/>
                </p:nvSpPr>
                <p:spPr bwMode="auto">
                  <a:xfrm>
                    <a:off x="3890"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Arc 124"/>
                  <p:cNvSpPr>
                    <a:spLocks/>
                  </p:cNvSpPr>
                  <p:nvPr/>
                </p:nvSpPr>
                <p:spPr bwMode="auto">
                  <a:xfrm flipH="1">
                    <a:off x="3728"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6" name="Group 125"/>
                <p:cNvGrpSpPr>
                  <a:grpSpLocks/>
                </p:cNvGrpSpPr>
                <p:nvPr/>
              </p:nvGrpSpPr>
              <p:grpSpPr bwMode="auto">
                <a:xfrm>
                  <a:off x="4184" y="3580"/>
                  <a:ext cx="115" cy="116"/>
                  <a:chOff x="4184" y="3580"/>
                  <a:chExt cx="115" cy="116"/>
                </a:xfrm>
              </p:grpSpPr>
              <p:sp>
                <p:nvSpPr>
                  <p:cNvPr id="55347" name="Line 126"/>
                  <p:cNvSpPr>
                    <a:spLocks noChangeShapeType="1"/>
                  </p:cNvSpPr>
                  <p:nvPr/>
                </p:nvSpPr>
                <p:spPr bwMode="auto">
                  <a:xfrm>
                    <a:off x="4184"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8" name="Line 127"/>
                  <p:cNvSpPr>
                    <a:spLocks noChangeShapeType="1"/>
                  </p:cNvSpPr>
                  <p:nvPr/>
                </p:nvSpPr>
                <p:spPr bwMode="auto">
                  <a:xfrm>
                    <a:off x="4210" y="3580"/>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9" name="Line 128"/>
                  <p:cNvSpPr>
                    <a:spLocks noChangeShapeType="1"/>
                  </p:cNvSpPr>
                  <p:nvPr/>
                </p:nvSpPr>
                <p:spPr bwMode="auto">
                  <a:xfrm>
                    <a:off x="4237"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0" name="Line 129"/>
                  <p:cNvSpPr>
                    <a:spLocks noChangeShapeType="1"/>
                  </p:cNvSpPr>
                  <p:nvPr/>
                </p:nvSpPr>
                <p:spPr bwMode="auto">
                  <a:xfrm>
                    <a:off x="4265" y="3585"/>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5327" name="Group 130"/>
              <p:cNvGrpSpPr>
                <a:grpSpLocks/>
              </p:cNvGrpSpPr>
              <p:nvPr/>
            </p:nvGrpSpPr>
            <p:grpSpPr bwMode="auto">
              <a:xfrm>
                <a:off x="3060" y="2494"/>
                <a:ext cx="457" cy="571"/>
                <a:chOff x="3060" y="2494"/>
                <a:chExt cx="457" cy="571"/>
              </a:xfrm>
            </p:grpSpPr>
            <p:sp>
              <p:nvSpPr>
                <p:cNvPr id="55328" name="Line 131"/>
                <p:cNvSpPr>
                  <a:spLocks noChangeShapeType="1"/>
                </p:cNvSpPr>
                <p:nvPr/>
              </p:nvSpPr>
              <p:spPr bwMode="auto">
                <a:xfrm>
                  <a:off x="3166" y="2753"/>
                  <a:ext cx="0" cy="162"/>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AutoShape 132"/>
                <p:cNvSpPr>
                  <a:spLocks noChangeArrowheads="1"/>
                </p:cNvSpPr>
                <p:nvPr/>
              </p:nvSpPr>
              <p:spPr bwMode="auto">
                <a:xfrm flipH="1">
                  <a:off x="3154" y="2750"/>
                  <a:ext cx="363" cy="129"/>
                </a:xfrm>
                <a:prstGeom prst="parallelogram">
                  <a:avLst>
                    <a:gd name="adj" fmla="val 110760"/>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30" name="Line 133"/>
                <p:cNvSpPr>
                  <a:spLocks noChangeShapeType="1"/>
                </p:cNvSpPr>
                <p:nvPr/>
              </p:nvSpPr>
              <p:spPr bwMode="auto">
                <a:xfrm flipH="1">
                  <a:off x="3330" y="2494"/>
                  <a:ext cx="4" cy="264"/>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1" name="Line 134"/>
                <p:cNvSpPr>
                  <a:spLocks noChangeShapeType="1"/>
                </p:cNvSpPr>
                <p:nvPr/>
              </p:nvSpPr>
              <p:spPr bwMode="auto">
                <a:xfrm flipV="1">
                  <a:off x="3251" y="2565"/>
                  <a:ext cx="79" cy="14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2" name="Line 135"/>
                <p:cNvSpPr>
                  <a:spLocks noChangeShapeType="1"/>
                </p:cNvSpPr>
                <p:nvPr/>
              </p:nvSpPr>
              <p:spPr bwMode="auto">
                <a:xfrm flipH="1" flipV="1">
                  <a:off x="3341" y="2571"/>
                  <a:ext cx="120" cy="19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3" name="Line 136"/>
                <p:cNvSpPr>
                  <a:spLocks noChangeShapeType="1"/>
                </p:cNvSpPr>
                <p:nvPr/>
              </p:nvSpPr>
              <p:spPr bwMode="auto">
                <a:xfrm flipH="1">
                  <a:off x="3235" y="2758"/>
                  <a:ext cx="114" cy="134"/>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137"/>
                <p:cNvSpPr>
                  <a:spLocks noChangeShapeType="1"/>
                </p:cNvSpPr>
                <p:nvPr/>
              </p:nvSpPr>
              <p:spPr bwMode="auto">
                <a:xfrm flipH="1">
                  <a:off x="3212" y="2884"/>
                  <a:ext cx="23" cy="172"/>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138"/>
                <p:cNvSpPr>
                  <a:spLocks noChangeShapeType="1"/>
                </p:cNvSpPr>
                <p:nvPr/>
              </p:nvSpPr>
              <p:spPr bwMode="auto">
                <a:xfrm flipH="1">
                  <a:off x="3174" y="2762"/>
                  <a:ext cx="156" cy="79"/>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6" name="Line 139"/>
                <p:cNvSpPr>
                  <a:spLocks noChangeShapeType="1"/>
                </p:cNvSpPr>
                <p:nvPr/>
              </p:nvSpPr>
              <p:spPr bwMode="auto">
                <a:xfrm flipH="1">
                  <a:off x="3147" y="2831"/>
                  <a:ext cx="31" cy="232"/>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7" name="Line 140"/>
                <p:cNvSpPr>
                  <a:spLocks noChangeShapeType="1"/>
                </p:cNvSpPr>
                <p:nvPr/>
              </p:nvSpPr>
              <p:spPr bwMode="auto">
                <a:xfrm>
                  <a:off x="3137" y="3016"/>
                  <a:ext cx="105" cy="2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8" name="Line 141"/>
                <p:cNvSpPr>
                  <a:spLocks noChangeShapeType="1"/>
                </p:cNvSpPr>
                <p:nvPr/>
              </p:nvSpPr>
              <p:spPr bwMode="auto">
                <a:xfrm>
                  <a:off x="3060" y="3053"/>
                  <a:ext cx="109" cy="1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Line 142"/>
                <p:cNvSpPr>
                  <a:spLocks noChangeShapeType="1"/>
                </p:cNvSpPr>
                <p:nvPr/>
              </p:nvSpPr>
              <p:spPr bwMode="auto">
                <a:xfrm>
                  <a:off x="3132" y="2640"/>
                  <a:ext cx="124" cy="51"/>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0" name="Line 143"/>
                <p:cNvSpPr>
                  <a:spLocks noChangeShapeType="1"/>
                </p:cNvSpPr>
                <p:nvPr/>
              </p:nvSpPr>
              <p:spPr bwMode="auto">
                <a:xfrm>
                  <a:off x="3302" y="2874"/>
                  <a:ext cx="0" cy="162"/>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1" name="Line 144"/>
                <p:cNvSpPr>
                  <a:spLocks noChangeShapeType="1"/>
                </p:cNvSpPr>
                <p:nvPr/>
              </p:nvSpPr>
              <p:spPr bwMode="auto">
                <a:xfrm>
                  <a:off x="3506" y="2878"/>
                  <a:ext cx="0" cy="162"/>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5323" name="AutoShape 145"/>
            <p:cNvSpPr>
              <a:spLocks noChangeArrowheads="1"/>
            </p:cNvSpPr>
            <p:nvPr/>
          </p:nvSpPr>
          <p:spPr bwMode="auto">
            <a:xfrm>
              <a:off x="1228" y="2443"/>
              <a:ext cx="514" cy="141"/>
            </a:xfrm>
            <a:prstGeom prst="triangle">
              <a:avLst>
                <a:gd name="adj" fmla="val 50000"/>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5324" name="AutoShape 146"/>
            <p:cNvSpPr>
              <a:spLocks noChangeArrowheads="1"/>
            </p:cNvSpPr>
            <p:nvPr/>
          </p:nvSpPr>
          <p:spPr bwMode="auto">
            <a:xfrm>
              <a:off x="1606" y="2262"/>
              <a:ext cx="514" cy="141"/>
            </a:xfrm>
            <a:prstGeom prst="triangle">
              <a:avLst>
                <a:gd name="adj" fmla="val 50000"/>
              </a:avLst>
            </a:prstGeom>
            <a:solidFill>
              <a:srgbClr val="663300"/>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aphicFrame>
          <p:nvGraphicFramePr>
            <p:cNvPr id="55325" name="Object 147"/>
            <p:cNvGraphicFramePr>
              <a:graphicFrameLocks noChangeAspect="1"/>
            </p:cNvGraphicFramePr>
            <p:nvPr/>
          </p:nvGraphicFramePr>
          <p:xfrm>
            <a:off x="1244" y="1890"/>
            <a:ext cx="474" cy="275"/>
          </p:xfrm>
          <a:graphic>
            <a:graphicData uri="http://schemas.openxmlformats.org/presentationml/2006/ole">
              <mc:AlternateContent xmlns:mc="http://schemas.openxmlformats.org/markup-compatibility/2006">
                <mc:Choice xmlns:v="urn:schemas-microsoft-com:vml" Requires="v">
                  <p:oleObj spid="_x0000_s1031" name="Clip" r:id="rId7" imgW="5318125" imgH="3086100" progId="MS_ClipArt_Gallery.2">
                    <p:embed/>
                  </p:oleObj>
                </mc:Choice>
                <mc:Fallback>
                  <p:oleObj name="Clip" r:id="rId7" imgW="5318125" imgH="3086100" progId="MS_ClipArt_Gallery.2">
                    <p:embed/>
                    <p:pic>
                      <p:nvPicPr>
                        <p:cNvPr id="55325" name="Object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4" y="1890"/>
                          <a:ext cx="47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8218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cs typeface="Times New Roman" panose="02020603050405020304" pitchFamily="18" charset="0"/>
              </a:rPr>
              <a:t>Simulators and VR caves</a:t>
            </a:r>
            <a:endParaRPr lang="en-US" sz="3600" dirty="0">
              <a:cs typeface="Times New Roman" panose="02020603050405020304" pitchFamily="18" charset="0"/>
            </a:endParaRPr>
          </a:p>
        </p:txBody>
      </p:sp>
      <p:sp>
        <p:nvSpPr>
          <p:cNvPr id="4" name="Content Placeholder 3"/>
          <p:cNvSpPr>
            <a:spLocks noGrp="1"/>
          </p:cNvSpPr>
          <p:nvPr>
            <p:ph sz="quarter" idx="1"/>
          </p:nvPr>
        </p:nvSpPr>
        <p:spPr/>
        <p:txBody>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Because </a:t>
            </a:r>
            <a:r>
              <a:rPr lang="en-US" dirty="0">
                <a:latin typeface="Times New Roman" panose="02020603050405020304" pitchFamily="18" charset="0"/>
                <a:cs typeface="Times New Roman" panose="02020603050405020304" pitchFamily="18" charset="0"/>
              </a:rPr>
              <a:t>of the problems of delivering a full 3D environment via head-mounted displays, some virtual reality systems work by putting the user within an environment where the virtual world is displayed upon it. The most obvious examples of this are large flight simulators – you go inside a mock-up of an aircraft cockpit and the scenes you would see through the windows are projected onto the virtual windows.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80272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85788"/>
            <a:ext cx="8458200" cy="1498600"/>
          </a:xfrm>
        </p:spPr>
        <p:txBody>
          <a:bodyPr>
            <a:normAutofit/>
          </a:bodyPr>
          <a:lstStyle/>
          <a:p>
            <a:r>
              <a:rPr lang="en-US" sz="3600" b="1" dirty="0" smtClean="0">
                <a:cs typeface="Times New Roman" panose="02020603050405020304" pitchFamily="18" charset="0"/>
              </a:rPr>
              <a:t>Virtual Reality and 3D Interaction</a:t>
            </a:r>
            <a:endParaRPr lang="en-US" sz="3600" dirty="0">
              <a:cs typeface="Times New Roman" panose="02020603050405020304" pitchFamily="18" charset="0"/>
            </a:endParaRPr>
          </a:p>
        </p:txBody>
      </p:sp>
      <p:sp>
        <p:nvSpPr>
          <p:cNvPr id="3" name="Content Placeholder 2"/>
          <p:cNvSpPr>
            <a:spLocks noGrp="1"/>
          </p:cNvSpPr>
          <p:nvPr>
            <p:ph sz="quarter" idx="1"/>
          </p:nvPr>
        </p:nvSpPr>
        <p:spPr>
          <a:xfrm>
            <a:off x="533400" y="2895600"/>
            <a:ext cx="8458200" cy="373380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Virtual reality </a:t>
            </a:r>
            <a:r>
              <a:rPr lang="en-US" dirty="0">
                <a:latin typeface="Times New Roman" panose="02020603050405020304" pitchFamily="18" charset="0"/>
                <a:cs typeface="Times New Roman" panose="02020603050405020304" pitchFamily="18" charset="0"/>
              </a:rPr>
              <a:t>(VR) refers to a computer-generated simulation in which a person can interact within an artificial three-dimensional environment using electronic devices, such as special goggles with a screen or </a:t>
            </a:r>
            <a:r>
              <a:rPr lang="en-US" dirty="0" smtClean="0">
                <a:latin typeface="Times New Roman" panose="02020603050405020304" pitchFamily="18" charset="0"/>
                <a:cs typeface="Times New Roman" panose="02020603050405020304" pitchFamily="18" charset="0"/>
              </a:rPr>
              <a:t>gloves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fitted </a:t>
            </a:r>
            <a:r>
              <a:rPr lang="en-US" dirty="0">
                <a:latin typeface="Times New Roman" panose="02020603050405020304" pitchFamily="18" charset="0"/>
                <a:cs typeface="Times New Roman" panose="02020603050405020304" pitchFamily="18" charset="0"/>
              </a:rPr>
              <a:t>with sensors. In this simulated artificial environment, the user is able to have a realistic-feeling experience.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3D </a:t>
            </a:r>
            <a:r>
              <a:rPr lang="en-US" b="1" dirty="0">
                <a:latin typeface="Times New Roman" panose="02020603050405020304" pitchFamily="18" charset="0"/>
                <a:cs typeface="Times New Roman" panose="02020603050405020304" pitchFamily="18" charset="0"/>
              </a:rPr>
              <a:t>interaction</a:t>
            </a:r>
            <a:r>
              <a:rPr lang="en-US" dirty="0">
                <a:latin typeface="Times New Roman" panose="02020603050405020304" pitchFamily="18" charset="0"/>
                <a:cs typeface="Times New Roman" panose="02020603050405020304" pitchFamily="18" charset="0"/>
              </a:rPr>
              <a:t> is a form of </a:t>
            </a:r>
            <a:r>
              <a:rPr lang="en-US" dirty="0" smtClean="0">
                <a:latin typeface="Times New Roman" panose="02020603050405020304" pitchFamily="18" charset="0"/>
                <a:cs typeface="Times New Roman" panose="02020603050405020304" pitchFamily="18" charset="0"/>
              </a:rPr>
              <a:t>human-machine interaction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able to move and perform </a:t>
            </a:r>
            <a:r>
              <a:rPr lang="en-US" dirty="0" smtClean="0">
                <a:latin typeface="Times New Roman" panose="02020603050405020304" pitchFamily="18" charset="0"/>
                <a:cs typeface="Times New Roman" panose="02020603050405020304" pitchFamily="18" charset="0"/>
              </a:rPr>
              <a:t>interaction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3D </a:t>
            </a:r>
            <a:r>
              <a:rPr lang="en-US" dirty="0" smtClean="0">
                <a:latin typeface="Times New Roman" panose="02020603050405020304" pitchFamily="18" charset="0"/>
                <a:cs typeface="Times New Roman" panose="02020603050405020304" pitchFamily="18" charset="0"/>
              </a:rPr>
              <a:t>space</a:t>
            </a:r>
            <a:r>
              <a:rPr lang="en-US" dirty="0">
                <a:latin typeface="Times New Roman" panose="02020603050405020304" pitchFamily="18" charset="0"/>
                <a:cs typeface="Times New Roman" panose="02020603050405020304" pitchFamily="18" charset="0"/>
              </a:rPr>
              <a:t>.</a:t>
            </a:r>
            <a:endParaRPr lang="en-GB"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09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cs typeface="Times New Roman" panose="02020603050405020304" pitchFamily="18" charset="0"/>
              </a:rPr>
              <a:t>Positioning in 3D space</a:t>
            </a:r>
            <a:endParaRPr lang="en-US" sz="3600" dirty="0">
              <a:cs typeface="Times New Roman" panose="02020603050405020304" pitchFamily="18" charset="0"/>
            </a:endParaRPr>
          </a:p>
        </p:txBody>
      </p:sp>
      <p:sp>
        <p:nvSpPr>
          <p:cNvPr id="3" name="Content Placeholder 2"/>
          <p:cNvSpPr>
            <a:spLocks noGrp="1"/>
          </p:cNvSpPr>
          <p:nvPr>
            <p:ph sz="quarter" idx="1"/>
          </p:nvPr>
        </p:nvSpPr>
        <p:spPr>
          <a:xfrm>
            <a:off x="533400" y="2362200"/>
            <a:ext cx="8458200" cy="426720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Virtual reality systems present a </a:t>
            </a:r>
            <a:r>
              <a:rPr lang="en-US" b="1" dirty="0">
                <a:latin typeface="Times New Roman" panose="02020603050405020304" pitchFamily="18" charset="0"/>
                <a:cs typeface="Times New Roman" panose="02020603050405020304" pitchFamily="18" charset="0"/>
              </a:rPr>
              <a:t>3D virtual world</a:t>
            </a:r>
            <a:r>
              <a:rPr lang="en-US" dirty="0">
                <a:latin typeface="Times New Roman" panose="02020603050405020304" pitchFamily="18" charset="0"/>
                <a:cs typeface="Times New Roman" panose="02020603050405020304" pitchFamily="18" charset="0"/>
              </a:rPr>
              <a:t>. Users need to navigate through these spaces and manipulate the virtual objects they find there.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Navigation </a:t>
            </a:r>
            <a:r>
              <a:rPr lang="en-US" dirty="0">
                <a:latin typeface="Times New Roman" panose="02020603050405020304" pitchFamily="18" charset="0"/>
                <a:cs typeface="Times New Roman" panose="02020603050405020304" pitchFamily="18" charset="0"/>
              </a:rPr>
              <a:t>is not simply a matter of moving to a particular location, but also of choosing a particular orientation. In addition, when you grab an object in real space, you don’t simply move it around, but also twist and turn </a:t>
            </a:r>
            <a:r>
              <a:rPr lang="en-US" dirty="0" smtClean="0">
                <a:latin typeface="Times New Roman" panose="02020603050405020304" pitchFamily="18" charset="0"/>
                <a:cs typeface="Times New Roman" panose="02020603050405020304" pitchFamily="18" charset="0"/>
              </a:rPr>
              <a:t>it. For </a:t>
            </a:r>
            <a:r>
              <a:rPr lang="en-US" dirty="0">
                <a:latin typeface="Times New Roman" panose="02020603050405020304" pitchFamily="18" charset="0"/>
                <a:cs typeface="Times New Roman" panose="02020603050405020304" pitchFamily="18" charset="0"/>
              </a:rPr>
              <a:t>example when opening a door. Thus the move from mice to 3D devices usually involves a change from two degrees of freedom to six degrees of freedom, not just three</a:t>
            </a:r>
            <a:r>
              <a:rPr lang="en-US" dirty="0" smtClean="0">
                <a:latin typeface="Times New Roman" panose="02020603050405020304" pitchFamily="18" charset="0"/>
                <a:cs typeface="Times New Roman" panose="02020603050405020304" pitchFamily="18" charset="0"/>
              </a:rPr>
              <a:t>.</a:t>
            </a:r>
          </a:p>
          <a:p>
            <a:pPr marL="0" indent="0">
              <a:lnSpc>
                <a:spcPct val="90000"/>
              </a:lnSpc>
              <a:buNone/>
            </a:pPr>
            <a:endParaRPr lang="en-GB" altLang="en-US" sz="2400" dirty="0" smtClean="0"/>
          </a:p>
          <a:p>
            <a:pPr marL="0" indent="0">
              <a:lnSpc>
                <a:spcPct val="90000"/>
              </a:lnSpc>
              <a:buNone/>
            </a:pPr>
            <a:r>
              <a:rPr lang="en-GB" altLang="en-US" sz="2400" dirty="0" smtClean="0"/>
              <a:t>The </a:t>
            </a:r>
            <a:r>
              <a:rPr lang="en-GB" altLang="en-US" sz="2400" dirty="0"/>
              <a:t>3D mouse</a:t>
            </a:r>
          </a:p>
          <a:p>
            <a:pPr lvl="1">
              <a:lnSpc>
                <a:spcPct val="90000"/>
              </a:lnSpc>
            </a:pPr>
            <a:r>
              <a:rPr lang="en-GB" altLang="en-US" sz="2000" dirty="0">
                <a:solidFill>
                  <a:schemeClr val="tx1"/>
                </a:solidFill>
              </a:rPr>
              <a:t>six-degrees of movement: x, y, z + roll, pitch, yaw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1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32"/>
          <p:cNvSpPr>
            <a:spLocks noChangeShapeType="1"/>
          </p:cNvSpPr>
          <p:nvPr/>
        </p:nvSpPr>
        <p:spPr bwMode="auto">
          <a:xfrm>
            <a:off x="4572000" y="1981200"/>
            <a:ext cx="0" cy="2590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 name="Line 20"/>
          <p:cNvSpPr>
            <a:spLocks noChangeShapeType="1"/>
          </p:cNvSpPr>
          <p:nvPr/>
        </p:nvSpPr>
        <p:spPr bwMode="auto">
          <a:xfrm>
            <a:off x="533400" y="5181600"/>
            <a:ext cx="2895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4" name="Rectangle 2"/>
          <p:cNvSpPr>
            <a:spLocks noGrp="1" noChangeArrowheads="1"/>
          </p:cNvSpPr>
          <p:nvPr>
            <p:ph type="title"/>
          </p:nvPr>
        </p:nvSpPr>
        <p:spPr/>
        <p:txBody>
          <a:bodyPr>
            <a:normAutofit/>
          </a:bodyPr>
          <a:lstStyle/>
          <a:p>
            <a:pPr eaLnBrk="1" hangingPunct="1"/>
            <a:r>
              <a:rPr lang="en-GB" altLang="en-US" sz="3600" b="1" dirty="0" smtClean="0"/>
              <a:t>pitch, yaw and roll</a:t>
            </a:r>
          </a:p>
        </p:txBody>
      </p:sp>
      <p:grpSp>
        <p:nvGrpSpPr>
          <p:cNvPr id="51205" name="Group 19"/>
          <p:cNvGrpSpPr>
            <a:grpSpLocks/>
          </p:cNvGrpSpPr>
          <p:nvPr/>
        </p:nvGrpSpPr>
        <p:grpSpPr bwMode="auto">
          <a:xfrm rot="-1019745">
            <a:off x="609600" y="4800600"/>
            <a:ext cx="2819400" cy="838200"/>
            <a:chOff x="384" y="1920"/>
            <a:chExt cx="1776" cy="528"/>
          </a:xfrm>
        </p:grpSpPr>
        <p:sp>
          <p:nvSpPr>
            <p:cNvPr id="51225" name="Line 18"/>
            <p:cNvSpPr>
              <a:spLocks noChangeShapeType="1"/>
            </p:cNvSpPr>
            <p:nvPr/>
          </p:nvSpPr>
          <p:spPr bwMode="auto">
            <a:xfrm>
              <a:off x="384" y="2208"/>
              <a:ext cx="129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26" name="Group 9"/>
            <p:cNvGrpSpPr>
              <a:grpSpLocks/>
            </p:cNvGrpSpPr>
            <p:nvPr/>
          </p:nvGrpSpPr>
          <p:grpSpPr bwMode="auto">
            <a:xfrm>
              <a:off x="768" y="1920"/>
              <a:ext cx="1392" cy="528"/>
              <a:chOff x="768" y="1920"/>
              <a:chExt cx="1392" cy="528"/>
            </a:xfrm>
          </p:grpSpPr>
          <p:sp>
            <p:nvSpPr>
              <p:cNvPr id="51227" name="Freeform 5"/>
              <p:cNvSpPr>
                <a:spLocks/>
              </p:cNvSpPr>
              <p:nvPr/>
            </p:nvSpPr>
            <p:spPr bwMode="auto">
              <a:xfrm flipV="1">
                <a:off x="1200" y="1920"/>
                <a:ext cx="528" cy="240"/>
              </a:xfrm>
              <a:custGeom>
                <a:avLst/>
                <a:gdLst>
                  <a:gd name="T0" fmla="*/ 0 w 528"/>
                  <a:gd name="T1" fmla="*/ 0 h 240"/>
                  <a:gd name="T2" fmla="*/ 288 w 528"/>
                  <a:gd name="T3" fmla="*/ 0 h 240"/>
                  <a:gd name="T4" fmla="*/ 528 w 528"/>
                  <a:gd name="T5" fmla="*/ 240 h 240"/>
                  <a:gd name="T6" fmla="*/ 384 w 528"/>
                  <a:gd name="T7" fmla="*/ 240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8" name="Oval 3"/>
              <p:cNvSpPr>
                <a:spLocks noChangeArrowheads="1"/>
              </p:cNvSpPr>
              <p:nvPr/>
            </p:nvSpPr>
            <p:spPr bwMode="auto">
              <a:xfrm>
                <a:off x="768" y="2112"/>
                <a:ext cx="1296"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1229" name="Freeform 4"/>
              <p:cNvSpPr>
                <a:spLocks/>
              </p:cNvSpPr>
              <p:nvPr/>
            </p:nvSpPr>
            <p:spPr bwMode="auto">
              <a:xfrm>
                <a:off x="1200" y="2208"/>
                <a:ext cx="528" cy="240"/>
              </a:xfrm>
              <a:custGeom>
                <a:avLst/>
                <a:gdLst>
                  <a:gd name="T0" fmla="*/ 0 w 528"/>
                  <a:gd name="T1" fmla="*/ 0 h 240"/>
                  <a:gd name="T2" fmla="*/ 288 w 528"/>
                  <a:gd name="T3" fmla="*/ 0 h 240"/>
                  <a:gd name="T4" fmla="*/ 528 w 528"/>
                  <a:gd name="T5" fmla="*/ 240 h 240"/>
                  <a:gd name="T6" fmla="*/ 384 w 528"/>
                  <a:gd name="T7" fmla="*/ 240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18" name="Freeform 6"/>
              <p:cNvSpPr>
                <a:spLocks/>
              </p:cNvSpPr>
              <p:nvPr/>
            </p:nvSpPr>
            <p:spPr bwMode="auto">
              <a:xfrm>
                <a:off x="1869" y="2106"/>
                <a:ext cx="192" cy="96"/>
              </a:xfrm>
              <a:custGeom>
                <a:avLst/>
                <a:gdLst>
                  <a:gd name="T0" fmla="*/ 0 w 192"/>
                  <a:gd name="T1" fmla="*/ 48 h 96"/>
                  <a:gd name="T2" fmla="*/ 144 w 192"/>
                  <a:gd name="T3" fmla="*/ 96 h 96"/>
                  <a:gd name="T4" fmla="*/ 192 w 192"/>
                  <a:gd name="T5" fmla="*/ 0 h 96"/>
                  <a:gd name="T6" fmla="*/ 48 w 192"/>
                  <a:gd name="T7" fmla="*/ 0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144" y="96"/>
                    </a:lnTo>
                    <a:lnTo>
                      <a:pt x="192" y="0"/>
                    </a:lnTo>
                    <a:lnTo>
                      <a:pt x="48" y="0"/>
                    </a:lnTo>
                    <a:lnTo>
                      <a:pt x="0" y="48"/>
                    </a:lnTo>
                    <a:close/>
                  </a:path>
                </a:pathLst>
              </a:custGeom>
              <a:gradFill rotWithShape="0">
                <a:gsLst>
                  <a:gs pos="0">
                    <a:schemeClr val="accent1"/>
                  </a:gs>
                  <a:gs pos="100000">
                    <a:schemeClr val="accent1">
                      <a:gamma/>
                      <a:shade val="46275"/>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1231" name="Freeform 7"/>
              <p:cNvSpPr>
                <a:spLocks/>
              </p:cNvSpPr>
              <p:nvPr/>
            </p:nvSpPr>
            <p:spPr bwMode="auto">
              <a:xfrm>
                <a:off x="1920" y="2112"/>
                <a:ext cx="240" cy="96"/>
              </a:xfrm>
              <a:custGeom>
                <a:avLst/>
                <a:gdLst>
                  <a:gd name="T0" fmla="*/ 0 w 528"/>
                  <a:gd name="T1" fmla="*/ 0 h 240"/>
                  <a:gd name="T2" fmla="*/ 12 w 528"/>
                  <a:gd name="T3" fmla="*/ 0 h 240"/>
                  <a:gd name="T4" fmla="*/ 23 w 528"/>
                  <a:gd name="T5" fmla="*/ 6 h 240"/>
                  <a:gd name="T6" fmla="*/ 16 w 528"/>
                  <a:gd name="T7" fmla="*/ 6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2" name="Freeform 8"/>
              <p:cNvSpPr>
                <a:spLocks/>
              </p:cNvSpPr>
              <p:nvPr/>
            </p:nvSpPr>
            <p:spPr bwMode="auto">
              <a:xfrm flipV="1">
                <a:off x="1920" y="2016"/>
                <a:ext cx="240" cy="96"/>
              </a:xfrm>
              <a:custGeom>
                <a:avLst/>
                <a:gdLst>
                  <a:gd name="T0" fmla="*/ 0 w 528"/>
                  <a:gd name="T1" fmla="*/ 0 h 240"/>
                  <a:gd name="T2" fmla="*/ 12 w 528"/>
                  <a:gd name="T3" fmla="*/ 0 h 240"/>
                  <a:gd name="T4" fmla="*/ 23 w 528"/>
                  <a:gd name="T5" fmla="*/ 6 h 240"/>
                  <a:gd name="T6" fmla="*/ 16 w 528"/>
                  <a:gd name="T7" fmla="*/ 6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1206" name="Group 34"/>
          <p:cNvGrpSpPr>
            <a:grpSpLocks/>
          </p:cNvGrpSpPr>
          <p:nvPr/>
        </p:nvGrpSpPr>
        <p:grpSpPr bwMode="auto">
          <a:xfrm rot="-1075311">
            <a:off x="3886200" y="2133600"/>
            <a:ext cx="1371600" cy="2476500"/>
            <a:chOff x="2496" y="1104"/>
            <a:chExt cx="864" cy="1560"/>
          </a:xfrm>
        </p:grpSpPr>
        <p:sp>
          <p:nvSpPr>
            <p:cNvPr id="51216" name="Line 33"/>
            <p:cNvSpPr>
              <a:spLocks noChangeShapeType="1"/>
            </p:cNvSpPr>
            <p:nvPr/>
          </p:nvSpPr>
          <p:spPr bwMode="auto">
            <a:xfrm flipV="1">
              <a:off x="2928" y="1104"/>
              <a:ext cx="0" cy="86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17" name="Group 31"/>
            <p:cNvGrpSpPr>
              <a:grpSpLocks/>
            </p:cNvGrpSpPr>
            <p:nvPr/>
          </p:nvGrpSpPr>
          <p:grpSpPr bwMode="auto">
            <a:xfrm>
              <a:off x="2496" y="1440"/>
              <a:ext cx="864" cy="1224"/>
              <a:chOff x="2760" y="1152"/>
              <a:chExt cx="864" cy="1224"/>
            </a:xfrm>
          </p:grpSpPr>
          <p:grpSp>
            <p:nvGrpSpPr>
              <p:cNvPr id="51218" name="Group 30"/>
              <p:cNvGrpSpPr>
                <a:grpSpLocks/>
              </p:cNvGrpSpPr>
              <p:nvPr/>
            </p:nvGrpSpPr>
            <p:grpSpPr bwMode="auto">
              <a:xfrm rot="5400000" flipV="1">
                <a:off x="2580" y="1332"/>
                <a:ext cx="1224" cy="864"/>
                <a:chOff x="2496" y="1248"/>
                <a:chExt cx="1392" cy="864"/>
              </a:xfrm>
            </p:grpSpPr>
            <p:sp>
              <p:nvSpPr>
                <p:cNvPr id="51220" name="Freeform 22"/>
                <p:cNvSpPr>
                  <a:spLocks/>
                </p:cNvSpPr>
                <p:nvPr/>
              </p:nvSpPr>
              <p:spPr bwMode="auto">
                <a:xfrm flipV="1">
                  <a:off x="2928" y="1248"/>
                  <a:ext cx="480" cy="336"/>
                </a:xfrm>
                <a:custGeom>
                  <a:avLst/>
                  <a:gdLst>
                    <a:gd name="T0" fmla="*/ 0 w 528"/>
                    <a:gd name="T1" fmla="*/ 0 h 240"/>
                    <a:gd name="T2" fmla="*/ 196 w 528"/>
                    <a:gd name="T3" fmla="*/ 0 h 240"/>
                    <a:gd name="T4" fmla="*/ 360 w 528"/>
                    <a:gd name="T5" fmla="*/ 921 h 240"/>
                    <a:gd name="T6" fmla="*/ 262 w 528"/>
                    <a:gd name="T7" fmla="*/ 921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Oval 23"/>
                <p:cNvSpPr>
                  <a:spLocks noChangeArrowheads="1"/>
                </p:cNvSpPr>
                <p:nvPr/>
              </p:nvSpPr>
              <p:spPr bwMode="auto">
                <a:xfrm>
                  <a:off x="2496" y="1584"/>
                  <a:ext cx="1296"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1222" name="Freeform 24"/>
                <p:cNvSpPr>
                  <a:spLocks/>
                </p:cNvSpPr>
                <p:nvPr/>
              </p:nvSpPr>
              <p:spPr bwMode="auto">
                <a:xfrm>
                  <a:off x="2928" y="1776"/>
                  <a:ext cx="480" cy="336"/>
                </a:xfrm>
                <a:custGeom>
                  <a:avLst/>
                  <a:gdLst>
                    <a:gd name="T0" fmla="*/ 0 w 528"/>
                    <a:gd name="T1" fmla="*/ 0 h 240"/>
                    <a:gd name="T2" fmla="*/ 196 w 528"/>
                    <a:gd name="T3" fmla="*/ 0 h 240"/>
                    <a:gd name="T4" fmla="*/ 360 w 528"/>
                    <a:gd name="T5" fmla="*/ 921 h 240"/>
                    <a:gd name="T6" fmla="*/ 262 w 528"/>
                    <a:gd name="T7" fmla="*/ 921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Freeform 26"/>
                <p:cNvSpPr>
                  <a:spLocks/>
                </p:cNvSpPr>
                <p:nvPr/>
              </p:nvSpPr>
              <p:spPr bwMode="auto">
                <a:xfrm>
                  <a:off x="3600" y="1680"/>
                  <a:ext cx="288" cy="144"/>
                </a:xfrm>
                <a:custGeom>
                  <a:avLst/>
                  <a:gdLst>
                    <a:gd name="T0" fmla="*/ 0 w 528"/>
                    <a:gd name="T1" fmla="*/ 0 h 240"/>
                    <a:gd name="T2" fmla="*/ 26 w 528"/>
                    <a:gd name="T3" fmla="*/ 0 h 240"/>
                    <a:gd name="T4" fmla="*/ 47 w 528"/>
                    <a:gd name="T5" fmla="*/ 31 h 240"/>
                    <a:gd name="T6" fmla="*/ 34 w 528"/>
                    <a:gd name="T7" fmla="*/ 31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4" name="Freeform 27"/>
                <p:cNvSpPr>
                  <a:spLocks/>
                </p:cNvSpPr>
                <p:nvPr/>
              </p:nvSpPr>
              <p:spPr bwMode="auto">
                <a:xfrm flipV="1">
                  <a:off x="3600" y="1536"/>
                  <a:ext cx="288" cy="144"/>
                </a:xfrm>
                <a:custGeom>
                  <a:avLst/>
                  <a:gdLst>
                    <a:gd name="T0" fmla="*/ 0 w 528"/>
                    <a:gd name="T1" fmla="*/ 0 h 240"/>
                    <a:gd name="T2" fmla="*/ 26 w 528"/>
                    <a:gd name="T3" fmla="*/ 0 h 240"/>
                    <a:gd name="T4" fmla="*/ 47 w 528"/>
                    <a:gd name="T5" fmla="*/ 31 h 240"/>
                    <a:gd name="T6" fmla="*/ 34 w 528"/>
                    <a:gd name="T7" fmla="*/ 31 h 240"/>
                    <a:gd name="T8" fmla="*/ 0 w 52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240">
                      <a:moveTo>
                        <a:pt x="0" y="0"/>
                      </a:moveTo>
                      <a:lnTo>
                        <a:pt x="288" y="0"/>
                      </a:lnTo>
                      <a:lnTo>
                        <a:pt x="528" y="240"/>
                      </a:lnTo>
                      <a:lnTo>
                        <a:pt x="384" y="240"/>
                      </a:lnTo>
                      <a:lnTo>
                        <a:pt x="0" y="0"/>
                      </a:lnTo>
                      <a:close/>
                    </a:path>
                  </a:pathLst>
                </a:custGeom>
                <a:solidFill>
                  <a:srgbClr val="45237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19" name="AutoShape 29"/>
              <p:cNvSpPr>
                <a:spLocks noChangeArrowheads="1"/>
              </p:cNvSpPr>
              <p:nvPr/>
            </p:nvSpPr>
            <p:spPr bwMode="auto">
              <a:xfrm>
                <a:off x="3120" y="1344"/>
                <a:ext cx="144" cy="9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5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400"/>
                      <a:pt x="16199" y="7817"/>
                      <a:pt x="16199" y="10799"/>
                    </a:cubicBezTo>
                    <a:lnTo>
                      <a:pt x="21600" y="10800"/>
                    </a:lnTo>
                    <a:cubicBezTo>
                      <a:pt x="21600" y="4835"/>
                      <a:pt x="16764" y="0"/>
                      <a:pt x="10800" y="0"/>
                    </a:cubicBezTo>
                    <a:cubicBezTo>
                      <a:pt x="4835" y="0"/>
                      <a:pt x="0" y="4835"/>
                      <a:pt x="0" y="10800"/>
                    </a:cubicBezTo>
                    <a:lnTo>
                      <a:pt x="5400" y="10800"/>
                    </a:ln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207" name="Line 41"/>
          <p:cNvSpPr>
            <a:spLocks noChangeShapeType="1"/>
          </p:cNvSpPr>
          <p:nvPr/>
        </p:nvSpPr>
        <p:spPr bwMode="auto">
          <a:xfrm>
            <a:off x="5410200" y="5181600"/>
            <a:ext cx="2895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08" name="Group 40"/>
          <p:cNvGrpSpPr>
            <a:grpSpLocks/>
          </p:cNvGrpSpPr>
          <p:nvPr/>
        </p:nvGrpSpPr>
        <p:grpSpPr bwMode="auto">
          <a:xfrm rot="-1063869">
            <a:off x="5791200" y="4800600"/>
            <a:ext cx="1981200" cy="609600"/>
            <a:chOff x="3648" y="3024"/>
            <a:chExt cx="1248" cy="384"/>
          </a:xfrm>
        </p:grpSpPr>
        <p:sp>
          <p:nvSpPr>
            <p:cNvPr id="51212" name="Line 36"/>
            <p:cNvSpPr>
              <a:spLocks noChangeShapeType="1"/>
            </p:cNvSpPr>
            <p:nvPr/>
          </p:nvSpPr>
          <p:spPr bwMode="auto">
            <a:xfrm>
              <a:off x="3648" y="3264"/>
              <a:ext cx="1248" cy="0"/>
            </a:xfrm>
            <a:prstGeom prst="line">
              <a:avLst/>
            </a:prstGeom>
            <a:noFill/>
            <a:ln w="57150">
              <a:solidFill>
                <a:srgbClr val="45237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3" name="Oval 35"/>
            <p:cNvSpPr>
              <a:spLocks noChangeArrowheads="1"/>
            </p:cNvSpPr>
            <p:nvPr/>
          </p:nvSpPr>
          <p:spPr bwMode="auto">
            <a:xfrm>
              <a:off x="4128" y="312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1214" name="Line 39"/>
            <p:cNvSpPr>
              <a:spLocks noChangeShapeType="1"/>
            </p:cNvSpPr>
            <p:nvPr/>
          </p:nvSpPr>
          <p:spPr bwMode="auto">
            <a:xfrm>
              <a:off x="4272" y="3024"/>
              <a:ext cx="0" cy="192"/>
            </a:xfrm>
            <a:prstGeom prst="line">
              <a:avLst/>
            </a:prstGeom>
            <a:noFill/>
            <a:ln w="57150">
              <a:solidFill>
                <a:srgbClr val="7370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5" name="Line 37"/>
            <p:cNvSpPr>
              <a:spLocks noChangeShapeType="1"/>
            </p:cNvSpPr>
            <p:nvPr/>
          </p:nvSpPr>
          <p:spPr bwMode="auto">
            <a:xfrm>
              <a:off x="4080" y="3024"/>
              <a:ext cx="384" cy="0"/>
            </a:xfrm>
            <a:prstGeom prst="line">
              <a:avLst/>
            </a:prstGeom>
            <a:noFill/>
            <a:ln w="57150">
              <a:solidFill>
                <a:srgbClr val="45237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09" name="Text Box 42"/>
          <p:cNvSpPr txBox="1">
            <a:spLocks noChangeArrowheads="1"/>
          </p:cNvSpPr>
          <p:nvPr/>
        </p:nvSpPr>
        <p:spPr bwMode="auto">
          <a:xfrm>
            <a:off x="609600" y="4267200"/>
            <a:ext cx="931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r>
              <a:rPr lang="en-GB" altLang="en-US" sz="2400"/>
              <a:t>pitch</a:t>
            </a:r>
          </a:p>
        </p:txBody>
      </p:sp>
      <p:sp>
        <p:nvSpPr>
          <p:cNvPr id="51210" name="Text Box 43"/>
          <p:cNvSpPr txBox="1">
            <a:spLocks noChangeArrowheads="1"/>
          </p:cNvSpPr>
          <p:nvPr/>
        </p:nvSpPr>
        <p:spPr bwMode="auto">
          <a:xfrm>
            <a:off x="4841875" y="2133600"/>
            <a:ext cx="7969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r>
              <a:rPr lang="en-GB" altLang="en-US" sz="2400"/>
              <a:t>yaw</a:t>
            </a:r>
          </a:p>
        </p:txBody>
      </p:sp>
      <p:sp>
        <p:nvSpPr>
          <p:cNvPr id="51211" name="Text Box 44"/>
          <p:cNvSpPr txBox="1">
            <a:spLocks noChangeArrowheads="1"/>
          </p:cNvSpPr>
          <p:nvPr/>
        </p:nvSpPr>
        <p:spPr bwMode="auto">
          <a:xfrm>
            <a:off x="7543800" y="4038600"/>
            <a:ext cx="6683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r>
              <a:rPr lang="en-GB" altLang="en-US" sz="2400"/>
              <a:t>roll</a:t>
            </a:r>
          </a:p>
        </p:txBody>
      </p:sp>
    </p:spTree>
    <p:extLst>
      <p:ext uri="{BB962C8B-B14F-4D97-AF65-F5344CB8AC3E}">
        <p14:creationId xmlns:p14="http://schemas.microsoft.com/office/powerpoint/2010/main" val="318080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cs typeface="Times New Roman" panose="02020603050405020304" pitchFamily="18" charset="0"/>
              </a:rPr>
              <a:t>Cockpit and virtual controls</a:t>
            </a:r>
            <a:endParaRPr lang="en-US" sz="3600" dirty="0"/>
          </a:p>
        </p:txBody>
      </p:sp>
      <p:pic>
        <p:nvPicPr>
          <p:cNvPr id="3" name="Picture 2"/>
          <p:cNvPicPr>
            <a:picLocks noChangeAspect="1"/>
          </p:cNvPicPr>
          <p:nvPr/>
        </p:nvPicPr>
        <p:blipFill rotWithShape="1">
          <a:blip r:embed="rId2"/>
          <a:srcRect l="52343" t="21875" r="3147" b="25000"/>
          <a:stretch/>
        </p:blipFill>
        <p:spPr>
          <a:xfrm>
            <a:off x="533400" y="2084388"/>
            <a:ext cx="8229600" cy="4468812"/>
          </a:xfrm>
          <a:prstGeom prst="rect">
            <a:avLst/>
          </a:prstGeom>
        </p:spPr>
      </p:pic>
    </p:spTree>
    <p:extLst>
      <p:ext uri="{BB962C8B-B14F-4D97-AF65-F5344CB8AC3E}">
        <p14:creationId xmlns:p14="http://schemas.microsoft.com/office/powerpoint/2010/main" val="257724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a:cs typeface="Times New Roman" panose="02020603050405020304" pitchFamily="18" charset="0"/>
              </a:rPr>
              <a:t>Cockpit and virtual controls</a:t>
            </a:r>
            <a:endParaRPr lang="en-US" sz="3600" dirty="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a:buNone/>
            </a:pPr>
            <a:endParaRPr lang="en-US" dirty="0" smtClean="0"/>
          </a:p>
          <a:p>
            <a:pPr marL="0" indent="0" algn="just">
              <a:buNone/>
            </a:pPr>
            <a:endParaRPr lang="en-US" dirty="0"/>
          </a:p>
          <a:p>
            <a:pPr marL="0" indent="0" algn="just">
              <a:buNone/>
            </a:pPr>
            <a:r>
              <a:rPr lang="en-US" dirty="0" smtClean="0"/>
              <a:t>Helicopter </a:t>
            </a:r>
            <a:r>
              <a:rPr lang="en-US" dirty="0"/>
              <a:t>and aircraft pilots already have to navigate in real space. Many arcade games and also more serious applications use controls modeled on an aircraft cockpit to ‘fly’ through virtual space. However, helicopter pilots are very skilled and it takes a lot of practice for users to be able to work easily in such environments.</a:t>
            </a:r>
          </a:p>
          <a:p>
            <a:pPr marL="0" indent="0" algn="just">
              <a:buNone/>
            </a:pPr>
            <a:endParaRPr lang="en-US" dirty="0"/>
          </a:p>
        </p:txBody>
      </p:sp>
    </p:spTree>
    <p:extLst>
      <p:ext uri="{BB962C8B-B14F-4D97-AF65-F5344CB8AC3E}">
        <p14:creationId xmlns:p14="http://schemas.microsoft.com/office/powerpoint/2010/main" val="421693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altLang="en-US" sz="3600" b="1" dirty="0" smtClean="0"/>
              <a:t>VR headsets</a:t>
            </a:r>
          </a:p>
        </p:txBody>
      </p:sp>
      <p:sp>
        <p:nvSpPr>
          <p:cNvPr id="53251" name="Rectangle 3"/>
          <p:cNvSpPr>
            <a:spLocks noGrp="1" noChangeArrowheads="1"/>
          </p:cNvSpPr>
          <p:nvPr>
            <p:ph type="body" idx="1"/>
          </p:nvPr>
        </p:nvSpPr>
        <p:spPr/>
        <p:txBody>
          <a:bodyPr/>
          <a:lstStyle/>
          <a:p>
            <a:pPr eaLnBrk="1" hangingPunct="1"/>
            <a:r>
              <a:rPr lang="en-US" altLang="en-US" dirty="0" smtClean="0"/>
              <a:t>small TV screen for each eye</a:t>
            </a:r>
          </a:p>
          <a:p>
            <a:pPr eaLnBrk="1" hangingPunct="1"/>
            <a:r>
              <a:rPr lang="en-US" altLang="en-US" dirty="0" smtClean="0"/>
              <a:t>slightly different angles</a:t>
            </a:r>
          </a:p>
          <a:p>
            <a:pPr eaLnBrk="1" hangingPunct="1"/>
            <a:r>
              <a:rPr lang="en-US" altLang="en-US" dirty="0" smtClean="0"/>
              <a:t>3D effect</a:t>
            </a:r>
          </a:p>
        </p:txBody>
      </p:sp>
      <p:sp>
        <p:nvSpPr>
          <p:cNvPr id="53252" name="AutoShape 14"/>
          <p:cNvSpPr>
            <a:spLocks noChangeArrowheads="1"/>
          </p:cNvSpPr>
          <p:nvPr/>
        </p:nvSpPr>
        <p:spPr bwMode="auto">
          <a:xfrm>
            <a:off x="3843338" y="3863975"/>
            <a:ext cx="1122362" cy="844550"/>
          </a:xfrm>
          <a:prstGeom prst="flowChartAlternateProcess">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253" name="AutoShape 20"/>
          <p:cNvSpPr>
            <a:spLocks noChangeArrowheads="1"/>
          </p:cNvSpPr>
          <p:nvPr/>
        </p:nvSpPr>
        <p:spPr bwMode="auto">
          <a:xfrm>
            <a:off x="5341938" y="3862388"/>
            <a:ext cx="1122362" cy="844550"/>
          </a:xfrm>
          <a:prstGeom prst="flowChartAlternateProcess">
            <a:avLst/>
          </a:prstGeom>
          <a:solidFill>
            <a:schemeClr val="bg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nvGrpSpPr>
          <p:cNvPr id="53254" name="Group 25"/>
          <p:cNvGrpSpPr>
            <a:grpSpLocks/>
          </p:cNvGrpSpPr>
          <p:nvPr/>
        </p:nvGrpSpPr>
        <p:grpSpPr bwMode="auto">
          <a:xfrm>
            <a:off x="3805238" y="4838700"/>
            <a:ext cx="1147762" cy="469900"/>
            <a:chOff x="1945" y="3024"/>
            <a:chExt cx="723" cy="296"/>
          </a:xfrm>
        </p:grpSpPr>
        <p:grpSp>
          <p:nvGrpSpPr>
            <p:cNvPr id="53322" name="Group 26"/>
            <p:cNvGrpSpPr>
              <a:grpSpLocks/>
            </p:cNvGrpSpPr>
            <p:nvPr/>
          </p:nvGrpSpPr>
          <p:grpSpPr bwMode="auto">
            <a:xfrm>
              <a:off x="2064" y="3024"/>
              <a:ext cx="480" cy="192"/>
              <a:chOff x="1632" y="2832"/>
              <a:chExt cx="384" cy="144"/>
            </a:xfrm>
          </p:grpSpPr>
          <p:sp>
            <p:nvSpPr>
              <p:cNvPr id="53334" name="Oval 27"/>
              <p:cNvSpPr>
                <a:spLocks noChangeArrowheads="1"/>
              </p:cNvSpPr>
              <p:nvPr/>
            </p:nvSpPr>
            <p:spPr bwMode="auto">
              <a:xfrm>
                <a:off x="1632" y="2832"/>
                <a:ext cx="38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35" name="Oval 28"/>
              <p:cNvSpPr>
                <a:spLocks noChangeArrowheads="1"/>
              </p:cNvSpPr>
              <p:nvPr/>
            </p:nvSpPr>
            <p:spPr bwMode="auto">
              <a:xfrm>
                <a:off x="1752" y="2832"/>
                <a:ext cx="144" cy="144"/>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36" name="Oval 29"/>
              <p:cNvSpPr>
                <a:spLocks noChangeArrowheads="1"/>
              </p:cNvSpPr>
              <p:nvPr/>
            </p:nvSpPr>
            <p:spPr bwMode="auto">
              <a:xfrm>
                <a:off x="1800" y="288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3323" name="Group 30"/>
            <p:cNvGrpSpPr>
              <a:grpSpLocks/>
            </p:cNvGrpSpPr>
            <p:nvPr/>
          </p:nvGrpSpPr>
          <p:grpSpPr bwMode="auto">
            <a:xfrm>
              <a:off x="1945" y="3190"/>
              <a:ext cx="723" cy="130"/>
              <a:chOff x="1945" y="3182"/>
              <a:chExt cx="723" cy="198"/>
            </a:xfrm>
          </p:grpSpPr>
          <p:sp>
            <p:nvSpPr>
              <p:cNvPr id="53324" name="Line 31"/>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25" name="Line 32"/>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26" name="Line 33"/>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27" name="Line 34"/>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28" name="Line 35"/>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29" name="Line 36"/>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30" name="Line 37"/>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31" name="Line 38"/>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32" name="Line 39"/>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33" name="Line 40"/>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3255" name="Group 41"/>
          <p:cNvGrpSpPr>
            <a:grpSpLocks/>
          </p:cNvGrpSpPr>
          <p:nvPr/>
        </p:nvGrpSpPr>
        <p:grpSpPr bwMode="auto">
          <a:xfrm>
            <a:off x="5365750" y="4841875"/>
            <a:ext cx="1147763" cy="469900"/>
            <a:chOff x="1945" y="3024"/>
            <a:chExt cx="723" cy="296"/>
          </a:xfrm>
        </p:grpSpPr>
        <p:grpSp>
          <p:nvGrpSpPr>
            <p:cNvPr id="53307" name="Group 42"/>
            <p:cNvGrpSpPr>
              <a:grpSpLocks/>
            </p:cNvGrpSpPr>
            <p:nvPr/>
          </p:nvGrpSpPr>
          <p:grpSpPr bwMode="auto">
            <a:xfrm>
              <a:off x="2064" y="3024"/>
              <a:ext cx="480" cy="192"/>
              <a:chOff x="1632" y="2832"/>
              <a:chExt cx="384" cy="144"/>
            </a:xfrm>
          </p:grpSpPr>
          <p:sp>
            <p:nvSpPr>
              <p:cNvPr id="53319" name="Oval 43"/>
              <p:cNvSpPr>
                <a:spLocks noChangeArrowheads="1"/>
              </p:cNvSpPr>
              <p:nvPr/>
            </p:nvSpPr>
            <p:spPr bwMode="auto">
              <a:xfrm>
                <a:off x="1632" y="2832"/>
                <a:ext cx="384"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20" name="Oval 44"/>
              <p:cNvSpPr>
                <a:spLocks noChangeArrowheads="1"/>
              </p:cNvSpPr>
              <p:nvPr/>
            </p:nvSpPr>
            <p:spPr bwMode="auto">
              <a:xfrm>
                <a:off x="1752" y="2832"/>
                <a:ext cx="144" cy="144"/>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21" name="Oval 45"/>
              <p:cNvSpPr>
                <a:spLocks noChangeArrowheads="1"/>
              </p:cNvSpPr>
              <p:nvPr/>
            </p:nvSpPr>
            <p:spPr bwMode="auto">
              <a:xfrm>
                <a:off x="1800" y="288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3308" name="Group 46"/>
            <p:cNvGrpSpPr>
              <a:grpSpLocks/>
            </p:cNvGrpSpPr>
            <p:nvPr/>
          </p:nvGrpSpPr>
          <p:grpSpPr bwMode="auto">
            <a:xfrm>
              <a:off x="1945" y="3190"/>
              <a:ext cx="723" cy="130"/>
              <a:chOff x="1945" y="3182"/>
              <a:chExt cx="723" cy="198"/>
            </a:xfrm>
          </p:grpSpPr>
          <p:sp>
            <p:nvSpPr>
              <p:cNvPr id="53309" name="Line 47"/>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0" name="Line 48"/>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1" name="Line 49"/>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2" name="Line 50"/>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3" name="Line 51"/>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4" name="Line 52"/>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5" name="Line 53"/>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6" name="Line 54"/>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7" name="Line 55"/>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8" name="Line 56"/>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3256" name="Group 57"/>
          <p:cNvGrpSpPr>
            <a:grpSpLocks/>
          </p:cNvGrpSpPr>
          <p:nvPr/>
        </p:nvGrpSpPr>
        <p:grpSpPr bwMode="auto">
          <a:xfrm>
            <a:off x="6345238" y="5683250"/>
            <a:ext cx="792162" cy="849313"/>
            <a:chOff x="3997" y="3580"/>
            <a:chExt cx="499" cy="535"/>
          </a:xfrm>
        </p:grpSpPr>
        <p:sp>
          <p:nvSpPr>
            <p:cNvPr id="53266" name="Oval 58"/>
            <p:cNvSpPr>
              <a:spLocks noChangeArrowheads="1"/>
            </p:cNvSpPr>
            <p:nvPr/>
          </p:nvSpPr>
          <p:spPr bwMode="auto">
            <a:xfrm>
              <a:off x="3997" y="3655"/>
              <a:ext cx="499" cy="46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nvGrpSpPr>
            <p:cNvPr id="53267" name="Group 59"/>
            <p:cNvGrpSpPr>
              <a:grpSpLocks/>
            </p:cNvGrpSpPr>
            <p:nvPr/>
          </p:nvGrpSpPr>
          <p:grpSpPr bwMode="auto">
            <a:xfrm>
              <a:off x="4092" y="3804"/>
              <a:ext cx="309" cy="53"/>
              <a:chOff x="4092" y="3804"/>
              <a:chExt cx="309" cy="53"/>
            </a:xfrm>
          </p:grpSpPr>
          <p:grpSp>
            <p:nvGrpSpPr>
              <p:cNvPr id="53277" name="Group 60"/>
              <p:cNvGrpSpPr>
                <a:grpSpLocks/>
              </p:cNvGrpSpPr>
              <p:nvPr/>
            </p:nvGrpSpPr>
            <p:grpSpPr bwMode="auto">
              <a:xfrm>
                <a:off x="4113" y="3823"/>
                <a:ext cx="86" cy="34"/>
                <a:chOff x="4113" y="3823"/>
                <a:chExt cx="86" cy="34"/>
              </a:xfrm>
            </p:grpSpPr>
            <p:sp>
              <p:nvSpPr>
                <p:cNvPr id="53304" name="Oval 61"/>
                <p:cNvSpPr>
                  <a:spLocks noChangeArrowheads="1"/>
                </p:cNvSpPr>
                <p:nvPr/>
              </p:nvSpPr>
              <p:spPr bwMode="auto">
                <a:xfrm flipV="1">
                  <a:off x="411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05" name="Oval 62"/>
                <p:cNvSpPr>
                  <a:spLocks noChangeArrowheads="1"/>
                </p:cNvSpPr>
                <p:nvPr/>
              </p:nvSpPr>
              <p:spPr bwMode="auto">
                <a:xfrm flipV="1">
                  <a:off x="414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306" name="Oval 63"/>
                <p:cNvSpPr>
                  <a:spLocks noChangeArrowheads="1"/>
                </p:cNvSpPr>
                <p:nvPr/>
              </p:nvSpPr>
              <p:spPr bwMode="auto">
                <a:xfrm flipV="1">
                  <a:off x="415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3278" name="Group 64"/>
              <p:cNvGrpSpPr>
                <a:grpSpLocks/>
              </p:cNvGrpSpPr>
              <p:nvPr/>
            </p:nvGrpSpPr>
            <p:grpSpPr bwMode="auto">
              <a:xfrm flipV="1">
                <a:off x="4092" y="3804"/>
                <a:ext cx="129" cy="23"/>
                <a:chOff x="1945" y="3182"/>
                <a:chExt cx="723" cy="198"/>
              </a:xfrm>
            </p:grpSpPr>
            <p:sp>
              <p:nvSpPr>
                <p:cNvPr id="53294" name="Line 65"/>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5" name="Line 66"/>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Line 67"/>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7" name="Line 68"/>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8" name="Line 69"/>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9" name="Line 70"/>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0" name="Line 71"/>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1" name="Line 72"/>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2" name="Line 73"/>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3" name="Line 74"/>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79" name="Group 75"/>
              <p:cNvGrpSpPr>
                <a:grpSpLocks/>
              </p:cNvGrpSpPr>
              <p:nvPr/>
            </p:nvGrpSpPr>
            <p:grpSpPr bwMode="auto">
              <a:xfrm>
                <a:off x="4293" y="3823"/>
                <a:ext cx="86" cy="34"/>
                <a:chOff x="4293" y="3823"/>
                <a:chExt cx="86" cy="34"/>
              </a:xfrm>
            </p:grpSpPr>
            <p:sp>
              <p:nvSpPr>
                <p:cNvPr id="53291" name="Oval 76"/>
                <p:cNvSpPr>
                  <a:spLocks noChangeArrowheads="1"/>
                </p:cNvSpPr>
                <p:nvPr/>
              </p:nvSpPr>
              <p:spPr bwMode="auto">
                <a:xfrm flipV="1">
                  <a:off x="4293" y="3823"/>
                  <a:ext cx="86" cy="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292" name="Oval 77"/>
                <p:cNvSpPr>
                  <a:spLocks noChangeArrowheads="1"/>
                </p:cNvSpPr>
                <p:nvPr/>
              </p:nvSpPr>
              <p:spPr bwMode="auto">
                <a:xfrm flipV="1">
                  <a:off x="4320" y="3823"/>
                  <a:ext cx="32" cy="34"/>
                </a:xfrm>
                <a:prstGeom prst="ellipse">
                  <a:avLst/>
                </a:prstGeom>
                <a:solidFill>
                  <a:schemeClr va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53293" name="Oval 78"/>
                <p:cNvSpPr>
                  <a:spLocks noChangeArrowheads="1"/>
                </p:cNvSpPr>
                <p:nvPr/>
              </p:nvSpPr>
              <p:spPr bwMode="auto">
                <a:xfrm flipV="1">
                  <a:off x="4331" y="3834"/>
                  <a:ext cx="10" cy="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grpSp>
          <p:grpSp>
            <p:nvGrpSpPr>
              <p:cNvPr id="53280" name="Group 79"/>
              <p:cNvGrpSpPr>
                <a:grpSpLocks/>
              </p:cNvGrpSpPr>
              <p:nvPr/>
            </p:nvGrpSpPr>
            <p:grpSpPr bwMode="auto">
              <a:xfrm flipV="1">
                <a:off x="4272" y="3804"/>
                <a:ext cx="129" cy="23"/>
                <a:chOff x="1945" y="3182"/>
                <a:chExt cx="723" cy="198"/>
              </a:xfrm>
            </p:grpSpPr>
            <p:sp>
              <p:nvSpPr>
                <p:cNvPr id="53281" name="Line 80"/>
                <p:cNvSpPr>
                  <a:spLocks noChangeShapeType="1"/>
                </p:cNvSpPr>
                <p:nvPr/>
              </p:nvSpPr>
              <p:spPr bwMode="auto">
                <a:xfrm flipH="1" flipV="1">
                  <a:off x="2332" y="3246"/>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Line 81"/>
                <p:cNvSpPr>
                  <a:spLocks noChangeShapeType="1"/>
                </p:cNvSpPr>
                <p:nvPr/>
              </p:nvSpPr>
              <p:spPr bwMode="auto">
                <a:xfrm flipH="1" flipV="1">
                  <a:off x="2444" y="3226"/>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Line 82"/>
                <p:cNvSpPr>
                  <a:spLocks noChangeShapeType="1"/>
                </p:cNvSpPr>
                <p:nvPr/>
              </p:nvSpPr>
              <p:spPr bwMode="auto">
                <a:xfrm>
                  <a:off x="2526" y="3184"/>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Line 83"/>
                <p:cNvSpPr>
                  <a:spLocks noChangeShapeType="1"/>
                </p:cNvSpPr>
                <p:nvPr/>
              </p:nvSpPr>
              <p:spPr bwMode="auto">
                <a:xfrm>
                  <a:off x="2484" y="3207"/>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Line 84"/>
                <p:cNvSpPr>
                  <a:spLocks noChangeShapeType="1"/>
                </p:cNvSpPr>
                <p:nvPr/>
              </p:nvSpPr>
              <p:spPr bwMode="auto">
                <a:xfrm flipH="1" flipV="1">
                  <a:off x="2393" y="3239"/>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Line 85"/>
                <p:cNvSpPr>
                  <a:spLocks noChangeShapeType="1"/>
                </p:cNvSpPr>
                <p:nvPr/>
              </p:nvSpPr>
              <p:spPr bwMode="auto">
                <a:xfrm flipV="1">
                  <a:off x="2259" y="3244"/>
                  <a:ext cx="22" cy="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Line 86"/>
                <p:cNvSpPr>
                  <a:spLocks noChangeShapeType="1"/>
                </p:cNvSpPr>
                <p:nvPr/>
              </p:nvSpPr>
              <p:spPr bwMode="auto">
                <a:xfrm flipV="1">
                  <a:off x="2099" y="3224"/>
                  <a:ext cx="70" cy="1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8" name="Line 87"/>
                <p:cNvSpPr>
                  <a:spLocks noChangeShapeType="1"/>
                </p:cNvSpPr>
                <p:nvPr/>
              </p:nvSpPr>
              <p:spPr bwMode="auto">
                <a:xfrm flipH="1">
                  <a:off x="1945" y="3182"/>
                  <a:ext cx="142" cy="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9" name="Line 88"/>
                <p:cNvSpPr>
                  <a:spLocks noChangeShapeType="1"/>
                </p:cNvSpPr>
                <p:nvPr/>
              </p:nvSpPr>
              <p:spPr bwMode="auto">
                <a:xfrm flipH="1">
                  <a:off x="2021" y="3205"/>
                  <a:ext cx="108" cy="1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0" name="Line 89"/>
                <p:cNvSpPr>
                  <a:spLocks noChangeShapeType="1"/>
                </p:cNvSpPr>
                <p:nvPr/>
              </p:nvSpPr>
              <p:spPr bwMode="auto">
                <a:xfrm flipV="1">
                  <a:off x="2177" y="3237"/>
                  <a:ext cx="43"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268" name="Line 90"/>
            <p:cNvSpPr>
              <a:spLocks noChangeShapeType="1"/>
            </p:cNvSpPr>
            <p:nvPr/>
          </p:nvSpPr>
          <p:spPr bwMode="auto">
            <a:xfrm>
              <a:off x="4236" y="3870"/>
              <a:ext cx="44" cy="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69" name="Group 91"/>
            <p:cNvGrpSpPr>
              <a:grpSpLocks/>
            </p:cNvGrpSpPr>
            <p:nvPr/>
          </p:nvGrpSpPr>
          <p:grpSpPr bwMode="auto">
            <a:xfrm flipV="1">
              <a:off x="4148" y="3972"/>
              <a:ext cx="198" cy="49"/>
              <a:chOff x="3728" y="3496"/>
              <a:chExt cx="323" cy="66"/>
            </a:xfrm>
          </p:grpSpPr>
          <p:sp>
            <p:nvSpPr>
              <p:cNvPr id="53275" name="Arc 92"/>
              <p:cNvSpPr>
                <a:spLocks/>
              </p:cNvSpPr>
              <p:nvPr/>
            </p:nvSpPr>
            <p:spPr bwMode="auto">
              <a:xfrm>
                <a:off x="3890"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Arc 93"/>
              <p:cNvSpPr>
                <a:spLocks/>
              </p:cNvSpPr>
              <p:nvPr/>
            </p:nvSpPr>
            <p:spPr bwMode="auto">
              <a:xfrm flipH="1">
                <a:off x="3728" y="3496"/>
                <a:ext cx="161" cy="66"/>
              </a:xfrm>
              <a:custGeom>
                <a:avLst/>
                <a:gdLst>
                  <a:gd name="T0" fmla="*/ 0 w 19586"/>
                  <a:gd name="T1" fmla="*/ 0 h 21600"/>
                  <a:gd name="T2" fmla="*/ 0 w 19586"/>
                  <a:gd name="T3" fmla="*/ 0 h 21600"/>
                  <a:gd name="T4" fmla="*/ 0 w 19586"/>
                  <a:gd name="T5" fmla="*/ 0 h 21600"/>
                  <a:gd name="T6" fmla="*/ 0 60000 65536"/>
                  <a:gd name="T7" fmla="*/ 0 60000 65536"/>
                  <a:gd name="T8" fmla="*/ 0 60000 65536"/>
                </a:gdLst>
                <a:ahLst/>
                <a:cxnLst>
                  <a:cxn ang="T6">
                    <a:pos x="T0" y="T1"/>
                  </a:cxn>
                  <a:cxn ang="T7">
                    <a:pos x="T2" y="T3"/>
                  </a:cxn>
                  <a:cxn ang="T8">
                    <a:pos x="T4" y="T5"/>
                  </a:cxn>
                </a:cxnLst>
                <a:rect l="0" t="0" r="r" b="b"/>
                <a:pathLst>
                  <a:path w="19586" h="21600" fill="none" extrusionOk="0">
                    <a:moveTo>
                      <a:pt x="0" y="0"/>
                    </a:moveTo>
                    <a:cubicBezTo>
                      <a:pt x="8402" y="0"/>
                      <a:pt x="16043" y="4873"/>
                      <a:pt x="19586" y="12492"/>
                    </a:cubicBezTo>
                  </a:path>
                  <a:path w="19586" h="21600" stroke="0" extrusionOk="0">
                    <a:moveTo>
                      <a:pt x="0" y="0"/>
                    </a:moveTo>
                    <a:cubicBezTo>
                      <a:pt x="8402" y="0"/>
                      <a:pt x="16043" y="4873"/>
                      <a:pt x="19586" y="12492"/>
                    </a:cubicBezTo>
                    <a:lnTo>
                      <a:pt x="0" y="21600"/>
                    </a:lnTo>
                    <a:lnTo>
                      <a:pt x="0" y="0"/>
                    </a:lnTo>
                    <a:close/>
                  </a:path>
                </a:pathLst>
              </a:custGeom>
              <a:solidFill>
                <a:srgbClr val="FFCC99"/>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270" name="Group 94"/>
            <p:cNvGrpSpPr>
              <a:grpSpLocks/>
            </p:cNvGrpSpPr>
            <p:nvPr/>
          </p:nvGrpSpPr>
          <p:grpSpPr bwMode="auto">
            <a:xfrm>
              <a:off x="4184" y="3580"/>
              <a:ext cx="115" cy="116"/>
              <a:chOff x="4184" y="3580"/>
              <a:chExt cx="115" cy="116"/>
            </a:xfrm>
          </p:grpSpPr>
          <p:sp>
            <p:nvSpPr>
              <p:cNvPr id="53271" name="Line 95"/>
              <p:cNvSpPr>
                <a:spLocks noChangeShapeType="1"/>
              </p:cNvSpPr>
              <p:nvPr/>
            </p:nvSpPr>
            <p:spPr bwMode="auto">
              <a:xfrm>
                <a:off x="4184"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Line 96"/>
              <p:cNvSpPr>
                <a:spLocks noChangeShapeType="1"/>
              </p:cNvSpPr>
              <p:nvPr/>
            </p:nvSpPr>
            <p:spPr bwMode="auto">
              <a:xfrm>
                <a:off x="4210" y="3580"/>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3" name="Line 97"/>
              <p:cNvSpPr>
                <a:spLocks noChangeShapeType="1"/>
              </p:cNvSpPr>
              <p:nvPr/>
            </p:nvSpPr>
            <p:spPr bwMode="auto">
              <a:xfrm>
                <a:off x="4237" y="3582"/>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4" name="Line 98"/>
              <p:cNvSpPr>
                <a:spLocks noChangeShapeType="1"/>
              </p:cNvSpPr>
              <p:nvPr/>
            </p:nvSpPr>
            <p:spPr bwMode="auto">
              <a:xfrm>
                <a:off x="4265" y="3585"/>
                <a:ext cx="34" cy="111"/>
              </a:xfrm>
              <a:prstGeom prst="line">
                <a:avLst/>
              </a:prstGeom>
              <a:noFill/>
              <a:ln w="1905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53257"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3963988"/>
            <a:ext cx="26606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8" name="Picture 189" descr="fir-tree.gif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4038600"/>
            <a:ext cx="3667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90" descr="tree.gif                                                       0007898DMacintosh HD                   ABA78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949700"/>
            <a:ext cx="4841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191" descr="fir-tree.gif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900" y="4038600"/>
            <a:ext cx="3667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192" descr="tree.gif                                                       0007898DMacintosh HD                   ABA78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3962400"/>
            <a:ext cx="4841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531" name="Group 195"/>
          <p:cNvGrpSpPr>
            <a:grpSpLocks/>
          </p:cNvGrpSpPr>
          <p:nvPr/>
        </p:nvGrpSpPr>
        <p:grpSpPr bwMode="auto">
          <a:xfrm>
            <a:off x="6981825" y="3240088"/>
            <a:ext cx="1905000" cy="2514600"/>
            <a:chOff x="4398" y="2041"/>
            <a:chExt cx="1200" cy="1584"/>
          </a:xfrm>
        </p:grpSpPr>
        <p:sp>
          <p:nvSpPr>
            <p:cNvPr id="53263" name="AutoShape 5"/>
            <p:cNvSpPr>
              <a:spLocks noChangeArrowheads="1"/>
            </p:cNvSpPr>
            <p:nvPr/>
          </p:nvSpPr>
          <p:spPr bwMode="auto">
            <a:xfrm>
              <a:off x="4398" y="2041"/>
              <a:ext cx="1200" cy="1584"/>
            </a:xfrm>
            <a:prstGeom prst="cloudCallout">
              <a:avLst>
                <a:gd name="adj1" fmla="val -41000"/>
                <a:gd name="adj2" fmla="val 5543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endParaRPr lang="en-US" altLang="en-US" sz="2400">
                <a:latin typeface="Times New Roman" panose="02020603050405020304" pitchFamily="18" charset="0"/>
              </a:endParaRPr>
            </a:p>
          </p:txBody>
        </p:sp>
        <p:pic>
          <p:nvPicPr>
            <p:cNvPr id="53264" name="Picture 193" descr="fir-tree.gif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 y="2784"/>
              <a:ext cx="23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Picture 194" descr="tree.gif                                                       0007898DMacintosh HD                   ABA78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2304"/>
              <a:ext cx="305"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5297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Virtual helmets</a:t>
            </a:r>
            <a:endParaRPr lang="en-US" sz="3600" b="1" dirty="0"/>
          </a:p>
        </p:txBody>
      </p:sp>
      <p:pic>
        <p:nvPicPr>
          <p:cNvPr id="5" name="Content Placeholder 4"/>
          <p:cNvPicPr>
            <a:picLocks noGrp="1" noChangeAspect="1"/>
          </p:cNvPicPr>
          <p:nvPr>
            <p:ph sz="quarter" idx="1"/>
          </p:nvPr>
        </p:nvPicPr>
        <p:blipFill rotWithShape="1">
          <a:blip r:embed="rId2"/>
          <a:srcRect l="52692" t="28309" r="4070" b="24281"/>
          <a:stretch/>
        </p:blipFill>
        <p:spPr>
          <a:xfrm>
            <a:off x="304800" y="2084388"/>
            <a:ext cx="8610600" cy="4697412"/>
          </a:xfrm>
          <a:prstGeom prst="rect">
            <a:avLst/>
          </a:prstGeom>
        </p:spPr>
      </p:pic>
    </p:spTree>
    <p:extLst>
      <p:ext uri="{BB962C8B-B14F-4D97-AF65-F5344CB8AC3E}">
        <p14:creationId xmlns:p14="http://schemas.microsoft.com/office/powerpoint/2010/main" val="4705332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cs typeface="Times New Roman" panose="02020603050405020304" pitchFamily="18" charset="0"/>
              </a:rPr>
              <a:t>Virtual reality H</a:t>
            </a:r>
            <a:r>
              <a:rPr lang="en-US" sz="3600" b="1" dirty="0" smtClean="0">
                <a:cs typeface="Times New Roman" panose="02020603050405020304" pitchFamily="18" charset="0"/>
              </a:rPr>
              <a:t>elmets</a:t>
            </a:r>
            <a:endParaRPr lang="en-US" sz="3600" dirty="0">
              <a:cs typeface="Times New Roman" panose="02020603050405020304" pitchFamily="18" charset="0"/>
            </a:endParaRPr>
          </a:p>
        </p:txBody>
      </p:sp>
      <p:sp>
        <p:nvSpPr>
          <p:cNvPr id="3" name="Content Placeholder 2"/>
          <p:cNvSpPr>
            <a:spLocks noGrp="1"/>
          </p:cNvSpPr>
          <p:nvPr>
            <p:ph sz="quarter" idx="1"/>
          </p:nvPr>
        </p:nvSpPr>
        <p:spPr>
          <a:xfrm>
            <a:off x="609600" y="2084388"/>
            <a:ext cx="8196072" cy="454501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helmets or goggles worn in some VR systems have two purposes: </a:t>
            </a:r>
            <a:endParaRPr lang="en-US" dirty="0" smtClean="0">
              <a:latin typeface="Times New Roman" panose="02020603050405020304" pitchFamily="18" charset="0"/>
              <a:cs typeface="Times New Roman" panose="02020603050405020304" pitchFamily="18" charset="0"/>
            </a:endParaRPr>
          </a:p>
          <a:p>
            <a:pPr marL="571500" indent="-571500" algn="just">
              <a:buAutoNum type="romanLcParenBoth"/>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hey </a:t>
            </a:r>
            <a:r>
              <a:rPr lang="en-US" dirty="0">
                <a:latin typeface="Times New Roman" panose="02020603050405020304" pitchFamily="18" charset="0"/>
                <a:cs typeface="Times New Roman" panose="02020603050405020304" pitchFamily="18" charset="0"/>
              </a:rPr>
              <a:t>display the 3D world to each </a:t>
            </a:r>
            <a:r>
              <a:rPr lang="en-US" dirty="0" smtClean="0">
                <a:latin typeface="Times New Roman" panose="02020603050405020304" pitchFamily="18" charset="0"/>
                <a:cs typeface="Times New Roman" panose="02020603050405020304" pitchFamily="18" charset="0"/>
              </a:rPr>
              <a:t>eye. </a:t>
            </a:r>
          </a:p>
          <a:p>
            <a:pPr marL="571500" indent="-571500" algn="just">
              <a:buAutoNum type="romanLcParenBoth"/>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allow the user’s head position to be tracked.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will discuss the former later when we consider output devices. The head tracking is used primarily to feed into the output side. As the user’s head moves around the user ought to see different parts of the scene. However, some systems also use </a:t>
            </a:r>
            <a:r>
              <a:rPr lang="en-US" dirty="0" smtClean="0">
                <a:latin typeface="Times New Roman" panose="02020603050405020304" pitchFamily="18" charset="0"/>
                <a:cs typeface="Times New Roman" panose="02020603050405020304" pitchFamily="18" charset="0"/>
              </a:rPr>
              <a:t>the user’s </a:t>
            </a:r>
            <a:r>
              <a:rPr lang="en-US" dirty="0">
                <a:latin typeface="Times New Roman" panose="02020603050405020304" pitchFamily="18" charset="0"/>
                <a:cs typeface="Times New Roman" panose="02020603050405020304" pitchFamily="18" charset="0"/>
              </a:rPr>
              <a:t>head direction to determine the direction of movement within the space and even which objects to manipulate (rather like the eye gaze systems).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think of this rather like leading a horse in reverse. If you want a horse to go in a particular direction, you use the reins to pull its head in the desired direction and the horse follows its head.</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19948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3394</TotalTime>
  <Words>833</Words>
  <Application>Microsoft Office PowerPoint</Application>
  <PresentationFormat>On-screen Show (4:3)</PresentationFormat>
  <Paragraphs>72</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Courier New</vt:lpstr>
      <vt:lpstr>Times</vt:lpstr>
      <vt:lpstr>Times New Roman</vt:lpstr>
      <vt:lpstr>Tw Cen MT</vt:lpstr>
      <vt:lpstr>Tw Cen MT Condensed</vt:lpstr>
      <vt:lpstr>Verdana</vt:lpstr>
      <vt:lpstr>Wingdings 3</vt:lpstr>
      <vt:lpstr>Integral</vt:lpstr>
      <vt:lpstr>Microsoft Clip Gallery</vt:lpstr>
      <vt:lpstr>Human Computer Interaction</vt:lpstr>
      <vt:lpstr>Virtual Reality and 3D Interaction</vt:lpstr>
      <vt:lpstr>Positioning in 3D space</vt:lpstr>
      <vt:lpstr>pitch, yaw and roll</vt:lpstr>
      <vt:lpstr>Cockpit and virtual controls</vt:lpstr>
      <vt:lpstr>Cockpit and virtual controls</vt:lpstr>
      <vt:lpstr>VR headsets</vt:lpstr>
      <vt:lpstr>Virtual helmets</vt:lpstr>
      <vt:lpstr>Virtual reality Helmets</vt:lpstr>
      <vt:lpstr>3D Display</vt:lpstr>
      <vt:lpstr>3D displays</vt:lpstr>
      <vt:lpstr>3D displays</vt:lpstr>
      <vt:lpstr>VR motion sickness</vt:lpstr>
      <vt:lpstr>VR motion sickness</vt:lpstr>
      <vt:lpstr>simulators and VR caves</vt:lpstr>
      <vt:lpstr>Simulators and VR caves</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648</cp:revision>
  <dcterms:created xsi:type="dcterms:W3CDTF">2003-12-01T05:21:34Z</dcterms:created>
  <dcterms:modified xsi:type="dcterms:W3CDTF">2024-04-29T15:34:09Z</dcterms:modified>
</cp:coreProperties>
</file>