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Josefin Slab"/>
      <p:regular r:id="rId19"/>
      <p:bold r:id="rId20"/>
      <p:italic r:id="rId21"/>
      <p:boldItalic r:id="rId22"/>
    </p:embeddedFont>
    <p:embeddedFont>
      <p:font typeface="Anton"/>
      <p:regular r:id="rId23"/>
    </p:embeddedFont>
    <p:embeddedFont>
      <p:font typeface="Staatliches"/>
      <p:regular r:id="rId24"/>
    </p:embeddedFont>
    <p:embeddedFont>
      <p:font typeface="Anaheim"/>
      <p:regular r:id="rId25"/>
    </p:embeddedFont>
    <p:embeddedFont>
      <p:font typeface="Abel"/>
      <p:regular r:id="rId26"/>
    </p:embeddedFont>
    <p:embeddedFont>
      <p:font typeface="Josefin Sans"/>
      <p:regular r:id="rId27"/>
      <p:bold r:id="rId28"/>
      <p:italic r:id="rId29"/>
      <p:boldItalic r:id="rId30"/>
    </p:embeddedFont>
    <p:embeddedFont>
      <p:font typeface="Unica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27"/>
        <p:guide pos="2971" orient="horz"/>
        <p:guide pos="2880"/>
        <p:guide pos="12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-bold.fntdata"/><Relationship Id="rId22" Type="http://schemas.openxmlformats.org/officeDocument/2006/relationships/font" Target="fonts/JosefinSlab-boldItalic.fntdata"/><Relationship Id="rId21" Type="http://schemas.openxmlformats.org/officeDocument/2006/relationships/font" Target="fonts/JosefinSlab-italic.fntdata"/><Relationship Id="rId24" Type="http://schemas.openxmlformats.org/officeDocument/2006/relationships/font" Target="fonts/Staatliches-regular.fntdata"/><Relationship Id="rId23" Type="http://schemas.openxmlformats.org/officeDocument/2006/relationships/font" Target="fonts/Anto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bel-regular.fntdata"/><Relationship Id="rId25" Type="http://schemas.openxmlformats.org/officeDocument/2006/relationships/font" Target="fonts/Anaheim-regular.fntdata"/><Relationship Id="rId28" Type="http://schemas.openxmlformats.org/officeDocument/2006/relationships/font" Target="fonts/JosefinSans-bold.fntdata"/><Relationship Id="rId27" Type="http://schemas.openxmlformats.org/officeDocument/2006/relationships/font" Target="fonts/Josefi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nicaOne-regular.fntdata"/><Relationship Id="rId30" Type="http://schemas.openxmlformats.org/officeDocument/2006/relationships/font" Target="fonts/Josefi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JosefinSlab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7c42daf1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47c42daf1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7c42daf1c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47c42daf1c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7c42daf1c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47c42daf1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08d0fa1da_0_8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08d0fa1da_0_8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7c42daf1c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7c42daf1c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7c42daf1c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47c42daf1c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7c42daf1c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7c42daf1c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7c42daf1c_6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7c42daf1c_6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7c42daf1c_6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47c42daf1c_6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igma.com/file/VeUkCyrdCvpDNo84mxoJUc/Training-Program-Registration-Website?type=design&amp;node-id=0%3A1&amp;t=BUqt8Qi78bxotkEu-1" TargetMode="External"/><Relationship Id="rId4" Type="http://schemas.openxmlformats.org/officeDocument/2006/relationships/hyperlink" Target="https://trello.com/b/sKs5WK5V/project-tea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4649225" y="913575"/>
            <a:ext cx="4277700" cy="3783000"/>
          </a:xfrm>
          <a:prstGeom prst="roundRect">
            <a:avLst>
              <a:gd fmla="val 147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34" name="Google Shape;134;p22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2"/>
          <p:cNvSpPr/>
          <p:nvPr/>
        </p:nvSpPr>
        <p:spPr>
          <a:xfrm>
            <a:off x="35038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22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42" name="Google Shape;142;p22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22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153" name="Google Shape;153;p22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-1639" l="-18660" r="18659" t="1640"/>
          <a:stretch/>
        </p:blipFill>
        <p:spPr>
          <a:xfrm>
            <a:off x="2780550" y="977936"/>
            <a:ext cx="4408650" cy="4417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50" y="2418425"/>
            <a:ext cx="3764269" cy="7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ctrTitle"/>
          </p:nvPr>
        </p:nvSpPr>
        <p:spPr>
          <a:xfrm>
            <a:off x="611700" y="1868125"/>
            <a:ext cx="24333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used</a:t>
            </a:r>
            <a:endParaRPr/>
          </a:p>
        </p:txBody>
      </p:sp>
      <p:sp>
        <p:nvSpPr>
          <p:cNvPr id="261" name="Google Shape;261;p31"/>
          <p:cNvSpPr txBox="1"/>
          <p:nvPr/>
        </p:nvSpPr>
        <p:spPr>
          <a:xfrm>
            <a:off x="4637775" y="1135275"/>
            <a:ext cx="3357900" cy="28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aheim"/>
              <a:buChar char="●"/>
            </a:pPr>
            <a:r>
              <a:rPr b="1" lang="en" sz="2400" u="sng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3"/>
              </a:rPr>
              <a:t>Figma</a:t>
            </a:r>
            <a:endParaRPr b="1" sz="2400">
              <a:solidFill>
                <a:srgbClr val="2D406A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aheim"/>
              <a:buChar char="●"/>
            </a:pPr>
            <a:r>
              <a:rPr b="1" lang="en" sz="2400">
                <a:solidFill>
                  <a:srgbClr val="2D406A"/>
                </a:solidFill>
                <a:latin typeface="Anaheim"/>
                <a:ea typeface="Anaheim"/>
                <a:cs typeface="Anaheim"/>
                <a:sym typeface="Anaheim"/>
              </a:rPr>
              <a:t>VS code</a:t>
            </a:r>
            <a:endParaRPr b="1" sz="2400">
              <a:solidFill>
                <a:srgbClr val="2D406A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aheim"/>
              <a:buChar char="●"/>
            </a:pPr>
            <a:r>
              <a:rPr b="1" lang="en" sz="2400">
                <a:solidFill>
                  <a:srgbClr val="2D406A"/>
                </a:solidFill>
                <a:latin typeface="Anaheim"/>
                <a:ea typeface="Anaheim"/>
                <a:cs typeface="Anaheim"/>
                <a:sym typeface="Anaheim"/>
              </a:rPr>
              <a:t>LOGO maker</a:t>
            </a:r>
            <a:endParaRPr b="1" sz="2400">
              <a:solidFill>
                <a:srgbClr val="2D406A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aheim"/>
              <a:buChar char="●"/>
            </a:pPr>
            <a:r>
              <a:rPr b="1" lang="en" sz="2400" u="sng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4"/>
              </a:rPr>
              <a:t>Trello</a:t>
            </a:r>
            <a:endParaRPr b="1" sz="2400">
              <a:solidFill>
                <a:srgbClr val="2D406A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aheim"/>
              <a:buChar char="●"/>
            </a:pPr>
            <a:r>
              <a:rPr b="1" lang="en" sz="2400">
                <a:solidFill>
                  <a:srgbClr val="2D406A"/>
                </a:solidFill>
                <a:latin typeface="Anaheim"/>
                <a:ea typeface="Anaheim"/>
                <a:cs typeface="Anaheim"/>
                <a:sym typeface="Anaheim"/>
              </a:rPr>
              <a:t>Github</a:t>
            </a:r>
            <a:endParaRPr b="1" sz="2400">
              <a:solidFill>
                <a:srgbClr val="2D406A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62" name="Google Shape;262;p31"/>
          <p:cNvGrpSpPr/>
          <p:nvPr/>
        </p:nvGrpSpPr>
        <p:grpSpPr>
          <a:xfrm flipH="1">
            <a:off x="7971697" y="3436168"/>
            <a:ext cx="921144" cy="1561106"/>
            <a:chOff x="4321997" y="3141168"/>
            <a:chExt cx="921144" cy="1561106"/>
          </a:xfrm>
        </p:grpSpPr>
        <p:sp>
          <p:nvSpPr>
            <p:cNvPr id="263" name="Google Shape;263;p31"/>
            <p:cNvSpPr/>
            <p:nvPr/>
          </p:nvSpPr>
          <p:spPr>
            <a:xfrm>
              <a:off x="4321997" y="3141168"/>
              <a:ext cx="921144" cy="1187366"/>
            </a:xfrm>
            <a:custGeom>
              <a:rect b="b" l="l" r="r" t="t"/>
              <a:pathLst>
                <a:path extrusionOk="0" h="26747" w="2075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80949" y="3168602"/>
              <a:ext cx="665088" cy="1533672"/>
            </a:xfrm>
            <a:custGeom>
              <a:rect b="b" l="l" r="r" t="t"/>
              <a:pathLst>
                <a:path extrusionOk="0" h="34548" w="14982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4797120" y="3348164"/>
              <a:ext cx="48477" cy="359002"/>
            </a:xfrm>
            <a:custGeom>
              <a:rect b="b" l="l" r="r" t="t"/>
              <a:pathLst>
                <a:path extrusionOk="0" h="8087" w="1092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4377886" y="3628362"/>
              <a:ext cx="419731" cy="78930"/>
            </a:xfrm>
            <a:custGeom>
              <a:rect b="b" l="l" r="r" t="t"/>
              <a:pathLst>
                <a:path extrusionOk="0" h="1778" w="9455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4980013" y="3637507"/>
              <a:ext cx="211663" cy="535906"/>
            </a:xfrm>
            <a:custGeom>
              <a:rect b="b" l="l" r="r" t="t"/>
              <a:pathLst>
                <a:path extrusionOk="0" h="12072" w="4768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4422677" y="3993702"/>
              <a:ext cx="557747" cy="179790"/>
            </a:xfrm>
            <a:custGeom>
              <a:rect b="b" l="l" r="r" t="t"/>
              <a:pathLst>
                <a:path extrusionOk="0" h="4050" w="12564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31"/>
          <p:cNvGrpSpPr/>
          <p:nvPr/>
        </p:nvGrpSpPr>
        <p:grpSpPr>
          <a:xfrm>
            <a:off x="4571775" y="4993051"/>
            <a:ext cx="4600713" cy="150450"/>
            <a:chOff x="0" y="4397412"/>
            <a:chExt cx="4600713" cy="150450"/>
          </a:xfrm>
        </p:grpSpPr>
        <p:sp>
          <p:nvSpPr>
            <p:cNvPr id="270" name="Google Shape;270;p31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ctrTitle"/>
          </p:nvPr>
        </p:nvSpPr>
        <p:spPr>
          <a:xfrm>
            <a:off x="1191175" y="1726350"/>
            <a:ext cx="20079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280" name="Google Shape;280;p32"/>
          <p:cNvSpPr txBox="1"/>
          <p:nvPr/>
        </p:nvSpPr>
        <p:spPr>
          <a:xfrm>
            <a:off x="4802800" y="856150"/>
            <a:ext cx="3738600" cy="4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aheim"/>
              <a:buChar char="●"/>
            </a:pPr>
            <a:r>
              <a:rPr b="1" lang="en" sz="1600">
                <a:solidFill>
                  <a:srgbClr val="2D406A"/>
                </a:solidFill>
                <a:latin typeface="Anaheim"/>
                <a:ea typeface="Anaheim"/>
                <a:cs typeface="Anaheim"/>
                <a:sym typeface="Anaheim"/>
              </a:rPr>
              <a:t>Requirement gathering: determine client needs and identify key features.</a:t>
            </a:r>
            <a:endParaRPr b="1" sz="1600">
              <a:solidFill>
                <a:srgbClr val="2D406A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aheim"/>
              <a:buChar char="●"/>
            </a:pPr>
            <a:r>
              <a:rPr b="1" lang="en" sz="1600">
                <a:solidFill>
                  <a:srgbClr val="2D406A"/>
                </a:solidFill>
                <a:latin typeface="Anaheim"/>
                <a:ea typeface="Anaheim"/>
                <a:cs typeface="Anaheim"/>
                <a:sym typeface="Anaheim"/>
              </a:rPr>
              <a:t>Designing our website to be user-friendly and create wireframe and mockup.</a:t>
            </a:r>
            <a:endParaRPr b="1" sz="1600">
              <a:solidFill>
                <a:srgbClr val="2D406A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aheim"/>
              <a:buChar char="●"/>
            </a:pPr>
            <a:r>
              <a:rPr b="1" lang="en" sz="1600">
                <a:solidFill>
                  <a:srgbClr val="2D406A"/>
                </a:solidFill>
                <a:latin typeface="Anaheim"/>
                <a:ea typeface="Anaheim"/>
                <a:cs typeface="Anaheim"/>
                <a:sym typeface="Anaheim"/>
              </a:rPr>
              <a:t>Front-end development using HTML,CSS,JavaScript.</a:t>
            </a:r>
            <a:endParaRPr b="1" sz="1600">
              <a:solidFill>
                <a:srgbClr val="2D406A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aheim"/>
              <a:buChar char="●"/>
            </a:pPr>
            <a:r>
              <a:rPr b="1" lang="en" sz="1600">
                <a:solidFill>
                  <a:srgbClr val="2D406A"/>
                </a:solidFill>
                <a:latin typeface="Anaheim"/>
                <a:ea typeface="Anaheim"/>
                <a:cs typeface="Anaheim"/>
                <a:sym typeface="Anaheim"/>
              </a:rPr>
              <a:t>Our </a:t>
            </a:r>
            <a:r>
              <a:rPr b="1" lang="en" sz="1600">
                <a:solidFill>
                  <a:srgbClr val="2D406A"/>
                </a:solidFill>
                <a:latin typeface="Anaheim"/>
                <a:ea typeface="Anaheim"/>
                <a:cs typeface="Anaheim"/>
                <a:sym typeface="Anaheim"/>
              </a:rPr>
              <a:t>management</a:t>
            </a:r>
            <a:r>
              <a:rPr b="1" lang="en" sz="1600">
                <a:solidFill>
                  <a:srgbClr val="2D406A"/>
                </a:solidFill>
                <a:latin typeface="Anaheim"/>
                <a:ea typeface="Anaheim"/>
                <a:cs typeface="Anaheim"/>
                <a:sym typeface="Anaheim"/>
              </a:rPr>
              <a:t> includes:</a:t>
            </a:r>
            <a:endParaRPr b="1" sz="1600">
              <a:solidFill>
                <a:srgbClr val="2D406A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D406A"/>
                </a:solidFill>
                <a:latin typeface="Anaheim"/>
                <a:ea typeface="Anaheim"/>
                <a:cs typeface="Anaheim"/>
                <a:sym typeface="Anaheim"/>
              </a:rPr>
              <a:t>* </a:t>
            </a:r>
            <a:r>
              <a:rPr b="1" lang="en" sz="1600">
                <a:solidFill>
                  <a:srgbClr val="2D406A"/>
                </a:solidFill>
                <a:latin typeface="Anaheim"/>
                <a:ea typeface="Anaheim"/>
                <a:cs typeface="Anaheim"/>
                <a:sym typeface="Anaheim"/>
              </a:rPr>
              <a:t>Daily scrum meeting 15 minutes.</a:t>
            </a:r>
            <a:endParaRPr b="1" sz="1600">
              <a:solidFill>
                <a:srgbClr val="2D406A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D406A"/>
                </a:solidFill>
                <a:latin typeface="Anaheim"/>
                <a:ea typeface="Anaheim"/>
                <a:cs typeface="Anaheim"/>
                <a:sym typeface="Anaheim"/>
              </a:rPr>
              <a:t>* Separate tasks between team members.</a:t>
            </a:r>
            <a:endParaRPr b="1" sz="1600">
              <a:solidFill>
                <a:srgbClr val="2D406A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D406A"/>
                </a:solidFill>
                <a:latin typeface="Anaheim"/>
                <a:ea typeface="Anaheim"/>
                <a:cs typeface="Anaheim"/>
                <a:sym typeface="Anaheim"/>
              </a:rPr>
              <a:t>* Update trello board by product owner. </a:t>
            </a:r>
            <a:endParaRPr b="1" sz="1600">
              <a:solidFill>
                <a:srgbClr val="2D406A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81" name="Google Shape;281;p32"/>
          <p:cNvGrpSpPr/>
          <p:nvPr/>
        </p:nvGrpSpPr>
        <p:grpSpPr>
          <a:xfrm>
            <a:off x="8464381" y="4229339"/>
            <a:ext cx="576962" cy="773332"/>
            <a:chOff x="3429656" y="3785314"/>
            <a:chExt cx="576962" cy="773332"/>
          </a:xfrm>
        </p:grpSpPr>
        <p:sp>
          <p:nvSpPr>
            <p:cNvPr id="282" name="Google Shape;282;p32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ctrTitle"/>
          </p:nvPr>
        </p:nvSpPr>
        <p:spPr>
          <a:xfrm>
            <a:off x="2159970" y="2121413"/>
            <a:ext cx="46692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293" name="Google Shape;293;p33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294" name="Google Shape;294;p33"/>
            <p:cNvSpPr/>
            <p:nvPr/>
          </p:nvSpPr>
          <p:spPr>
            <a:xfrm>
              <a:off x="4321997" y="3141168"/>
              <a:ext cx="921144" cy="1187366"/>
            </a:xfrm>
            <a:custGeom>
              <a:rect b="b" l="l" r="r" t="t"/>
              <a:pathLst>
                <a:path extrusionOk="0" h="26747" w="2075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4380949" y="3168602"/>
              <a:ext cx="665088" cy="1533672"/>
            </a:xfrm>
            <a:custGeom>
              <a:rect b="b" l="l" r="r" t="t"/>
              <a:pathLst>
                <a:path extrusionOk="0" h="34548" w="14982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4797120" y="3348164"/>
              <a:ext cx="48477" cy="359002"/>
            </a:xfrm>
            <a:custGeom>
              <a:rect b="b" l="l" r="r" t="t"/>
              <a:pathLst>
                <a:path extrusionOk="0" h="8087" w="1092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4377886" y="3628362"/>
              <a:ext cx="419731" cy="78930"/>
            </a:xfrm>
            <a:custGeom>
              <a:rect b="b" l="l" r="r" t="t"/>
              <a:pathLst>
                <a:path extrusionOk="0" h="1778" w="9455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4980013" y="3637507"/>
              <a:ext cx="211663" cy="535906"/>
            </a:xfrm>
            <a:custGeom>
              <a:rect b="b" l="l" r="r" t="t"/>
              <a:pathLst>
                <a:path extrusionOk="0" h="12072" w="4768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4422677" y="3993702"/>
              <a:ext cx="557747" cy="179790"/>
            </a:xfrm>
            <a:custGeom>
              <a:rect b="b" l="l" r="r" t="t"/>
              <a:pathLst>
                <a:path extrusionOk="0" h="4050" w="12564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33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301" name="Google Shape;301;p33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6" name="Google Shape;3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025" y="445925"/>
            <a:ext cx="3505200" cy="480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idx="4294967295" type="ctrTitle"/>
          </p:nvPr>
        </p:nvSpPr>
        <p:spPr>
          <a:xfrm>
            <a:off x="3474525" y="1634125"/>
            <a:ext cx="219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12" name="Google Shape;312;p34"/>
          <p:cNvSpPr txBox="1"/>
          <p:nvPr>
            <p:ph idx="1" type="subTitle"/>
          </p:nvPr>
        </p:nvSpPr>
        <p:spPr>
          <a:xfrm>
            <a:off x="2279950" y="2255425"/>
            <a:ext cx="4775100" cy="13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Does anyone have any questions?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</p:txBody>
      </p:sp>
      <p:grpSp>
        <p:nvGrpSpPr>
          <p:cNvPr id="313" name="Google Shape;313;p34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314" name="Google Shape;314;p34"/>
            <p:cNvSpPr/>
            <p:nvPr/>
          </p:nvSpPr>
          <p:spPr>
            <a:xfrm>
              <a:off x="4321997" y="3141168"/>
              <a:ext cx="921144" cy="1187366"/>
            </a:xfrm>
            <a:custGeom>
              <a:rect b="b" l="l" r="r" t="t"/>
              <a:pathLst>
                <a:path extrusionOk="0" h="26747" w="2075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4380949" y="3168602"/>
              <a:ext cx="665088" cy="1533672"/>
            </a:xfrm>
            <a:custGeom>
              <a:rect b="b" l="l" r="r" t="t"/>
              <a:pathLst>
                <a:path extrusionOk="0" h="34548" w="14982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4797120" y="3348164"/>
              <a:ext cx="48477" cy="359002"/>
            </a:xfrm>
            <a:custGeom>
              <a:rect b="b" l="l" r="r" t="t"/>
              <a:pathLst>
                <a:path extrusionOk="0" h="8087" w="1092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4377886" y="3628362"/>
              <a:ext cx="419731" cy="78930"/>
            </a:xfrm>
            <a:custGeom>
              <a:rect b="b" l="l" r="r" t="t"/>
              <a:pathLst>
                <a:path extrusionOk="0" h="1778" w="9455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4980013" y="3637507"/>
              <a:ext cx="211663" cy="535906"/>
            </a:xfrm>
            <a:custGeom>
              <a:rect b="b" l="l" r="r" t="t"/>
              <a:pathLst>
                <a:path extrusionOk="0" h="12072" w="4768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4422677" y="3993702"/>
              <a:ext cx="557747" cy="179790"/>
            </a:xfrm>
            <a:custGeom>
              <a:rect b="b" l="l" r="r" t="t"/>
              <a:pathLst>
                <a:path extrusionOk="0" h="4050" w="12564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34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321" name="Google Shape;321;p34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6" name="Google Shape;3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950" y="1365150"/>
            <a:ext cx="3836051" cy="38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6156550" y="1136513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4912275" y="3847575"/>
            <a:ext cx="607500" cy="6465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3092075" y="2749576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3092075" y="1260651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type="ctrTitle"/>
          </p:nvPr>
        </p:nvSpPr>
        <p:spPr>
          <a:xfrm>
            <a:off x="3163350" y="1742800"/>
            <a:ext cx="167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166" name="Google Shape;166;p23"/>
          <p:cNvSpPr txBox="1"/>
          <p:nvPr>
            <p:ph idx="2" type="ctrTitle"/>
          </p:nvPr>
        </p:nvSpPr>
        <p:spPr>
          <a:xfrm>
            <a:off x="3163350" y="3294450"/>
            <a:ext cx="167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style guide</a:t>
            </a:r>
            <a:endParaRPr/>
          </a:p>
        </p:txBody>
      </p:sp>
      <p:sp>
        <p:nvSpPr>
          <p:cNvPr id="167" name="Google Shape;167;p23"/>
          <p:cNvSpPr txBox="1"/>
          <p:nvPr>
            <p:ph idx="3" type="ctrTitle"/>
          </p:nvPr>
        </p:nvSpPr>
        <p:spPr>
          <a:xfrm>
            <a:off x="6209650" y="1677288"/>
            <a:ext cx="2154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br>
              <a:rPr lang="en"/>
            </a:br>
            <a:r>
              <a:rPr lang="en"/>
              <a:t>Tech used</a:t>
            </a:r>
            <a:endParaRPr/>
          </a:p>
        </p:txBody>
      </p:sp>
      <p:sp>
        <p:nvSpPr>
          <p:cNvPr id="168" name="Google Shape;168;p23"/>
          <p:cNvSpPr txBox="1"/>
          <p:nvPr>
            <p:ph idx="4" type="ctrTitle"/>
          </p:nvPr>
        </p:nvSpPr>
        <p:spPr>
          <a:xfrm>
            <a:off x="5003425" y="4413532"/>
            <a:ext cx="13611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demo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629538" y="173350"/>
            <a:ext cx="194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2"/>
                </a:solidFill>
                <a:latin typeface="Anaheim"/>
                <a:ea typeface="Anaheim"/>
                <a:cs typeface="Anaheim"/>
                <a:sym typeface="Anaheim"/>
              </a:rPr>
              <a:t>Overview</a:t>
            </a:r>
            <a:endParaRPr b="1" sz="3500">
              <a:solidFill>
                <a:schemeClr val="accent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6156550" y="2626126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</a:rPr>
              <a:t>04</a:t>
            </a:r>
            <a:endParaRPr b="1" sz="2400">
              <a:solidFill>
                <a:srgbClr val="434343"/>
              </a:solidFill>
            </a:endParaRPr>
          </a:p>
        </p:txBody>
      </p:sp>
      <p:sp>
        <p:nvSpPr>
          <p:cNvPr id="171" name="Google Shape;171;p23"/>
          <p:cNvSpPr txBox="1"/>
          <p:nvPr>
            <p:ph idx="4" type="ctrTitle"/>
          </p:nvPr>
        </p:nvSpPr>
        <p:spPr>
          <a:xfrm>
            <a:off x="6340100" y="3009825"/>
            <a:ext cx="163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grpSp>
        <p:nvGrpSpPr>
          <p:cNvPr id="172" name="Google Shape;172;p23"/>
          <p:cNvGrpSpPr/>
          <p:nvPr/>
        </p:nvGrpSpPr>
        <p:grpSpPr>
          <a:xfrm>
            <a:off x="133275" y="4642838"/>
            <a:ext cx="4600713" cy="150450"/>
            <a:chOff x="0" y="4397412"/>
            <a:chExt cx="4600713" cy="150450"/>
          </a:xfrm>
        </p:grpSpPr>
        <p:sp>
          <p:nvSpPr>
            <p:cNvPr id="173" name="Google Shape;173;p23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07112" y="508463"/>
            <a:ext cx="4848225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idx="1" type="subTitle"/>
          </p:nvPr>
        </p:nvSpPr>
        <p:spPr>
          <a:xfrm>
            <a:off x="1813825" y="1867575"/>
            <a:ext cx="57414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Using EXAMIQ to get an opportunity to get (first 3 months) training in companies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Ex:Company A uses EXAMIQ to search for employee and asses their knowledge by EXAMIQ</a:t>
            </a:r>
            <a:endParaRPr b="1" sz="1500"/>
          </a:p>
        </p:txBody>
      </p:sp>
      <p:sp>
        <p:nvSpPr>
          <p:cNvPr id="184" name="Google Shape;184;p24"/>
          <p:cNvSpPr txBox="1"/>
          <p:nvPr>
            <p:ph type="ctrTitle"/>
          </p:nvPr>
        </p:nvSpPr>
        <p:spPr>
          <a:xfrm>
            <a:off x="3274525" y="1208700"/>
            <a:ext cx="2820000" cy="7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idea</a:t>
            </a:r>
            <a:endParaRPr sz="3500"/>
          </a:p>
        </p:txBody>
      </p:sp>
      <p:sp>
        <p:nvSpPr>
          <p:cNvPr id="185" name="Google Shape;185;p24"/>
          <p:cNvSpPr/>
          <p:nvPr/>
        </p:nvSpPr>
        <p:spPr>
          <a:xfrm flipH="1">
            <a:off x="7815668" y="4906241"/>
            <a:ext cx="6829" cy="3196"/>
          </a:xfrm>
          <a:custGeom>
            <a:rect b="b" l="l" r="r" t="t"/>
            <a:pathLst>
              <a:path extrusionOk="0" h="66" w="141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4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187" name="Google Shape;187;p24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600" y="2549375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ctrTitle"/>
          </p:nvPr>
        </p:nvSpPr>
        <p:spPr>
          <a:xfrm>
            <a:off x="783825" y="2157450"/>
            <a:ext cx="2453400" cy="7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guide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550" y="196075"/>
            <a:ext cx="4295765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348650" y="-1191300"/>
            <a:ext cx="4988924" cy="49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75" y="730350"/>
            <a:ext cx="5072951" cy="36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4">
            <a:alphaModFix/>
          </a:blip>
          <a:srcRect b="0" l="0" r="0" t="17695"/>
          <a:stretch/>
        </p:blipFill>
        <p:spPr>
          <a:xfrm>
            <a:off x="4888075" y="906925"/>
            <a:ext cx="4108774" cy="380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175100" y="485150"/>
            <a:ext cx="4988924" cy="49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type="ctrTitle"/>
          </p:nvPr>
        </p:nvSpPr>
        <p:spPr>
          <a:xfrm>
            <a:off x="3480625" y="173125"/>
            <a:ext cx="2453400" cy="7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guide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ctrTitle"/>
          </p:nvPr>
        </p:nvSpPr>
        <p:spPr>
          <a:xfrm>
            <a:off x="934700" y="2246100"/>
            <a:ext cx="2575500" cy="6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Fonts &amp; Logo</a:t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775" y="152400"/>
            <a:ext cx="400214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ctrTitle"/>
          </p:nvPr>
        </p:nvSpPr>
        <p:spPr>
          <a:xfrm>
            <a:off x="998225" y="1985100"/>
            <a:ext cx="2388300" cy="11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sYSTEM </a:t>
            </a:r>
            <a:r>
              <a:rPr lang="en"/>
              <a:t>sPACING</a:t>
            </a:r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262" y="0"/>
            <a:ext cx="44927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ctrTitle"/>
          </p:nvPr>
        </p:nvSpPr>
        <p:spPr>
          <a:xfrm>
            <a:off x="787550" y="1704250"/>
            <a:ext cx="28317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Tone of Voice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4659025" y="878275"/>
            <a:ext cx="3982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800"/>
              <a:buFont typeface="Anaheim"/>
              <a:buChar char="●"/>
            </a:pPr>
            <a:r>
              <a:rPr b="1" lang="en" sz="1800">
                <a:solidFill>
                  <a:srgbClr val="2D406A"/>
                </a:solidFill>
                <a:latin typeface="Anaheim"/>
                <a:ea typeface="Anaheim"/>
                <a:cs typeface="Anaheim"/>
                <a:sym typeface="Anaheim"/>
              </a:rPr>
              <a:t>We adopts a formal tone of voice to convey professionalism and credibility.</a:t>
            </a:r>
            <a:endParaRPr b="1" sz="1800">
              <a:solidFill>
                <a:srgbClr val="2D406A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800"/>
              <a:buFont typeface="Anaheim"/>
              <a:buChar char="●"/>
            </a:pPr>
            <a:r>
              <a:rPr b="1" lang="en" sz="1800">
                <a:solidFill>
                  <a:srgbClr val="2D406A"/>
                </a:solidFill>
                <a:latin typeface="Anaheim"/>
                <a:ea typeface="Anaheim"/>
                <a:cs typeface="Anaheim"/>
                <a:sym typeface="Anaheim"/>
              </a:rPr>
              <a:t>Use clear and concise language while maintaining a professional tone.</a:t>
            </a:r>
            <a:endParaRPr b="1" sz="1800">
              <a:solidFill>
                <a:srgbClr val="2D406A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28" name="Google Shape;228;p29"/>
          <p:cNvGrpSpPr/>
          <p:nvPr/>
        </p:nvGrpSpPr>
        <p:grpSpPr>
          <a:xfrm flipH="1">
            <a:off x="7971697" y="3436168"/>
            <a:ext cx="921144" cy="1561106"/>
            <a:chOff x="4321997" y="3141168"/>
            <a:chExt cx="921144" cy="1561106"/>
          </a:xfrm>
        </p:grpSpPr>
        <p:sp>
          <p:nvSpPr>
            <p:cNvPr id="229" name="Google Shape;229;p29"/>
            <p:cNvSpPr/>
            <p:nvPr/>
          </p:nvSpPr>
          <p:spPr>
            <a:xfrm>
              <a:off x="4321997" y="3141168"/>
              <a:ext cx="921144" cy="1187366"/>
            </a:xfrm>
            <a:custGeom>
              <a:rect b="b" l="l" r="r" t="t"/>
              <a:pathLst>
                <a:path extrusionOk="0" h="26747" w="2075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4380949" y="3168602"/>
              <a:ext cx="665088" cy="1533672"/>
            </a:xfrm>
            <a:custGeom>
              <a:rect b="b" l="l" r="r" t="t"/>
              <a:pathLst>
                <a:path extrusionOk="0" h="34548" w="14982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4797120" y="3348164"/>
              <a:ext cx="48477" cy="359002"/>
            </a:xfrm>
            <a:custGeom>
              <a:rect b="b" l="l" r="r" t="t"/>
              <a:pathLst>
                <a:path extrusionOk="0" h="8087" w="1092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4377886" y="3628362"/>
              <a:ext cx="419731" cy="78930"/>
            </a:xfrm>
            <a:custGeom>
              <a:rect b="b" l="l" r="r" t="t"/>
              <a:pathLst>
                <a:path extrusionOk="0" h="1778" w="9455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4980013" y="3637507"/>
              <a:ext cx="211663" cy="535906"/>
            </a:xfrm>
            <a:custGeom>
              <a:rect b="b" l="l" r="r" t="t"/>
              <a:pathLst>
                <a:path extrusionOk="0" h="12072" w="4768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4422677" y="3993702"/>
              <a:ext cx="557747" cy="179790"/>
            </a:xfrm>
            <a:custGeom>
              <a:rect b="b" l="l" r="r" t="t"/>
              <a:pathLst>
                <a:path extrusionOk="0" h="4050" w="12564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29"/>
          <p:cNvGrpSpPr/>
          <p:nvPr/>
        </p:nvGrpSpPr>
        <p:grpSpPr>
          <a:xfrm>
            <a:off x="4571775" y="4993051"/>
            <a:ext cx="4600713" cy="150450"/>
            <a:chOff x="0" y="4397412"/>
            <a:chExt cx="4600713" cy="150450"/>
          </a:xfrm>
        </p:grpSpPr>
        <p:sp>
          <p:nvSpPr>
            <p:cNvPr id="236" name="Google Shape;236;p29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ctrTitle"/>
          </p:nvPr>
        </p:nvSpPr>
        <p:spPr>
          <a:xfrm>
            <a:off x="1108350" y="1726375"/>
            <a:ext cx="18363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246" name="Google Shape;246;p30"/>
          <p:cNvSpPr txBox="1"/>
          <p:nvPr/>
        </p:nvSpPr>
        <p:spPr>
          <a:xfrm>
            <a:off x="4382475" y="944625"/>
            <a:ext cx="37167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800"/>
              <a:buFont typeface="Anaheim"/>
              <a:buChar char="●"/>
            </a:pPr>
            <a:r>
              <a:rPr b="1" lang="en" sz="1800">
                <a:solidFill>
                  <a:srgbClr val="2D406A"/>
                </a:solidFill>
                <a:latin typeface="Anaheim"/>
                <a:ea typeface="Anaheim"/>
                <a:cs typeface="Anaheim"/>
                <a:sym typeface="Anaheim"/>
              </a:rPr>
              <a:t>We utilizes cartoon images to add a touch of friendliness and approachability.</a:t>
            </a:r>
            <a:endParaRPr b="1" sz="1800">
              <a:solidFill>
                <a:srgbClr val="2D406A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800"/>
              <a:buFont typeface="Anaheim"/>
              <a:buChar char="●"/>
            </a:pPr>
            <a:r>
              <a:rPr b="1" lang="en" sz="1800">
                <a:solidFill>
                  <a:srgbClr val="2D406A"/>
                </a:solidFill>
                <a:latin typeface="Anaheim"/>
                <a:ea typeface="Anaheim"/>
                <a:cs typeface="Anaheim"/>
                <a:sym typeface="Anaheim"/>
              </a:rPr>
              <a:t>Cartoon images help create a visually appealing and relatable identity.</a:t>
            </a:r>
            <a:endParaRPr b="1" sz="1800">
              <a:solidFill>
                <a:srgbClr val="2D406A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47" name="Google Shape;247;p30"/>
          <p:cNvGrpSpPr/>
          <p:nvPr/>
        </p:nvGrpSpPr>
        <p:grpSpPr>
          <a:xfrm>
            <a:off x="4534350" y="4560651"/>
            <a:ext cx="4600713" cy="150450"/>
            <a:chOff x="0" y="4397412"/>
            <a:chExt cx="4600713" cy="150450"/>
          </a:xfrm>
        </p:grpSpPr>
        <p:sp>
          <p:nvSpPr>
            <p:cNvPr id="248" name="Google Shape;248;p30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550" y="2979924"/>
            <a:ext cx="1917250" cy="19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8863" y="2865651"/>
            <a:ext cx="2050962" cy="20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6750" y="2932971"/>
            <a:ext cx="1917250" cy="1920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D5B1FA"/>
      </a:lt1>
      <a:dk2>
        <a:srgbClr val="C692FA"/>
      </a:dk2>
      <a:lt2>
        <a:srgbClr val="B372F5"/>
      </a:lt2>
      <a:accent1>
        <a:srgbClr val="9651DB"/>
      </a:accent1>
      <a:accent2>
        <a:srgbClr val="6825AA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