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1662E-1832-4775-85B7-2D4581E73AD0}" type="datetimeFigureOut">
              <a:rPr lang="en-US" smtClean="0"/>
              <a:t>9/21/2017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9A62C-25D8-4923-9BB8-559F34813F11}" type="slidenum">
              <a:rPr lang="en-US" smtClean="0"/>
              <a:t>‹#›</a:t>
            </a:fld>
            <a:endParaRPr lang="en-US"/>
          </a:p>
        </p:txBody>
      </p:sp>
    </p:spTree>
    <p:extLst>
      <p:ext uri="{BB962C8B-B14F-4D97-AF65-F5344CB8AC3E}">
        <p14:creationId xmlns:p14="http://schemas.microsoft.com/office/powerpoint/2010/main" val="54829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B524-CC3B-4E44-BBC3-4D89618587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850EFC-F6C6-40B2-A13F-D2411CFE1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6C9A17-73DC-452F-9FE0-CA0810B2BFD7}"/>
              </a:ext>
            </a:extLst>
          </p:cNvPr>
          <p:cNvSpPr>
            <a:spLocks noGrp="1"/>
          </p:cNvSpPr>
          <p:nvPr>
            <p:ph type="dt" sz="half" idx="10"/>
          </p:nvPr>
        </p:nvSpPr>
        <p:spPr/>
        <p:txBody>
          <a:bodyPr/>
          <a:lstStyle/>
          <a:p>
            <a:fld id="{F0117AB2-4E37-47C4-88B5-33090BF53B5A}" type="datetime1">
              <a:rPr lang="en-US" smtClean="0"/>
              <a:t>9/21/2017</a:t>
            </a:fld>
            <a:endParaRPr lang="en-US"/>
          </a:p>
        </p:txBody>
      </p:sp>
      <p:sp>
        <p:nvSpPr>
          <p:cNvPr id="5" name="Footer Placeholder 4">
            <a:extLst>
              <a:ext uri="{FF2B5EF4-FFF2-40B4-BE49-F238E27FC236}">
                <a16:creationId xmlns:a16="http://schemas.microsoft.com/office/drawing/2014/main" id="{E47FA2D1-EDDA-461B-98CE-FDD26F30E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41210-5B50-4B4B-AAD3-6EC68E063CE9}"/>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96451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1184-B616-4A0E-B4E3-6C7EF25CF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8302B5-9DD0-422A-9E50-8085BE1E89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9E315-0950-4213-8944-01C5BEF8007E}"/>
              </a:ext>
            </a:extLst>
          </p:cNvPr>
          <p:cNvSpPr>
            <a:spLocks noGrp="1"/>
          </p:cNvSpPr>
          <p:nvPr>
            <p:ph type="dt" sz="half" idx="10"/>
          </p:nvPr>
        </p:nvSpPr>
        <p:spPr/>
        <p:txBody>
          <a:bodyPr/>
          <a:lstStyle/>
          <a:p>
            <a:fld id="{6257C769-27D2-4292-8D56-29F50C0BD737}" type="datetime1">
              <a:rPr lang="en-US" smtClean="0"/>
              <a:t>9/21/2017</a:t>
            </a:fld>
            <a:endParaRPr lang="en-US"/>
          </a:p>
        </p:txBody>
      </p:sp>
      <p:sp>
        <p:nvSpPr>
          <p:cNvPr id="5" name="Footer Placeholder 4">
            <a:extLst>
              <a:ext uri="{FF2B5EF4-FFF2-40B4-BE49-F238E27FC236}">
                <a16:creationId xmlns:a16="http://schemas.microsoft.com/office/drawing/2014/main" id="{AB985BD7-D4EC-48C6-8F57-A7DE1351B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510C0-9F08-4097-ABCA-EB75C41B5456}"/>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157340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5F57D-A25F-423E-A5AC-458224CB08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81D420-586E-4414-BFDD-373F3C934E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CE12E-ED7A-4943-9105-98A866143AB3}"/>
              </a:ext>
            </a:extLst>
          </p:cNvPr>
          <p:cNvSpPr>
            <a:spLocks noGrp="1"/>
          </p:cNvSpPr>
          <p:nvPr>
            <p:ph type="dt" sz="half" idx="10"/>
          </p:nvPr>
        </p:nvSpPr>
        <p:spPr/>
        <p:txBody>
          <a:bodyPr/>
          <a:lstStyle/>
          <a:p>
            <a:fld id="{96954948-8E02-4FB8-83A0-970DF2B411E7}" type="datetime1">
              <a:rPr lang="en-US" smtClean="0"/>
              <a:t>9/21/2017</a:t>
            </a:fld>
            <a:endParaRPr lang="en-US"/>
          </a:p>
        </p:txBody>
      </p:sp>
      <p:sp>
        <p:nvSpPr>
          <p:cNvPr id="5" name="Footer Placeholder 4">
            <a:extLst>
              <a:ext uri="{FF2B5EF4-FFF2-40B4-BE49-F238E27FC236}">
                <a16:creationId xmlns:a16="http://schemas.microsoft.com/office/drawing/2014/main" id="{B7C68769-E85E-4540-AF1B-D420A5F46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6DED2-515A-444A-A4C2-DEA6FDD0EF20}"/>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112472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EDB6-A54B-4D04-9D2E-BEFEB9DFA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0FC63-4531-4602-8B01-3BA9FFAF77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CD6C4-2CA3-4460-9B62-A24C7921BBF9}"/>
              </a:ext>
            </a:extLst>
          </p:cNvPr>
          <p:cNvSpPr>
            <a:spLocks noGrp="1"/>
          </p:cNvSpPr>
          <p:nvPr>
            <p:ph type="dt" sz="half" idx="10"/>
          </p:nvPr>
        </p:nvSpPr>
        <p:spPr/>
        <p:txBody>
          <a:bodyPr/>
          <a:lstStyle/>
          <a:p>
            <a:fld id="{53D574D1-5D5F-48C8-86B1-FB093FB2B183}" type="datetime1">
              <a:rPr lang="en-US" smtClean="0"/>
              <a:t>9/21/2017</a:t>
            </a:fld>
            <a:endParaRPr lang="en-US"/>
          </a:p>
        </p:txBody>
      </p:sp>
      <p:sp>
        <p:nvSpPr>
          <p:cNvPr id="5" name="Footer Placeholder 4">
            <a:extLst>
              <a:ext uri="{FF2B5EF4-FFF2-40B4-BE49-F238E27FC236}">
                <a16:creationId xmlns:a16="http://schemas.microsoft.com/office/drawing/2014/main" id="{637F050E-0363-4E49-B785-04FD6A4D7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44156-E919-45AA-A964-7B80EFD8C992}"/>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348444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0C49-A79D-41C2-B9F8-7E0969CB81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B7EA9-ACCB-457D-B065-5B6B0FDC4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55DBBF-38AB-478C-9CC0-53789B58E524}"/>
              </a:ext>
            </a:extLst>
          </p:cNvPr>
          <p:cNvSpPr>
            <a:spLocks noGrp="1"/>
          </p:cNvSpPr>
          <p:nvPr>
            <p:ph type="dt" sz="half" idx="10"/>
          </p:nvPr>
        </p:nvSpPr>
        <p:spPr/>
        <p:txBody>
          <a:bodyPr/>
          <a:lstStyle/>
          <a:p>
            <a:fld id="{43E51BB0-1E67-4CAE-A474-FFD0280A238B}" type="datetime1">
              <a:rPr lang="en-US" smtClean="0"/>
              <a:t>9/21/2017</a:t>
            </a:fld>
            <a:endParaRPr lang="en-US"/>
          </a:p>
        </p:txBody>
      </p:sp>
      <p:sp>
        <p:nvSpPr>
          <p:cNvPr id="5" name="Footer Placeholder 4">
            <a:extLst>
              <a:ext uri="{FF2B5EF4-FFF2-40B4-BE49-F238E27FC236}">
                <a16:creationId xmlns:a16="http://schemas.microsoft.com/office/drawing/2014/main" id="{20AE3E5B-04CE-49DB-84C7-F4386BE54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89568-A195-4A1A-AC11-7149E56A8845}"/>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21535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B91B-4B9B-4D8F-AAE5-327263FE53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7DA77-85ED-45B2-BD5B-F89327F27F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8502E-F819-445E-B8CA-361BBCD8CE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32439E-2F67-44D8-A43E-5505DAC58D25}"/>
              </a:ext>
            </a:extLst>
          </p:cNvPr>
          <p:cNvSpPr>
            <a:spLocks noGrp="1"/>
          </p:cNvSpPr>
          <p:nvPr>
            <p:ph type="dt" sz="half" idx="10"/>
          </p:nvPr>
        </p:nvSpPr>
        <p:spPr/>
        <p:txBody>
          <a:bodyPr/>
          <a:lstStyle/>
          <a:p>
            <a:fld id="{3CBF29D7-ED83-45E3-93D1-87337042F270}" type="datetime1">
              <a:rPr lang="en-US" smtClean="0"/>
              <a:t>9/21/2017</a:t>
            </a:fld>
            <a:endParaRPr lang="en-US"/>
          </a:p>
        </p:txBody>
      </p:sp>
      <p:sp>
        <p:nvSpPr>
          <p:cNvPr id="6" name="Footer Placeholder 5">
            <a:extLst>
              <a:ext uri="{FF2B5EF4-FFF2-40B4-BE49-F238E27FC236}">
                <a16:creationId xmlns:a16="http://schemas.microsoft.com/office/drawing/2014/main" id="{C7005B15-424B-4A72-80F9-85BF307E1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E8E78-EE8F-4E57-9B8E-F292A23ABD00}"/>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341572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D861-2C0D-42B2-B75E-8DD106EFD8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161DA-CF28-4606-A5BC-0C4A84805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2009CE-1DF0-4128-A7CA-2B2C8D90D1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88EBA-3262-433E-9F88-8ABA3FE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8C95F1-0EFB-4D24-B713-1DE6258FBF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4A33B4-B6FB-4B09-9F4B-B9DECAD16B62}"/>
              </a:ext>
            </a:extLst>
          </p:cNvPr>
          <p:cNvSpPr>
            <a:spLocks noGrp="1"/>
          </p:cNvSpPr>
          <p:nvPr>
            <p:ph type="dt" sz="half" idx="10"/>
          </p:nvPr>
        </p:nvSpPr>
        <p:spPr/>
        <p:txBody>
          <a:bodyPr/>
          <a:lstStyle/>
          <a:p>
            <a:fld id="{CED0AEF0-C975-4601-BEDC-A6A8A05F2E14}" type="datetime1">
              <a:rPr lang="en-US" smtClean="0"/>
              <a:t>9/21/2017</a:t>
            </a:fld>
            <a:endParaRPr lang="en-US"/>
          </a:p>
        </p:txBody>
      </p:sp>
      <p:sp>
        <p:nvSpPr>
          <p:cNvPr id="8" name="Footer Placeholder 7">
            <a:extLst>
              <a:ext uri="{FF2B5EF4-FFF2-40B4-BE49-F238E27FC236}">
                <a16:creationId xmlns:a16="http://schemas.microsoft.com/office/drawing/2014/main" id="{5FDFAC32-B034-4EBA-8A68-6D0913EDD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A4B763-5FD6-4C8C-8B0A-E85F1FAC2884}"/>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424916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6994-ED61-4099-ADF9-F0C9EEA3EF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36D0D3-D1EF-4352-B3E7-C13F64E20496}"/>
              </a:ext>
            </a:extLst>
          </p:cNvPr>
          <p:cNvSpPr>
            <a:spLocks noGrp="1"/>
          </p:cNvSpPr>
          <p:nvPr>
            <p:ph type="dt" sz="half" idx="10"/>
          </p:nvPr>
        </p:nvSpPr>
        <p:spPr/>
        <p:txBody>
          <a:bodyPr/>
          <a:lstStyle/>
          <a:p>
            <a:fld id="{FD3CE11B-60C2-4506-995D-414FC8E7ED46}" type="datetime1">
              <a:rPr lang="en-US" smtClean="0"/>
              <a:t>9/21/2017</a:t>
            </a:fld>
            <a:endParaRPr lang="en-US"/>
          </a:p>
        </p:txBody>
      </p:sp>
      <p:sp>
        <p:nvSpPr>
          <p:cNvPr id="4" name="Footer Placeholder 3">
            <a:extLst>
              <a:ext uri="{FF2B5EF4-FFF2-40B4-BE49-F238E27FC236}">
                <a16:creationId xmlns:a16="http://schemas.microsoft.com/office/drawing/2014/main" id="{1C7394D6-91C7-47E6-A95C-B92FB86DA7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4FE025-429D-4425-A6A1-D7462F755B0F}"/>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1326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30EF3-52BF-4F1F-B040-5DA1B90FC87D}"/>
              </a:ext>
            </a:extLst>
          </p:cNvPr>
          <p:cNvSpPr>
            <a:spLocks noGrp="1"/>
          </p:cNvSpPr>
          <p:nvPr>
            <p:ph type="dt" sz="half" idx="10"/>
          </p:nvPr>
        </p:nvSpPr>
        <p:spPr/>
        <p:txBody>
          <a:bodyPr/>
          <a:lstStyle/>
          <a:p>
            <a:fld id="{2DAD26B4-84DC-4AF6-AF16-C8D9A1EE4BD0}" type="datetime1">
              <a:rPr lang="en-US" smtClean="0"/>
              <a:t>9/21/2017</a:t>
            </a:fld>
            <a:endParaRPr lang="en-US"/>
          </a:p>
        </p:txBody>
      </p:sp>
      <p:sp>
        <p:nvSpPr>
          <p:cNvPr id="3" name="Footer Placeholder 2">
            <a:extLst>
              <a:ext uri="{FF2B5EF4-FFF2-40B4-BE49-F238E27FC236}">
                <a16:creationId xmlns:a16="http://schemas.microsoft.com/office/drawing/2014/main" id="{2CE81BF2-8EBA-48EA-989E-08B28567ED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19E05-533A-452E-8456-7426135BE532}"/>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57561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265-5B86-41F6-BEB7-3BCA76769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3A12D9-5197-46FD-8FAB-B141834E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62C454-3DDF-4036-AC58-61AB9DC22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726647-AE79-4EFC-92AB-0AE29EFD3ACA}"/>
              </a:ext>
            </a:extLst>
          </p:cNvPr>
          <p:cNvSpPr>
            <a:spLocks noGrp="1"/>
          </p:cNvSpPr>
          <p:nvPr>
            <p:ph type="dt" sz="half" idx="10"/>
          </p:nvPr>
        </p:nvSpPr>
        <p:spPr/>
        <p:txBody>
          <a:bodyPr/>
          <a:lstStyle/>
          <a:p>
            <a:fld id="{ED16FFDA-C4A8-405F-A972-303061558BFC}" type="datetime1">
              <a:rPr lang="en-US" smtClean="0"/>
              <a:t>9/21/2017</a:t>
            </a:fld>
            <a:endParaRPr lang="en-US"/>
          </a:p>
        </p:txBody>
      </p:sp>
      <p:sp>
        <p:nvSpPr>
          <p:cNvPr id="6" name="Footer Placeholder 5">
            <a:extLst>
              <a:ext uri="{FF2B5EF4-FFF2-40B4-BE49-F238E27FC236}">
                <a16:creationId xmlns:a16="http://schemas.microsoft.com/office/drawing/2014/main" id="{201B3FC3-F2C2-4FC9-AB3D-97D9D2E4E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80E59-0D86-4D7A-8E2B-581E33B23C5F}"/>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36673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1A3A-62D6-4897-83E2-2564569AB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D9AF3B-A2C9-4310-B5AA-F86A2D333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5727C9-34B1-4584-90F8-9B05AEC28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B9BF0B-C1C0-41CA-AABE-BAEC916FB99B}"/>
              </a:ext>
            </a:extLst>
          </p:cNvPr>
          <p:cNvSpPr>
            <a:spLocks noGrp="1"/>
          </p:cNvSpPr>
          <p:nvPr>
            <p:ph type="dt" sz="half" idx="10"/>
          </p:nvPr>
        </p:nvSpPr>
        <p:spPr/>
        <p:txBody>
          <a:bodyPr/>
          <a:lstStyle/>
          <a:p>
            <a:fld id="{8E4F1E93-0F10-42AA-B5BA-7C422ADE9F0D}" type="datetime1">
              <a:rPr lang="en-US" smtClean="0"/>
              <a:t>9/21/2017</a:t>
            </a:fld>
            <a:endParaRPr lang="en-US"/>
          </a:p>
        </p:txBody>
      </p:sp>
      <p:sp>
        <p:nvSpPr>
          <p:cNvPr id="6" name="Footer Placeholder 5">
            <a:extLst>
              <a:ext uri="{FF2B5EF4-FFF2-40B4-BE49-F238E27FC236}">
                <a16:creationId xmlns:a16="http://schemas.microsoft.com/office/drawing/2014/main" id="{D8AECFE0-F187-4B80-AEE5-8E40EA353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7678F-E1B6-4FB3-B4EC-65253DC9283D}"/>
              </a:ext>
            </a:extLst>
          </p:cNvPr>
          <p:cNvSpPr>
            <a:spLocks noGrp="1"/>
          </p:cNvSpPr>
          <p:nvPr>
            <p:ph type="sldNum" sz="quarter" idx="12"/>
          </p:nvPr>
        </p:nvSpPr>
        <p:spPr/>
        <p:txBody>
          <a:bodyPr/>
          <a:lstStyle/>
          <a:p>
            <a:fld id="{523CC8B2-814F-4B73-8517-18064A8DF3A5}" type="slidenum">
              <a:rPr lang="en-US" smtClean="0"/>
              <a:t>‹#›</a:t>
            </a:fld>
            <a:endParaRPr lang="en-US"/>
          </a:p>
        </p:txBody>
      </p:sp>
    </p:spTree>
    <p:extLst>
      <p:ext uri="{BB962C8B-B14F-4D97-AF65-F5344CB8AC3E}">
        <p14:creationId xmlns:p14="http://schemas.microsoft.com/office/powerpoint/2010/main" val="341776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4056A-6CAD-43E8-A43A-33E217DD4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33734-F087-4A21-8B42-6465E21E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4E81F-AAB4-4AE6-B118-9B49FC1A1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ED71C-6786-4177-9B4C-AA6D9733B1E8}" type="datetime1">
              <a:rPr lang="en-US" smtClean="0"/>
              <a:t>9/21/2017</a:t>
            </a:fld>
            <a:endParaRPr lang="en-US"/>
          </a:p>
        </p:txBody>
      </p:sp>
      <p:sp>
        <p:nvSpPr>
          <p:cNvPr id="5" name="Footer Placeholder 4">
            <a:extLst>
              <a:ext uri="{FF2B5EF4-FFF2-40B4-BE49-F238E27FC236}">
                <a16:creationId xmlns:a16="http://schemas.microsoft.com/office/drawing/2014/main" id="{99FEA3BD-ABE8-4ED3-8388-FD2DCFC92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6D0963-7EF8-4DB3-B297-A0227AD92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CC8B2-814F-4B73-8517-18064A8DF3A5}" type="slidenum">
              <a:rPr lang="en-US" smtClean="0"/>
              <a:t>‹#›</a:t>
            </a:fld>
            <a:endParaRPr lang="en-US"/>
          </a:p>
        </p:txBody>
      </p:sp>
    </p:spTree>
    <p:extLst>
      <p:ext uri="{BB962C8B-B14F-4D97-AF65-F5344CB8AC3E}">
        <p14:creationId xmlns:p14="http://schemas.microsoft.com/office/powerpoint/2010/main" val="318430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93E3-E877-4179-8EE4-5BFF49D79280}"/>
              </a:ext>
            </a:extLst>
          </p:cNvPr>
          <p:cNvSpPr>
            <a:spLocks noGrp="1"/>
          </p:cNvSpPr>
          <p:nvPr>
            <p:ph type="ctrTitle"/>
          </p:nvPr>
        </p:nvSpPr>
        <p:spPr/>
        <p:txBody>
          <a:bodyPr>
            <a:normAutofit fontScale="90000"/>
          </a:bodyPr>
          <a:lstStyle/>
          <a:p>
            <a:r>
              <a:rPr lang="en-US" dirty="0">
                <a:effectLst/>
              </a:rPr>
              <a:t>Building Wind Farms Next to Series Capacitor Banks: Lessons Learned </a:t>
            </a:r>
            <a:endParaRPr lang="en-US" dirty="0"/>
          </a:p>
        </p:txBody>
      </p:sp>
      <p:sp>
        <p:nvSpPr>
          <p:cNvPr id="3" name="Subtitle 2">
            <a:extLst>
              <a:ext uri="{FF2B5EF4-FFF2-40B4-BE49-F238E27FC236}">
                <a16:creationId xmlns:a16="http://schemas.microsoft.com/office/drawing/2014/main" id="{650820A4-0C90-4B83-B9FD-4E6EFFE62B16}"/>
              </a:ext>
            </a:extLst>
          </p:cNvPr>
          <p:cNvSpPr>
            <a:spLocks noGrp="1"/>
          </p:cNvSpPr>
          <p:nvPr>
            <p:ph type="subTitle" idx="1"/>
          </p:nvPr>
        </p:nvSpPr>
        <p:spPr/>
        <p:txBody>
          <a:bodyPr/>
          <a:lstStyle/>
          <a:p>
            <a:r>
              <a:rPr lang="en-US" dirty="0"/>
              <a:t>Ahmad Abdullah, Billy Yancey and Mahdi Kefayati</a:t>
            </a:r>
          </a:p>
        </p:txBody>
      </p:sp>
      <p:sp>
        <p:nvSpPr>
          <p:cNvPr id="4" name="Slide Number Placeholder 3">
            <a:extLst>
              <a:ext uri="{FF2B5EF4-FFF2-40B4-BE49-F238E27FC236}">
                <a16:creationId xmlns:a16="http://schemas.microsoft.com/office/drawing/2014/main" id="{887FA25A-0D67-40EB-B3F0-99AAC59011A1}"/>
              </a:ext>
            </a:extLst>
          </p:cNvPr>
          <p:cNvSpPr>
            <a:spLocks noGrp="1"/>
          </p:cNvSpPr>
          <p:nvPr>
            <p:ph type="sldNum" sz="quarter" idx="12"/>
          </p:nvPr>
        </p:nvSpPr>
        <p:spPr/>
        <p:txBody>
          <a:bodyPr/>
          <a:lstStyle/>
          <a:p>
            <a:fld id="{523CC8B2-814F-4B73-8517-18064A8DF3A5}" type="slidenum">
              <a:rPr lang="en-US" smtClean="0"/>
              <a:t>1</a:t>
            </a:fld>
            <a:endParaRPr lang="en-US"/>
          </a:p>
        </p:txBody>
      </p:sp>
    </p:spTree>
    <p:extLst>
      <p:ext uri="{BB962C8B-B14F-4D97-AF65-F5344CB8AC3E}">
        <p14:creationId xmlns:p14="http://schemas.microsoft.com/office/powerpoint/2010/main" val="179883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C50A-33E5-41B3-BA88-9789BA536146}"/>
              </a:ext>
            </a:extLst>
          </p:cNvPr>
          <p:cNvSpPr>
            <a:spLocks noGrp="1"/>
          </p:cNvSpPr>
          <p:nvPr>
            <p:ph type="title"/>
          </p:nvPr>
        </p:nvSpPr>
        <p:spPr/>
        <p:txBody>
          <a:bodyPr/>
          <a:lstStyle/>
          <a:p>
            <a:r>
              <a:rPr lang="en-US" dirty="0"/>
              <a:t>Project side frequency scan </a:t>
            </a:r>
          </a:p>
        </p:txBody>
      </p:sp>
      <p:pic>
        <p:nvPicPr>
          <p:cNvPr id="6" name="Content Placeholder 5">
            <a:extLst>
              <a:ext uri="{FF2B5EF4-FFF2-40B4-BE49-F238E27FC236}">
                <a16:creationId xmlns:a16="http://schemas.microsoft.com/office/drawing/2014/main" id="{72A44E86-B6FE-4950-8BCB-42E59F5C6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1217" y="2297220"/>
            <a:ext cx="5418290" cy="2880610"/>
          </a:xfrm>
        </p:spPr>
      </p:pic>
      <p:sp>
        <p:nvSpPr>
          <p:cNvPr id="4" name="Slide Number Placeholder 3">
            <a:extLst>
              <a:ext uri="{FF2B5EF4-FFF2-40B4-BE49-F238E27FC236}">
                <a16:creationId xmlns:a16="http://schemas.microsoft.com/office/drawing/2014/main" id="{70DD2B33-7A53-4168-A857-980628E38F05}"/>
              </a:ext>
            </a:extLst>
          </p:cNvPr>
          <p:cNvSpPr>
            <a:spLocks noGrp="1"/>
          </p:cNvSpPr>
          <p:nvPr>
            <p:ph type="sldNum" sz="quarter" idx="12"/>
          </p:nvPr>
        </p:nvSpPr>
        <p:spPr/>
        <p:txBody>
          <a:bodyPr/>
          <a:lstStyle/>
          <a:p>
            <a:fld id="{523CC8B2-814F-4B73-8517-18064A8DF3A5}" type="slidenum">
              <a:rPr lang="en-US" smtClean="0"/>
              <a:t>10</a:t>
            </a:fld>
            <a:endParaRPr lang="en-US"/>
          </a:p>
        </p:txBody>
      </p:sp>
      <p:pic>
        <p:nvPicPr>
          <p:cNvPr id="8" name="Picture 7">
            <a:extLst>
              <a:ext uri="{FF2B5EF4-FFF2-40B4-BE49-F238E27FC236}">
                <a16:creationId xmlns:a16="http://schemas.microsoft.com/office/drawing/2014/main" id="{865428E7-6D4F-4B8A-B220-FF213AE0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88" y="2297220"/>
            <a:ext cx="5433531" cy="2880610"/>
          </a:xfrm>
          <a:prstGeom prst="rect">
            <a:avLst/>
          </a:prstGeom>
        </p:spPr>
      </p:pic>
      <p:sp>
        <p:nvSpPr>
          <p:cNvPr id="9" name="TextBox 8">
            <a:extLst>
              <a:ext uri="{FF2B5EF4-FFF2-40B4-BE49-F238E27FC236}">
                <a16:creationId xmlns:a16="http://schemas.microsoft.com/office/drawing/2014/main" id="{939548AD-29B6-4A25-AD3C-A1CE38E4E974}"/>
              </a:ext>
            </a:extLst>
          </p:cNvPr>
          <p:cNvSpPr txBox="1"/>
          <p:nvPr/>
        </p:nvSpPr>
        <p:spPr>
          <a:xfrm>
            <a:off x="1362809" y="5415030"/>
            <a:ext cx="4263475" cy="369332"/>
          </a:xfrm>
          <a:prstGeom prst="rect">
            <a:avLst/>
          </a:prstGeom>
          <a:noFill/>
        </p:spPr>
        <p:txBody>
          <a:bodyPr wrap="none" rtlCol="0">
            <a:spAutoFit/>
          </a:bodyPr>
          <a:lstStyle/>
          <a:p>
            <a:r>
              <a:rPr lang="en-US" dirty="0"/>
              <a:t>100% output with series compensation OFF</a:t>
            </a:r>
          </a:p>
        </p:txBody>
      </p:sp>
      <p:sp>
        <p:nvSpPr>
          <p:cNvPr id="10" name="TextBox 9">
            <a:extLst>
              <a:ext uri="{FF2B5EF4-FFF2-40B4-BE49-F238E27FC236}">
                <a16:creationId xmlns:a16="http://schemas.microsoft.com/office/drawing/2014/main" id="{0A40EA15-F013-4611-A299-CBAC02A84597}"/>
              </a:ext>
            </a:extLst>
          </p:cNvPr>
          <p:cNvSpPr txBox="1"/>
          <p:nvPr/>
        </p:nvSpPr>
        <p:spPr>
          <a:xfrm>
            <a:off x="6931269" y="5397758"/>
            <a:ext cx="4200958" cy="369332"/>
          </a:xfrm>
          <a:prstGeom prst="rect">
            <a:avLst/>
          </a:prstGeom>
          <a:noFill/>
        </p:spPr>
        <p:txBody>
          <a:bodyPr wrap="none" rtlCol="0">
            <a:spAutoFit/>
          </a:bodyPr>
          <a:lstStyle/>
          <a:p>
            <a:r>
              <a:rPr lang="en-US" dirty="0"/>
              <a:t>100% output with series compensation ON</a:t>
            </a:r>
          </a:p>
        </p:txBody>
      </p:sp>
    </p:spTree>
    <p:extLst>
      <p:ext uri="{BB962C8B-B14F-4D97-AF65-F5344CB8AC3E}">
        <p14:creationId xmlns:p14="http://schemas.microsoft.com/office/powerpoint/2010/main" val="190360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1016-267B-4BA5-96EB-3B02A3D45496}"/>
              </a:ext>
            </a:extLst>
          </p:cNvPr>
          <p:cNvSpPr>
            <a:spLocks noGrp="1"/>
          </p:cNvSpPr>
          <p:nvPr>
            <p:ph type="title"/>
          </p:nvPr>
        </p:nvSpPr>
        <p:spPr>
          <a:xfrm>
            <a:off x="240323" y="0"/>
            <a:ext cx="10515600" cy="1325563"/>
          </a:xfrm>
        </p:spPr>
        <p:txBody>
          <a:bodyPr/>
          <a:lstStyle/>
          <a:p>
            <a:r>
              <a:rPr lang="en-US" b="1" dirty="0"/>
              <a:t>Combined Frequency Scan </a:t>
            </a:r>
            <a:endParaRPr lang="en-US" dirty="0"/>
          </a:p>
        </p:txBody>
      </p:sp>
      <p:sp>
        <p:nvSpPr>
          <p:cNvPr id="4" name="Slide Number Placeholder 3">
            <a:extLst>
              <a:ext uri="{FF2B5EF4-FFF2-40B4-BE49-F238E27FC236}">
                <a16:creationId xmlns:a16="http://schemas.microsoft.com/office/drawing/2014/main" id="{C5EE296A-F42E-4DC7-98BD-9C49B1484A6F}"/>
              </a:ext>
            </a:extLst>
          </p:cNvPr>
          <p:cNvSpPr>
            <a:spLocks noGrp="1"/>
          </p:cNvSpPr>
          <p:nvPr>
            <p:ph type="sldNum" sz="quarter" idx="12"/>
          </p:nvPr>
        </p:nvSpPr>
        <p:spPr/>
        <p:txBody>
          <a:bodyPr/>
          <a:lstStyle/>
          <a:p>
            <a:fld id="{523CC8B2-814F-4B73-8517-18064A8DF3A5}" type="slidenum">
              <a:rPr lang="en-US" smtClean="0"/>
              <a:t>11</a:t>
            </a:fld>
            <a:endParaRPr lang="en-US"/>
          </a:p>
        </p:txBody>
      </p:sp>
      <p:pic>
        <p:nvPicPr>
          <p:cNvPr id="12" name="Content Placeholder 11">
            <a:extLst>
              <a:ext uri="{FF2B5EF4-FFF2-40B4-BE49-F238E27FC236}">
                <a16:creationId xmlns:a16="http://schemas.microsoft.com/office/drawing/2014/main" id="{FCD01269-64B1-4CAE-95B6-91ED2FE4C3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246" y="968101"/>
            <a:ext cx="5402677" cy="4065861"/>
          </a:xfrm>
        </p:spPr>
      </p:pic>
      <p:pic>
        <p:nvPicPr>
          <p:cNvPr id="14" name="Picture 13">
            <a:extLst>
              <a:ext uri="{FF2B5EF4-FFF2-40B4-BE49-F238E27FC236}">
                <a16:creationId xmlns:a16="http://schemas.microsoft.com/office/drawing/2014/main" id="{CCACE6A7-C630-490D-A1BE-3CE1D1550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823" y="944132"/>
            <a:ext cx="5471814" cy="4089830"/>
          </a:xfrm>
          <a:prstGeom prst="rect">
            <a:avLst/>
          </a:prstGeom>
        </p:spPr>
      </p:pic>
      <p:sp>
        <p:nvSpPr>
          <p:cNvPr id="15" name="TextBox 14">
            <a:extLst>
              <a:ext uri="{FF2B5EF4-FFF2-40B4-BE49-F238E27FC236}">
                <a16:creationId xmlns:a16="http://schemas.microsoft.com/office/drawing/2014/main" id="{F1E86412-C89B-4990-95AD-1B614862AEEE}"/>
              </a:ext>
            </a:extLst>
          </p:cNvPr>
          <p:cNvSpPr txBox="1"/>
          <p:nvPr/>
        </p:nvSpPr>
        <p:spPr>
          <a:xfrm>
            <a:off x="2631592" y="5132940"/>
            <a:ext cx="1277914" cy="369332"/>
          </a:xfrm>
          <a:prstGeom prst="rect">
            <a:avLst/>
          </a:prstGeom>
          <a:noFill/>
        </p:spPr>
        <p:txBody>
          <a:bodyPr wrap="none" rtlCol="0">
            <a:spAutoFit/>
          </a:bodyPr>
          <a:lstStyle/>
          <a:p>
            <a:r>
              <a:rPr lang="en-US" dirty="0"/>
              <a:t>10% output</a:t>
            </a:r>
          </a:p>
        </p:txBody>
      </p:sp>
      <p:sp>
        <p:nvSpPr>
          <p:cNvPr id="16" name="TextBox 15">
            <a:extLst>
              <a:ext uri="{FF2B5EF4-FFF2-40B4-BE49-F238E27FC236}">
                <a16:creationId xmlns:a16="http://schemas.microsoft.com/office/drawing/2014/main" id="{8A1DD96A-B40D-45C9-8DCA-A44F0B1F763C}"/>
              </a:ext>
            </a:extLst>
          </p:cNvPr>
          <p:cNvSpPr txBox="1"/>
          <p:nvPr/>
        </p:nvSpPr>
        <p:spPr>
          <a:xfrm>
            <a:off x="8704286" y="5138443"/>
            <a:ext cx="1394934" cy="369332"/>
          </a:xfrm>
          <a:prstGeom prst="rect">
            <a:avLst/>
          </a:prstGeom>
          <a:noFill/>
        </p:spPr>
        <p:txBody>
          <a:bodyPr wrap="none" rtlCol="0">
            <a:spAutoFit/>
          </a:bodyPr>
          <a:lstStyle/>
          <a:p>
            <a:r>
              <a:rPr lang="en-US" dirty="0"/>
              <a:t>100% output</a:t>
            </a:r>
          </a:p>
        </p:txBody>
      </p:sp>
    </p:spTree>
    <p:extLst>
      <p:ext uri="{BB962C8B-B14F-4D97-AF65-F5344CB8AC3E}">
        <p14:creationId xmlns:p14="http://schemas.microsoft.com/office/powerpoint/2010/main" val="61213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FF5-EB09-4534-A5E5-32DCF8EBD7CA}"/>
              </a:ext>
            </a:extLst>
          </p:cNvPr>
          <p:cNvSpPr>
            <a:spLocks noGrp="1"/>
          </p:cNvSpPr>
          <p:nvPr>
            <p:ph type="title"/>
          </p:nvPr>
        </p:nvSpPr>
        <p:spPr/>
        <p:txBody>
          <a:bodyPr/>
          <a:lstStyle/>
          <a:p>
            <a:r>
              <a:rPr lang="en-US" dirty="0"/>
              <a:t>Detailed EMT analysis </a:t>
            </a:r>
          </a:p>
        </p:txBody>
      </p:sp>
      <p:sp>
        <p:nvSpPr>
          <p:cNvPr id="4" name="Slide Number Placeholder 3">
            <a:extLst>
              <a:ext uri="{FF2B5EF4-FFF2-40B4-BE49-F238E27FC236}">
                <a16:creationId xmlns:a16="http://schemas.microsoft.com/office/drawing/2014/main" id="{FF161497-A5CD-4793-8BA0-B8A48C49B308}"/>
              </a:ext>
            </a:extLst>
          </p:cNvPr>
          <p:cNvSpPr>
            <a:spLocks noGrp="1"/>
          </p:cNvSpPr>
          <p:nvPr>
            <p:ph type="sldNum" sz="quarter" idx="12"/>
          </p:nvPr>
        </p:nvSpPr>
        <p:spPr/>
        <p:txBody>
          <a:bodyPr/>
          <a:lstStyle/>
          <a:p>
            <a:fld id="{523CC8B2-814F-4B73-8517-18064A8DF3A5}" type="slidenum">
              <a:rPr lang="en-US" smtClean="0"/>
              <a:t>12</a:t>
            </a:fld>
            <a:endParaRPr lang="en-US"/>
          </a:p>
        </p:txBody>
      </p:sp>
      <p:pic>
        <p:nvPicPr>
          <p:cNvPr id="9" name="Picture 8">
            <a:extLst>
              <a:ext uri="{FF2B5EF4-FFF2-40B4-BE49-F238E27FC236}">
                <a16:creationId xmlns:a16="http://schemas.microsoft.com/office/drawing/2014/main" id="{4A2A0418-3A22-4F0F-A754-C44141982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329167"/>
            <a:ext cx="5413131" cy="4033164"/>
          </a:xfrm>
          <a:prstGeom prst="rect">
            <a:avLst/>
          </a:prstGeom>
        </p:spPr>
      </p:pic>
      <p:sp>
        <p:nvSpPr>
          <p:cNvPr id="7" name="Content Placeholder 6">
            <a:extLst>
              <a:ext uri="{FF2B5EF4-FFF2-40B4-BE49-F238E27FC236}">
                <a16:creationId xmlns:a16="http://schemas.microsoft.com/office/drawing/2014/main" id="{B8BFAB27-601F-41EF-9181-897A734B7616}"/>
              </a:ext>
            </a:extLst>
          </p:cNvPr>
          <p:cNvSpPr>
            <a:spLocks noGrp="1"/>
          </p:cNvSpPr>
          <p:nvPr>
            <p:ph idx="1"/>
          </p:nvPr>
        </p:nvSpPr>
        <p:spPr>
          <a:xfrm>
            <a:off x="838200" y="1825625"/>
            <a:ext cx="6072554" cy="4351338"/>
          </a:xfrm>
        </p:spPr>
        <p:txBody>
          <a:bodyPr/>
          <a:lstStyle/>
          <a:p>
            <a:r>
              <a:rPr lang="en-US" dirty="0"/>
              <a:t>Three phase fault on transmission line A-B</a:t>
            </a:r>
          </a:p>
          <a:p>
            <a:r>
              <a:rPr lang="en-US" dirty="0"/>
              <a:t>Fault is cleared within 5 cycles </a:t>
            </a:r>
          </a:p>
          <a:p>
            <a:r>
              <a:rPr lang="en-US" dirty="0"/>
              <a:t>Monitored at POI:</a:t>
            </a:r>
          </a:p>
          <a:p>
            <a:pPr lvl="1"/>
            <a:r>
              <a:rPr lang="en-US" dirty="0"/>
              <a:t>Active and reactive power</a:t>
            </a:r>
          </a:p>
          <a:p>
            <a:pPr lvl="1"/>
            <a:r>
              <a:rPr lang="en-US" dirty="0"/>
              <a:t>Voltage and frequency </a:t>
            </a:r>
          </a:p>
          <a:p>
            <a:r>
              <a:rPr lang="en-US" dirty="0"/>
              <a:t>The objective is to observe whether the project remain stable after fault clearing </a:t>
            </a:r>
          </a:p>
        </p:txBody>
      </p:sp>
    </p:spTree>
    <p:extLst>
      <p:ext uri="{BB962C8B-B14F-4D97-AF65-F5344CB8AC3E}">
        <p14:creationId xmlns:p14="http://schemas.microsoft.com/office/powerpoint/2010/main" val="56869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9F4C-7289-4197-BAA2-E559710B5E1B}"/>
              </a:ext>
            </a:extLst>
          </p:cNvPr>
          <p:cNvSpPr>
            <a:spLocks noGrp="1"/>
          </p:cNvSpPr>
          <p:nvPr>
            <p:ph type="title"/>
          </p:nvPr>
        </p:nvSpPr>
        <p:spPr>
          <a:xfrm>
            <a:off x="618392" y="0"/>
            <a:ext cx="10515600" cy="1325563"/>
          </a:xfrm>
        </p:spPr>
        <p:txBody>
          <a:bodyPr/>
          <a:lstStyle/>
          <a:p>
            <a:r>
              <a:rPr lang="en-US" dirty="0"/>
              <a:t>Detailed EMT analysis - Results</a:t>
            </a:r>
          </a:p>
        </p:txBody>
      </p:sp>
      <p:sp>
        <p:nvSpPr>
          <p:cNvPr id="3" name="Content Placeholder 2">
            <a:extLst>
              <a:ext uri="{FF2B5EF4-FFF2-40B4-BE49-F238E27FC236}">
                <a16:creationId xmlns:a16="http://schemas.microsoft.com/office/drawing/2014/main" id="{46504A2C-E22D-4DA7-B996-59AECFA12D71}"/>
              </a:ext>
            </a:extLst>
          </p:cNvPr>
          <p:cNvSpPr>
            <a:spLocks noGrp="1"/>
          </p:cNvSpPr>
          <p:nvPr>
            <p:ph idx="1"/>
          </p:nvPr>
        </p:nvSpPr>
        <p:spPr>
          <a:xfrm>
            <a:off x="838200" y="1116623"/>
            <a:ext cx="10515600" cy="5060340"/>
          </a:xfrm>
        </p:spPr>
        <p:txBody>
          <a:bodyPr/>
          <a:lstStyle/>
          <a:p>
            <a:r>
              <a:rPr lang="en-US" dirty="0"/>
              <a:t>Project will trip after fault clearing</a:t>
            </a:r>
          </a:p>
          <a:p>
            <a:r>
              <a:rPr lang="en-US" dirty="0"/>
              <a:t>Project absorbing enormous reactive power   </a:t>
            </a:r>
          </a:p>
          <a:p>
            <a:endParaRPr lang="en-US" dirty="0"/>
          </a:p>
        </p:txBody>
      </p:sp>
      <p:sp>
        <p:nvSpPr>
          <p:cNvPr id="4" name="Slide Number Placeholder 3">
            <a:extLst>
              <a:ext uri="{FF2B5EF4-FFF2-40B4-BE49-F238E27FC236}">
                <a16:creationId xmlns:a16="http://schemas.microsoft.com/office/drawing/2014/main" id="{4EF21F39-E960-463C-9327-553D8A21E7B9}"/>
              </a:ext>
            </a:extLst>
          </p:cNvPr>
          <p:cNvSpPr>
            <a:spLocks noGrp="1"/>
          </p:cNvSpPr>
          <p:nvPr>
            <p:ph type="sldNum" sz="quarter" idx="12"/>
          </p:nvPr>
        </p:nvSpPr>
        <p:spPr/>
        <p:txBody>
          <a:bodyPr/>
          <a:lstStyle/>
          <a:p>
            <a:fld id="{523CC8B2-814F-4B73-8517-18064A8DF3A5}" type="slidenum">
              <a:rPr lang="en-US" smtClean="0"/>
              <a:t>13</a:t>
            </a:fld>
            <a:endParaRPr lang="en-US"/>
          </a:p>
        </p:txBody>
      </p:sp>
      <p:pic>
        <p:nvPicPr>
          <p:cNvPr id="6" name="Picture 5">
            <a:extLst>
              <a:ext uri="{FF2B5EF4-FFF2-40B4-BE49-F238E27FC236}">
                <a16:creationId xmlns:a16="http://schemas.microsoft.com/office/drawing/2014/main" id="{D94F41A1-82D0-4168-948F-DBBE112DC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85" y="2397503"/>
            <a:ext cx="5288738" cy="3680779"/>
          </a:xfrm>
          <a:prstGeom prst="rect">
            <a:avLst/>
          </a:prstGeom>
        </p:spPr>
      </p:pic>
      <p:pic>
        <p:nvPicPr>
          <p:cNvPr id="8" name="Picture 7">
            <a:extLst>
              <a:ext uri="{FF2B5EF4-FFF2-40B4-BE49-F238E27FC236}">
                <a16:creationId xmlns:a16="http://schemas.microsoft.com/office/drawing/2014/main" id="{BD9C8A32-FFA3-4304-9E86-DD61549CD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282" y="2397503"/>
            <a:ext cx="5250635" cy="3657917"/>
          </a:xfrm>
          <a:prstGeom prst="rect">
            <a:avLst/>
          </a:prstGeom>
        </p:spPr>
      </p:pic>
      <p:sp>
        <p:nvSpPr>
          <p:cNvPr id="9" name="TextBox 8">
            <a:extLst>
              <a:ext uri="{FF2B5EF4-FFF2-40B4-BE49-F238E27FC236}">
                <a16:creationId xmlns:a16="http://schemas.microsoft.com/office/drawing/2014/main" id="{29F4CE9F-1864-47E8-A2FC-2EBBB32EF604}"/>
              </a:ext>
            </a:extLst>
          </p:cNvPr>
          <p:cNvSpPr txBox="1"/>
          <p:nvPr/>
        </p:nvSpPr>
        <p:spPr>
          <a:xfrm>
            <a:off x="1670440" y="6055420"/>
            <a:ext cx="1623137" cy="369332"/>
          </a:xfrm>
          <a:prstGeom prst="rect">
            <a:avLst/>
          </a:prstGeom>
          <a:noFill/>
        </p:spPr>
        <p:txBody>
          <a:bodyPr wrap="none" rtlCol="0">
            <a:spAutoFit/>
          </a:bodyPr>
          <a:lstStyle/>
          <a:p>
            <a:r>
              <a:rPr lang="en-US" dirty="0"/>
              <a:t>Reactive Power</a:t>
            </a:r>
          </a:p>
        </p:txBody>
      </p:sp>
      <p:sp>
        <p:nvSpPr>
          <p:cNvPr id="10" name="TextBox 9">
            <a:extLst>
              <a:ext uri="{FF2B5EF4-FFF2-40B4-BE49-F238E27FC236}">
                <a16:creationId xmlns:a16="http://schemas.microsoft.com/office/drawing/2014/main" id="{D9AD2D5C-F091-4604-A488-FFEE7E7A1B89}"/>
              </a:ext>
            </a:extLst>
          </p:cNvPr>
          <p:cNvSpPr txBox="1"/>
          <p:nvPr/>
        </p:nvSpPr>
        <p:spPr>
          <a:xfrm>
            <a:off x="7999697" y="5999384"/>
            <a:ext cx="1269899" cy="369332"/>
          </a:xfrm>
          <a:prstGeom prst="rect">
            <a:avLst/>
          </a:prstGeom>
          <a:noFill/>
        </p:spPr>
        <p:txBody>
          <a:bodyPr wrap="none" rtlCol="0">
            <a:spAutoFit/>
          </a:bodyPr>
          <a:lstStyle/>
          <a:p>
            <a:r>
              <a:rPr lang="en-US" dirty="0"/>
              <a:t>POI Voltage</a:t>
            </a:r>
          </a:p>
        </p:txBody>
      </p:sp>
    </p:spTree>
    <p:extLst>
      <p:ext uri="{BB962C8B-B14F-4D97-AF65-F5344CB8AC3E}">
        <p14:creationId xmlns:p14="http://schemas.microsoft.com/office/powerpoint/2010/main" val="380250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1069-2F44-4992-9098-B40616F7F50B}"/>
              </a:ext>
            </a:extLst>
          </p:cNvPr>
          <p:cNvSpPr>
            <a:spLocks noGrp="1"/>
          </p:cNvSpPr>
          <p:nvPr>
            <p:ph type="title"/>
          </p:nvPr>
        </p:nvSpPr>
        <p:spPr/>
        <p:txBody>
          <a:bodyPr/>
          <a:lstStyle/>
          <a:p>
            <a:r>
              <a:rPr lang="en-US" dirty="0"/>
              <a:t>Explanation of trip event </a:t>
            </a:r>
          </a:p>
        </p:txBody>
      </p:sp>
      <p:sp>
        <p:nvSpPr>
          <p:cNvPr id="4" name="Slide Number Placeholder 3">
            <a:extLst>
              <a:ext uri="{FF2B5EF4-FFF2-40B4-BE49-F238E27FC236}">
                <a16:creationId xmlns:a16="http://schemas.microsoft.com/office/drawing/2014/main" id="{080482B2-4035-4AE5-9C5D-48487F5D3A1F}"/>
              </a:ext>
            </a:extLst>
          </p:cNvPr>
          <p:cNvSpPr>
            <a:spLocks noGrp="1"/>
          </p:cNvSpPr>
          <p:nvPr>
            <p:ph type="sldNum" sz="quarter" idx="12"/>
          </p:nvPr>
        </p:nvSpPr>
        <p:spPr/>
        <p:txBody>
          <a:bodyPr/>
          <a:lstStyle/>
          <a:p>
            <a:fld id="{523CC8B2-814F-4B73-8517-18064A8DF3A5}" type="slidenum">
              <a:rPr lang="en-US" smtClean="0"/>
              <a:t>14</a:t>
            </a:fld>
            <a:endParaRPr lang="en-US"/>
          </a:p>
        </p:txBody>
      </p:sp>
      <p:pic>
        <p:nvPicPr>
          <p:cNvPr id="8" name="Picture 7">
            <a:extLst>
              <a:ext uri="{FF2B5EF4-FFF2-40B4-BE49-F238E27FC236}">
                <a16:creationId xmlns:a16="http://schemas.microsoft.com/office/drawing/2014/main" id="{82A32EAB-E075-443A-85D1-D8B0C4F0D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708" y="1690688"/>
            <a:ext cx="5257800" cy="2857500"/>
          </a:xfrm>
          <a:prstGeom prst="rect">
            <a:avLst/>
          </a:prstGeom>
        </p:spPr>
      </p:pic>
      <p:sp>
        <p:nvSpPr>
          <p:cNvPr id="3" name="Content Placeholder 2">
            <a:extLst>
              <a:ext uri="{FF2B5EF4-FFF2-40B4-BE49-F238E27FC236}">
                <a16:creationId xmlns:a16="http://schemas.microsoft.com/office/drawing/2014/main" id="{56A2E1EC-8DD1-4A9E-B3C9-631C8A8708E4}"/>
              </a:ext>
            </a:extLst>
          </p:cNvPr>
          <p:cNvSpPr>
            <a:spLocks noGrp="1"/>
          </p:cNvSpPr>
          <p:nvPr>
            <p:ph idx="1"/>
          </p:nvPr>
        </p:nvSpPr>
        <p:spPr>
          <a:xfrm>
            <a:off x="838200" y="1825625"/>
            <a:ext cx="6213231" cy="4351338"/>
          </a:xfrm>
        </p:spPr>
        <p:txBody>
          <a:bodyPr/>
          <a:lstStyle/>
          <a:p>
            <a:r>
              <a:rPr lang="en-US" dirty="0"/>
              <a:t>Series Capacitor bank is compensating 100% of line length </a:t>
            </a:r>
          </a:p>
          <a:p>
            <a:r>
              <a:rPr lang="en-US" dirty="0"/>
              <a:t>The bank stays online during and after clearing the fault (design decision by TSO)</a:t>
            </a:r>
          </a:p>
          <a:p>
            <a:r>
              <a:rPr lang="en-US" dirty="0"/>
              <a:t>During fault capacitor charges </a:t>
            </a:r>
          </a:p>
          <a:p>
            <a:r>
              <a:rPr lang="en-US" dirty="0"/>
              <a:t>After fault, the voltage changes abruptly causing enormous reactive power to be release to the project </a:t>
            </a:r>
          </a:p>
          <a:p>
            <a:endParaRPr lang="en-US" dirty="0"/>
          </a:p>
        </p:txBody>
      </p:sp>
    </p:spTree>
    <p:extLst>
      <p:ext uri="{BB962C8B-B14F-4D97-AF65-F5344CB8AC3E}">
        <p14:creationId xmlns:p14="http://schemas.microsoft.com/office/powerpoint/2010/main" val="404295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01B5-161A-4C55-8099-5BA1A3FD6F20}"/>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3B0A4DD8-929A-421F-BDDC-C95F73EBF66F}"/>
              </a:ext>
            </a:extLst>
          </p:cNvPr>
          <p:cNvSpPr>
            <a:spLocks noGrp="1"/>
          </p:cNvSpPr>
          <p:nvPr>
            <p:ph idx="1"/>
          </p:nvPr>
        </p:nvSpPr>
        <p:spPr/>
        <p:txBody>
          <a:bodyPr/>
          <a:lstStyle/>
          <a:p>
            <a:r>
              <a:rPr lang="en-US" dirty="0"/>
              <a:t>Trip series capacitor bank during fault (rejected by TSO due to technical reasons)</a:t>
            </a:r>
          </a:p>
          <a:p>
            <a:r>
              <a:rPr lang="en-US" dirty="0"/>
              <a:t>Obtain a waiver for the project to trip during fault (granted by ERCOT)</a:t>
            </a:r>
          </a:p>
        </p:txBody>
      </p:sp>
      <p:sp>
        <p:nvSpPr>
          <p:cNvPr id="4" name="Slide Number Placeholder 3">
            <a:extLst>
              <a:ext uri="{FF2B5EF4-FFF2-40B4-BE49-F238E27FC236}">
                <a16:creationId xmlns:a16="http://schemas.microsoft.com/office/drawing/2014/main" id="{B4EED70E-9BD1-4762-9E1C-AF4479297A85}"/>
              </a:ext>
            </a:extLst>
          </p:cNvPr>
          <p:cNvSpPr>
            <a:spLocks noGrp="1"/>
          </p:cNvSpPr>
          <p:nvPr>
            <p:ph type="sldNum" sz="quarter" idx="12"/>
          </p:nvPr>
        </p:nvSpPr>
        <p:spPr/>
        <p:txBody>
          <a:bodyPr/>
          <a:lstStyle/>
          <a:p>
            <a:fld id="{523CC8B2-814F-4B73-8517-18064A8DF3A5}" type="slidenum">
              <a:rPr lang="en-US" smtClean="0"/>
              <a:t>15</a:t>
            </a:fld>
            <a:endParaRPr lang="en-US"/>
          </a:p>
        </p:txBody>
      </p:sp>
    </p:spTree>
    <p:extLst>
      <p:ext uri="{BB962C8B-B14F-4D97-AF65-F5344CB8AC3E}">
        <p14:creationId xmlns:p14="http://schemas.microsoft.com/office/powerpoint/2010/main" val="285121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75326-E442-45CD-8ED4-BCF84DC87B1E}"/>
              </a:ext>
            </a:extLst>
          </p:cNvPr>
          <p:cNvSpPr>
            <a:spLocks noGrp="1"/>
          </p:cNvSpPr>
          <p:nvPr>
            <p:ph idx="1"/>
          </p:nvPr>
        </p:nvSpPr>
        <p:spPr/>
        <p:txBody>
          <a:bodyPr>
            <a:normAutofit/>
          </a:bodyPr>
          <a:lstStyle/>
          <a:p>
            <a:pPr marL="0" indent="0" algn="ctr">
              <a:buNone/>
            </a:pPr>
            <a:r>
              <a:rPr lang="en-US" sz="6000" dirty="0"/>
              <a:t>Questions?</a:t>
            </a:r>
          </a:p>
          <a:p>
            <a:pPr marL="0" indent="0" algn="ctr">
              <a:buNone/>
            </a:pPr>
            <a:endParaRPr lang="en-US" sz="6000" dirty="0"/>
          </a:p>
          <a:p>
            <a:pPr marL="0" indent="0" algn="ctr">
              <a:buNone/>
            </a:pPr>
            <a:endParaRPr lang="en-US" sz="6000" dirty="0"/>
          </a:p>
          <a:p>
            <a:pPr marL="0" indent="0" algn="ctr">
              <a:buNone/>
            </a:pPr>
            <a:r>
              <a:rPr lang="en-US" sz="6000" dirty="0"/>
              <a:t>Thanks you!</a:t>
            </a:r>
          </a:p>
        </p:txBody>
      </p:sp>
      <p:sp>
        <p:nvSpPr>
          <p:cNvPr id="4" name="Slide Number Placeholder 3">
            <a:extLst>
              <a:ext uri="{FF2B5EF4-FFF2-40B4-BE49-F238E27FC236}">
                <a16:creationId xmlns:a16="http://schemas.microsoft.com/office/drawing/2014/main" id="{C2077347-F734-4E2D-B3CB-48C79F2775F2}"/>
              </a:ext>
            </a:extLst>
          </p:cNvPr>
          <p:cNvSpPr>
            <a:spLocks noGrp="1"/>
          </p:cNvSpPr>
          <p:nvPr>
            <p:ph type="sldNum" sz="quarter" idx="12"/>
          </p:nvPr>
        </p:nvSpPr>
        <p:spPr/>
        <p:txBody>
          <a:bodyPr/>
          <a:lstStyle/>
          <a:p>
            <a:fld id="{523CC8B2-814F-4B73-8517-18064A8DF3A5}" type="slidenum">
              <a:rPr lang="en-US" smtClean="0"/>
              <a:t>16</a:t>
            </a:fld>
            <a:endParaRPr lang="en-US"/>
          </a:p>
        </p:txBody>
      </p:sp>
    </p:spTree>
    <p:extLst>
      <p:ext uri="{BB962C8B-B14F-4D97-AF65-F5344CB8AC3E}">
        <p14:creationId xmlns:p14="http://schemas.microsoft.com/office/powerpoint/2010/main" val="2454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5C63-101B-40FB-BB67-AC7B44CC6D6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2360636-38A2-44D1-AA8F-BE0CEE1808A4}"/>
              </a:ext>
            </a:extLst>
          </p:cNvPr>
          <p:cNvSpPr>
            <a:spLocks noGrp="1"/>
          </p:cNvSpPr>
          <p:nvPr>
            <p:ph idx="1"/>
          </p:nvPr>
        </p:nvSpPr>
        <p:spPr>
          <a:xfrm>
            <a:off x="838200" y="1825625"/>
            <a:ext cx="5879123" cy="4351338"/>
          </a:xfrm>
        </p:spPr>
        <p:txBody>
          <a:bodyPr/>
          <a:lstStyle/>
          <a:p>
            <a:r>
              <a:rPr lang="en-US" dirty="0"/>
              <a:t>A subsynchrnous oscillations study for a wind project in ERCOT</a:t>
            </a:r>
          </a:p>
          <a:p>
            <a:r>
              <a:rPr lang="en-US" dirty="0"/>
              <a:t>The project is located next to large series capacitor bank that compensates 100% of line length</a:t>
            </a:r>
          </a:p>
          <a:p>
            <a:r>
              <a:rPr lang="en-US" dirty="0"/>
              <a:t>A fault nearby would cause the project to go offline</a:t>
            </a:r>
          </a:p>
          <a:p>
            <a:r>
              <a:rPr lang="en-US" dirty="0"/>
              <a:t>Investigations showed that the trip is not due to SSO but due to the proximity to series capacitor banks	</a:t>
            </a:r>
          </a:p>
          <a:p>
            <a:endParaRPr lang="en-US" dirty="0"/>
          </a:p>
        </p:txBody>
      </p:sp>
      <p:sp>
        <p:nvSpPr>
          <p:cNvPr id="4" name="Slide Number Placeholder 3">
            <a:extLst>
              <a:ext uri="{FF2B5EF4-FFF2-40B4-BE49-F238E27FC236}">
                <a16:creationId xmlns:a16="http://schemas.microsoft.com/office/drawing/2014/main" id="{75CE2C20-4B72-4789-BAE9-1D4D4BFEDBD2}"/>
              </a:ext>
            </a:extLst>
          </p:cNvPr>
          <p:cNvSpPr>
            <a:spLocks noGrp="1"/>
          </p:cNvSpPr>
          <p:nvPr>
            <p:ph type="sldNum" sz="quarter" idx="12"/>
          </p:nvPr>
        </p:nvSpPr>
        <p:spPr/>
        <p:txBody>
          <a:bodyPr/>
          <a:lstStyle/>
          <a:p>
            <a:fld id="{523CC8B2-814F-4B73-8517-18064A8DF3A5}" type="slidenum">
              <a:rPr lang="en-US" smtClean="0"/>
              <a:t>2</a:t>
            </a:fld>
            <a:endParaRPr lang="en-US"/>
          </a:p>
        </p:txBody>
      </p:sp>
      <p:pic>
        <p:nvPicPr>
          <p:cNvPr id="6" name="Picture 5">
            <a:extLst>
              <a:ext uri="{FF2B5EF4-FFF2-40B4-BE49-F238E27FC236}">
                <a16:creationId xmlns:a16="http://schemas.microsoft.com/office/drawing/2014/main" id="{AD347E8E-CA6E-422D-8060-E97478C55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328" y="1690688"/>
            <a:ext cx="5642672" cy="4204188"/>
          </a:xfrm>
          <a:prstGeom prst="rect">
            <a:avLst/>
          </a:prstGeom>
        </p:spPr>
      </p:pic>
    </p:spTree>
    <p:extLst>
      <p:ext uri="{BB962C8B-B14F-4D97-AF65-F5344CB8AC3E}">
        <p14:creationId xmlns:p14="http://schemas.microsoft.com/office/powerpoint/2010/main" val="4016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BEF8-D044-4D5A-943B-5195FB0866D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53DC678-0B97-41A7-9D86-4003EFEB7D40}"/>
              </a:ext>
            </a:extLst>
          </p:cNvPr>
          <p:cNvSpPr>
            <a:spLocks noGrp="1"/>
          </p:cNvSpPr>
          <p:nvPr>
            <p:ph idx="1"/>
          </p:nvPr>
        </p:nvSpPr>
        <p:spPr/>
        <p:txBody>
          <a:bodyPr/>
          <a:lstStyle/>
          <a:p>
            <a:r>
              <a:rPr lang="en-US" dirty="0"/>
              <a:t>A frequency scan analysis</a:t>
            </a:r>
          </a:p>
          <a:p>
            <a:r>
              <a:rPr lang="en-US" dirty="0"/>
              <a:t>A detailed electromagnetic transient (EMT) study</a:t>
            </a:r>
          </a:p>
          <a:p>
            <a:r>
              <a:rPr lang="en-US" dirty="0"/>
              <a:t>Investigations of the wind farm trip </a:t>
            </a:r>
          </a:p>
          <a:p>
            <a:endParaRPr lang="en-US" dirty="0"/>
          </a:p>
        </p:txBody>
      </p:sp>
      <p:sp>
        <p:nvSpPr>
          <p:cNvPr id="4" name="Slide Number Placeholder 3">
            <a:extLst>
              <a:ext uri="{FF2B5EF4-FFF2-40B4-BE49-F238E27FC236}">
                <a16:creationId xmlns:a16="http://schemas.microsoft.com/office/drawing/2014/main" id="{A77DC659-53CA-42F7-A6A9-1A6F053C7502}"/>
              </a:ext>
            </a:extLst>
          </p:cNvPr>
          <p:cNvSpPr>
            <a:spLocks noGrp="1"/>
          </p:cNvSpPr>
          <p:nvPr>
            <p:ph type="sldNum" sz="quarter" idx="12"/>
          </p:nvPr>
        </p:nvSpPr>
        <p:spPr/>
        <p:txBody>
          <a:bodyPr/>
          <a:lstStyle/>
          <a:p>
            <a:fld id="{523CC8B2-814F-4B73-8517-18064A8DF3A5}" type="slidenum">
              <a:rPr lang="en-US" smtClean="0"/>
              <a:t>3</a:t>
            </a:fld>
            <a:endParaRPr lang="en-US"/>
          </a:p>
        </p:txBody>
      </p:sp>
    </p:spTree>
    <p:extLst>
      <p:ext uri="{BB962C8B-B14F-4D97-AF65-F5344CB8AC3E}">
        <p14:creationId xmlns:p14="http://schemas.microsoft.com/office/powerpoint/2010/main" val="310298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3329-1048-4599-8986-C4C656BB79F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947B281-F5CD-4C3E-9752-6C8BCB01B9FE}"/>
              </a:ext>
            </a:extLst>
          </p:cNvPr>
          <p:cNvSpPr>
            <a:spLocks noGrp="1"/>
          </p:cNvSpPr>
          <p:nvPr>
            <p:ph idx="1"/>
          </p:nvPr>
        </p:nvSpPr>
        <p:spPr/>
        <p:txBody>
          <a:bodyPr/>
          <a:lstStyle/>
          <a:p>
            <a:r>
              <a:rPr lang="en-US" dirty="0">
                <a:effectLst/>
              </a:rPr>
              <a:t>SSO has become a concern to ISOs and TSOs since the two incidents of shaft damage experienced at the Mohave generating station </a:t>
            </a:r>
          </a:p>
          <a:p>
            <a:r>
              <a:rPr lang="en-US" dirty="0">
                <a:effectLst/>
              </a:rPr>
              <a:t>The subject has received renewed attention due to the incident that occurred in Texas in 2009 which revealed that inverter based generation can be also be affected by SSO</a:t>
            </a:r>
          </a:p>
          <a:p>
            <a:r>
              <a:rPr lang="en-US" dirty="0"/>
              <a:t>ERCOT requires an SSO study before project energization </a:t>
            </a:r>
          </a:p>
        </p:txBody>
      </p:sp>
      <p:sp>
        <p:nvSpPr>
          <p:cNvPr id="4" name="Slide Number Placeholder 3">
            <a:extLst>
              <a:ext uri="{FF2B5EF4-FFF2-40B4-BE49-F238E27FC236}">
                <a16:creationId xmlns:a16="http://schemas.microsoft.com/office/drawing/2014/main" id="{F17F7835-D30B-4486-9072-E0D8C49F988B}"/>
              </a:ext>
            </a:extLst>
          </p:cNvPr>
          <p:cNvSpPr>
            <a:spLocks noGrp="1"/>
          </p:cNvSpPr>
          <p:nvPr>
            <p:ph type="sldNum" sz="quarter" idx="12"/>
          </p:nvPr>
        </p:nvSpPr>
        <p:spPr/>
        <p:txBody>
          <a:bodyPr/>
          <a:lstStyle/>
          <a:p>
            <a:fld id="{523CC8B2-814F-4B73-8517-18064A8DF3A5}" type="slidenum">
              <a:rPr lang="en-US" smtClean="0"/>
              <a:t>4</a:t>
            </a:fld>
            <a:endParaRPr lang="en-US"/>
          </a:p>
        </p:txBody>
      </p:sp>
    </p:spTree>
    <p:extLst>
      <p:ext uri="{BB962C8B-B14F-4D97-AF65-F5344CB8AC3E}">
        <p14:creationId xmlns:p14="http://schemas.microsoft.com/office/powerpoint/2010/main" val="324480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7D5D-07F1-466A-A4F0-4CD7FD06CA94}"/>
              </a:ext>
            </a:extLst>
          </p:cNvPr>
          <p:cNvSpPr>
            <a:spLocks noGrp="1"/>
          </p:cNvSpPr>
          <p:nvPr>
            <p:ph type="title"/>
          </p:nvPr>
        </p:nvSpPr>
        <p:spPr/>
        <p:txBody>
          <a:bodyPr/>
          <a:lstStyle/>
          <a:p>
            <a:r>
              <a:rPr lang="en-US" dirty="0"/>
              <a:t>Frequency Scan Analysis  </a:t>
            </a:r>
          </a:p>
        </p:txBody>
      </p:sp>
      <p:sp>
        <p:nvSpPr>
          <p:cNvPr id="3" name="Content Placeholder 2">
            <a:extLst>
              <a:ext uri="{FF2B5EF4-FFF2-40B4-BE49-F238E27FC236}">
                <a16:creationId xmlns:a16="http://schemas.microsoft.com/office/drawing/2014/main" id="{6CBE355E-160B-4ECE-8EDE-86735B0568A5}"/>
              </a:ext>
            </a:extLst>
          </p:cNvPr>
          <p:cNvSpPr>
            <a:spLocks noGrp="1"/>
          </p:cNvSpPr>
          <p:nvPr>
            <p:ph idx="1"/>
          </p:nvPr>
        </p:nvSpPr>
        <p:spPr/>
        <p:txBody>
          <a:bodyPr/>
          <a:lstStyle/>
          <a:p>
            <a:r>
              <a:rPr lang="en-US" dirty="0"/>
              <a:t>Done for screening purposes</a:t>
            </a:r>
          </a:p>
          <a:p>
            <a:r>
              <a:rPr lang="en-US" dirty="0"/>
              <a:t>The purpose of the scan is to reduce the number of cases needed for detailed EMT analysis</a:t>
            </a:r>
          </a:p>
          <a:p>
            <a:r>
              <a:rPr lang="en-US" dirty="0"/>
              <a:t>A grid side scan and a project side scan under different operating conditions are done </a:t>
            </a:r>
          </a:p>
          <a:p>
            <a:r>
              <a:rPr lang="en-US" dirty="0"/>
              <a:t>Both the grid side and the project side scans are combined to assess the amount of damping resistance available when the reactance crosses zero </a:t>
            </a:r>
          </a:p>
          <a:p>
            <a:endParaRPr lang="en-US" dirty="0"/>
          </a:p>
          <a:p>
            <a:endParaRPr lang="en-US" dirty="0"/>
          </a:p>
        </p:txBody>
      </p:sp>
      <p:sp>
        <p:nvSpPr>
          <p:cNvPr id="4" name="Slide Number Placeholder 3">
            <a:extLst>
              <a:ext uri="{FF2B5EF4-FFF2-40B4-BE49-F238E27FC236}">
                <a16:creationId xmlns:a16="http://schemas.microsoft.com/office/drawing/2014/main" id="{78A93102-826B-4CA8-891D-3206BFB9D99B}"/>
              </a:ext>
            </a:extLst>
          </p:cNvPr>
          <p:cNvSpPr>
            <a:spLocks noGrp="1"/>
          </p:cNvSpPr>
          <p:nvPr>
            <p:ph type="sldNum" sz="quarter" idx="12"/>
          </p:nvPr>
        </p:nvSpPr>
        <p:spPr/>
        <p:txBody>
          <a:bodyPr/>
          <a:lstStyle/>
          <a:p>
            <a:fld id="{523CC8B2-814F-4B73-8517-18064A8DF3A5}" type="slidenum">
              <a:rPr lang="en-US" smtClean="0"/>
              <a:t>5</a:t>
            </a:fld>
            <a:endParaRPr lang="en-US"/>
          </a:p>
        </p:txBody>
      </p:sp>
    </p:spTree>
    <p:extLst>
      <p:ext uri="{BB962C8B-B14F-4D97-AF65-F5344CB8AC3E}">
        <p14:creationId xmlns:p14="http://schemas.microsoft.com/office/powerpoint/2010/main" val="197464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C44A-1332-4135-9F77-A171849461BB}"/>
              </a:ext>
            </a:extLst>
          </p:cNvPr>
          <p:cNvSpPr>
            <a:spLocks noGrp="1"/>
          </p:cNvSpPr>
          <p:nvPr>
            <p:ph type="title"/>
          </p:nvPr>
        </p:nvSpPr>
        <p:spPr/>
        <p:txBody>
          <a:bodyPr/>
          <a:lstStyle/>
          <a:p>
            <a:r>
              <a:rPr lang="en-US" dirty="0"/>
              <a:t>Grid side scan</a:t>
            </a:r>
          </a:p>
        </p:txBody>
      </p:sp>
      <p:sp>
        <p:nvSpPr>
          <p:cNvPr id="3" name="Content Placeholder 2">
            <a:extLst>
              <a:ext uri="{FF2B5EF4-FFF2-40B4-BE49-F238E27FC236}">
                <a16:creationId xmlns:a16="http://schemas.microsoft.com/office/drawing/2014/main" id="{2EDC0409-30E4-4DD9-BBB0-94D3953F8DFD}"/>
              </a:ext>
            </a:extLst>
          </p:cNvPr>
          <p:cNvSpPr>
            <a:spLocks noGrp="1"/>
          </p:cNvSpPr>
          <p:nvPr>
            <p:ph idx="1"/>
          </p:nvPr>
        </p:nvSpPr>
        <p:spPr/>
        <p:txBody>
          <a:bodyPr>
            <a:normAutofit/>
          </a:bodyPr>
          <a:lstStyle/>
          <a:p>
            <a:pPr lvl="1"/>
            <a:r>
              <a:rPr lang="en-US" dirty="0"/>
              <a:t>Performed to determine the contingencies, if any, up to N-5 that result in the WP to become near radial or radially connected to the series compensated transmission lines </a:t>
            </a:r>
          </a:p>
          <a:p>
            <a:pPr lvl="1"/>
            <a:r>
              <a:rPr lang="en-US" dirty="0"/>
              <a:t>Used to calculate the equivalent resistance and reactance looking into the transmission network at the project’s POI for different contingency conditions, up to N-5, that may show vulnerability to SSO due to becoming radially connected to series compensation capacitors </a:t>
            </a:r>
          </a:p>
          <a:p>
            <a:pPr lvl="1"/>
            <a:r>
              <a:rPr lang="en-US" dirty="0"/>
              <a:t>Additionally, for each of these contingencies, various combinations of sensitivities were evaluated. These sensitivities are:</a:t>
            </a:r>
          </a:p>
          <a:p>
            <a:pPr lvl="2"/>
            <a:r>
              <a:rPr lang="en-US" dirty="0"/>
              <a:t>the switched shunts are switched ON or OFF </a:t>
            </a:r>
          </a:p>
          <a:p>
            <a:pPr lvl="2"/>
            <a:r>
              <a:rPr lang="en-US" dirty="0"/>
              <a:t>the series capacitor banks are ON or OFF </a:t>
            </a:r>
          </a:p>
          <a:p>
            <a:pPr lvl="2"/>
            <a:r>
              <a:rPr lang="en-US" dirty="0"/>
              <a:t>Various generation levels and wind output in the Panhandle area</a:t>
            </a:r>
          </a:p>
        </p:txBody>
      </p:sp>
      <p:sp>
        <p:nvSpPr>
          <p:cNvPr id="4" name="Slide Number Placeholder 3">
            <a:extLst>
              <a:ext uri="{FF2B5EF4-FFF2-40B4-BE49-F238E27FC236}">
                <a16:creationId xmlns:a16="http://schemas.microsoft.com/office/drawing/2014/main" id="{22C49BB7-9C5D-44C3-A2E5-EC7169E11FEB}"/>
              </a:ext>
            </a:extLst>
          </p:cNvPr>
          <p:cNvSpPr>
            <a:spLocks noGrp="1"/>
          </p:cNvSpPr>
          <p:nvPr>
            <p:ph type="sldNum" sz="quarter" idx="12"/>
          </p:nvPr>
        </p:nvSpPr>
        <p:spPr/>
        <p:txBody>
          <a:bodyPr/>
          <a:lstStyle/>
          <a:p>
            <a:fld id="{523CC8B2-814F-4B73-8517-18064A8DF3A5}" type="slidenum">
              <a:rPr lang="en-US" smtClean="0"/>
              <a:t>6</a:t>
            </a:fld>
            <a:endParaRPr lang="en-US"/>
          </a:p>
        </p:txBody>
      </p:sp>
    </p:spTree>
    <p:extLst>
      <p:ext uri="{BB962C8B-B14F-4D97-AF65-F5344CB8AC3E}">
        <p14:creationId xmlns:p14="http://schemas.microsoft.com/office/powerpoint/2010/main" val="344823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F9CF-3B15-4785-9096-9FE4CBB2E2AB}"/>
              </a:ext>
            </a:extLst>
          </p:cNvPr>
          <p:cNvSpPr>
            <a:spLocks noGrp="1"/>
          </p:cNvSpPr>
          <p:nvPr>
            <p:ph type="title"/>
          </p:nvPr>
        </p:nvSpPr>
        <p:spPr>
          <a:xfrm>
            <a:off x="688730" y="0"/>
            <a:ext cx="10515600" cy="1325563"/>
          </a:xfrm>
        </p:spPr>
        <p:txBody>
          <a:bodyPr/>
          <a:lstStyle/>
          <a:p>
            <a:r>
              <a:rPr lang="en-US" dirty="0"/>
              <a:t>Grid side scan</a:t>
            </a:r>
          </a:p>
        </p:txBody>
      </p:sp>
      <p:sp>
        <p:nvSpPr>
          <p:cNvPr id="3" name="Content Placeholder 2">
            <a:extLst>
              <a:ext uri="{FF2B5EF4-FFF2-40B4-BE49-F238E27FC236}">
                <a16:creationId xmlns:a16="http://schemas.microsoft.com/office/drawing/2014/main" id="{92286EB3-2A07-4D09-A2F2-FE7A94018F2A}"/>
              </a:ext>
            </a:extLst>
          </p:cNvPr>
          <p:cNvSpPr>
            <a:spLocks noGrp="1"/>
          </p:cNvSpPr>
          <p:nvPr>
            <p:ph idx="1"/>
          </p:nvPr>
        </p:nvSpPr>
        <p:spPr>
          <a:xfrm>
            <a:off x="838200" y="1104655"/>
            <a:ext cx="10515600" cy="4351338"/>
          </a:xfrm>
        </p:spPr>
        <p:txBody>
          <a:bodyPr/>
          <a:lstStyle/>
          <a:p>
            <a:r>
              <a:rPr lang="en-US" dirty="0"/>
              <a:t>A total of 350 scans have been performed </a:t>
            </a:r>
          </a:p>
          <a:p>
            <a:endParaRPr lang="en-US" dirty="0"/>
          </a:p>
        </p:txBody>
      </p:sp>
      <p:sp>
        <p:nvSpPr>
          <p:cNvPr id="4" name="Slide Number Placeholder 3">
            <a:extLst>
              <a:ext uri="{FF2B5EF4-FFF2-40B4-BE49-F238E27FC236}">
                <a16:creationId xmlns:a16="http://schemas.microsoft.com/office/drawing/2014/main" id="{F45A71BD-01AB-4859-9A4C-B5885957B4CD}"/>
              </a:ext>
            </a:extLst>
          </p:cNvPr>
          <p:cNvSpPr>
            <a:spLocks noGrp="1"/>
          </p:cNvSpPr>
          <p:nvPr>
            <p:ph type="sldNum" sz="quarter" idx="12"/>
          </p:nvPr>
        </p:nvSpPr>
        <p:spPr/>
        <p:txBody>
          <a:bodyPr/>
          <a:lstStyle/>
          <a:p>
            <a:fld id="{523CC8B2-814F-4B73-8517-18064A8DF3A5}" type="slidenum">
              <a:rPr lang="en-US" smtClean="0"/>
              <a:t>7</a:t>
            </a:fld>
            <a:endParaRPr lang="en-US"/>
          </a:p>
        </p:txBody>
      </p:sp>
      <p:pic>
        <p:nvPicPr>
          <p:cNvPr id="6" name="Picture 5">
            <a:extLst>
              <a:ext uri="{FF2B5EF4-FFF2-40B4-BE49-F238E27FC236}">
                <a16:creationId xmlns:a16="http://schemas.microsoft.com/office/drawing/2014/main" id="{B91809D0-230B-498A-AD84-2CAC4412D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13" y="1617197"/>
            <a:ext cx="5421922" cy="3754904"/>
          </a:xfrm>
          <a:prstGeom prst="rect">
            <a:avLst/>
          </a:prstGeom>
        </p:spPr>
      </p:pic>
      <p:pic>
        <p:nvPicPr>
          <p:cNvPr id="8" name="Picture 7">
            <a:extLst>
              <a:ext uri="{FF2B5EF4-FFF2-40B4-BE49-F238E27FC236}">
                <a16:creationId xmlns:a16="http://schemas.microsoft.com/office/drawing/2014/main" id="{EABFC865-5844-4BFB-B2D4-0A9F50E7A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781" y="1436336"/>
            <a:ext cx="5288565" cy="4116625"/>
          </a:xfrm>
          <a:prstGeom prst="rect">
            <a:avLst/>
          </a:prstGeom>
        </p:spPr>
      </p:pic>
      <p:sp>
        <p:nvSpPr>
          <p:cNvPr id="9" name="TextBox 8">
            <a:extLst>
              <a:ext uri="{FF2B5EF4-FFF2-40B4-BE49-F238E27FC236}">
                <a16:creationId xmlns:a16="http://schemas.microsoft.com/office/drawing/2014/main" id="{F16154F5-D508-4194-8E06-AD3B9B1D82DE}"/>
              </a:ext>
            </a:extLst>
          </p:cNvPr>
          <p:cNvSpPr txBox="1"/>
          <p:nvPr/>
        </p:nvSpPr>
        <p:spPr>
          <a:xfrm>
            <a:off x="1608992" y="5322269"/>
            <a:ext cx="3644267" cy="369332"/>
          </a:xfrm>
          <a:prstGeom prst="rect">
            <a:avLst/>
          </a:prstGeom>
          <a:noFill/>
        </p:spPr>
        <p:txBody>
          <a:bodyPr wrap="none" rtlCol="0">
            <a:spAutoFit/>
          </a:bodyPr>
          <a:lstStyle/>
          <a:p>
            <a:r>
              <a:rPr lang="en-US" dirty="0"/>
              <a:t>Frequency scan with no contingency </a:t>
            </a:r>
          </a:p>
        </p:txBody>
      </p:sp>
      <p:sp>
        <p:nvSpPr>
          <p:cNvPr id="10" name="TextBox 9">
            <a:extLst>
              <a:ext uri="{FF2B5EF4-FFF2-40B4-BE49-F238E27FC236}">
                <a16:creationId xmlns:a16="http://schemas.microsoft.com/office/drawing/2014/main" id="{0EDC9FF0-6891-4EDF-8CE7-8AB8D16E414C}"/>
              </a:ext>
            </a:extLst>
          </p:cNvPr>
          <p:cNvSpPr txBox="1"/>
          <p:nvPr/>
        </p:nvSpPr>
        <p:spPr>
          <a:xfrm>
            <a:off x="6857206" y="5455993"/>
            <a:ext cx="5334794" cy="369332"/>
          </a:xfrm>
          <a:prstGeom prst="rect">
            <a:avLst/>
          </a:prstGeom>
          <a:noFill/>
        </p:spPr>
        <p:txBody>
          <a:bodyPr wrap="none" rtlCol="0">
            <a:spAutoFit/>
          </a:bodyPr>
          <a:lstStyle/>
          <a:p>
            <a:r>
              <a:rPr lang="en-US" dirty="0"/>
              <a:t>Frequency scan under different contingency conditions</a:t>
            </a:r>
          </a:p>
        </p:txBody>
      </p:sp>
    </p:spTree>
    <p:extLst>
      <p:ext uri="{BB962C8B-B14F-4D97-AF65-F5344CB8AC3E}">
        <p14:creationId xmlns:p14="http://schemas.microsoft.com/office/powerpoint/2010/main" val="147892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54C0-BFB9-4B23-87D1-95AC1DD96153}"/>
              </a:ext>
            </a:extLst>
          </p:cNvPr>
          <p:cNvSpPr>
            <a:spLocks noGrp="1"/>
          </p:cNvSpPr>
          <p:nvPr>
            <p:ph type="title"/>
          </p:nvPr>
        </p:nvSpPr>
        <p:spPr/>
        <p:txBody>
          <a:bodyPr/>
          <a:lstStyle/>
          <a:p>
            <a:r>
              <a:rPr lang="en-US" dirty="0"/>
              <a:t>Project side frequency scan </a:t>
            </a:r>
          </a:p>
        </p:txBody>
      </p:sp>
      <p:sp>
        <p:nvSpPr>
          <p:cNvPr id="3" name="Content Placeholder 2">
            <a:extLst>
              <a:ext uri="{FF2B5EF4-FFF2-40B4-BE49-F238E27FC236}">
                <a16:creationId xmlns:a16="http://schemas.microsoft.com/office/drawing/2014/main" id="{154250BC-A247-465C-B56E-A0AF256814AD}"/>
              </a:ext>
            </a:extLst>
          </p:cNvPr>
          <p:cNvSpPr>
            <a:spLocks noGrp="1"/>
          </p:cNvSpPr>
          <p:nvPr>
            <p:ph idx="1"/>
          </p:nvPr>
        </p:nvSpPr>
        <p:spPr/>
        <p:txBody>
          <a:bodyPr/>
          <a:lstStyle/>
          <a:p>
            <a:pPr lvl="1"/>
            <a:r>
              <a:rPr lang="en-US" dirty="0"/>
              <a:t>This frequency scan looked into the WP from the POI and included the wind turbines, the most recent collection system design and layout as well as the current main power transformer and pad mount transformers</a:t>
            </a:r>
          </a:p>
          <a:p>
            <a:pPr lvl="1"/>
            <a:r>
              <a:rPr lang="en-US" dirty="0"/>
              <a:t>The results from the project frequency scan shows that the reactance of the project is positive for all frequencies under study </a:t>
            </a:r>
          </a:p>
          <a:p>
            <a:pPr lvl="1"/>
            <a:r>
              <a:rPr lang="en-US" dirty="0"/>
              <a:t>Various sensitivities were evaluated. These sensitivities are:</a:t>
            </a:r>
          </a:p>
          <a:p>
            <a:pPr lvl="2"/>
            <a:r>
              <a:rPr lang="en-US" dirty="0"/>
              <a:t>The series compensation option turned ON or OFF</a:t>
            </a:r>
          </a:p>
          <a:p>
            <a:pPr lvl="2"/>
            <a:r>
              <a:rPr lang="en-US" dirty="0"/>
              <a:t>The wind generation of the project</a:t>
            </a:r>
          </a:p>
          <a:p>
            <a:pPr lvl="2"/>
            <a:endParaRPr lang="en-US" dirty="0"/>
          </a:p>
        </p:txBody>
      </p:sp>
      <p:sp>
        <p:nvSpPr>
          <p:cNvPr id="4" name="Slide Number Placeholder 3">
            <a:extLst>
              <a:ext uri="{FF2B5EF4-FFF2-40B4-BE49-F238E27FC236}">
                <a16:creationId xmlns:a16="http://schemas.microsoft.com/office/drawing/2014/main" id="{2512D084-0D6B-4BD8-94F8-1ECCEDD737EF}"/>
              </a:ext>
            </a:extLst>
          </p:cNvPr>
          <p:cNvSpPr>
            <a:spLocks noGrp="1"/>
          </p:cNvSpPr>
          <p:nvPr>
            <p:ph type="sldNum" sz="quarter" idx="12"/>
          </p:nvPr>
        </p:nvSpPr>
        <p:spPr/>
        <p:txBody>
          <a:bodyPr/>
          <a:lstStyle/>
          <a:p>
            <a:fld id="{523CC8B2-814F-4B73-8517-18064A8DF3A5}" type="slidenum">
              <a:rPr lang="en-US" smtClean="0"/>
              <a:t>8</a:t>
            </a:fld>
            <a:endParaRPr lang="en-US"/>
          </a:p>
        </p:txBody>
      </p:sp>
    </p:spTree>
    <p:extLst>
      <p:ext uri="{BB962C8B-B14F-4D97-AF65-F5344CB8AC3E}">
        <p14:creationId xmlns:p14="http://schemas.microsoft.com/office/powerpoint/2010/main" val="38019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AF2F-81E1-4150-BE5C-F18343CFA6A5}"/>
              </a:ext>
            </a:extLst>
          </p:cNvPr>
          <p:cNvSpPr>
            <a:spLocks noGrp="1"/>
          </p:cNvSpPr>
          <p:nvPr>
            <p:ph type="title"/>
          </p:nvPr>
        </p:nvSpPr>
        <p:spPr/>
        <p:txBody>
          <a:bodyPr/>
          <a:lstStyle/>
          <a:p>
            <a:r>
              <a:rPr lang="en-US" dirty="0"/>
              <a:t>Project side frequency scan </a:t>
            </a:r>
          </a:p>
        </p:txBody>
      </p:sp>
      <p:pic>
        <p:nvPicPr>
          <p:cNvPr id="6" name="Content Placeholder 5">
            <a:extLst>
              <a:ext uri="{FF2B5EF4-FFF2-40B4-BE49-F238E27FC236}">
                <a16:creationId xmlns:a16="http://schemas.microsoft.com/office/drawing/2014/main" id="{FDF5A993-DBD5-4DEA-8473-B8DD8982C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848" y="1815110"/>
            <a:ext cx="5441152" cy="2842506"/>
          </a:xfrm>
        </p:spPr>
      </p:pic>
      <p:sp>
        <p:nvSpPr>
          <p:cNvPr id="4" name="Slide Number Placeholder 3">
            <a:extLst>
              <a:ext uri="{FF2B5EF4-FFF2-40B4-BE49-F238E27FC236}">
                <a16:creationId xmlns:a16="http://schemas.microsoft.com/office/drawing/2014/main" id="{8929C2C4-DF6F-4284-B0BA-E134FBEE87D2}"/>
              </a:ext>
            </a:extLst>
          </p:cNvPr>
          <p:cNvSpPr>
            <a:spLocks noGrp="1"/>
          </p:cNvSpPr>
          <p:nvPr>
            <p:ph type="sldNum" sz="quarter" idx="12"/>
          </p:nvPr>
        </p:nvSpPr>
        <p:spPr/>
        <p:txBody>
          <a:bodyPr/>
          <a:lstStyle/>
          <a:p>
            <a:fld id="{523CC8B2-814F-4B73-8517-18064A8DF3A5}" type="slidenum">
              <a:rPr lang="en-US" smtClean="0"/>
              <a:t>9</a:t>
            </a:fld>
            <a:endParaRPr lang="en-US"/>
          </a:p>
        </p:txBody>
      </p:sp>
      <p:sp>
        <p:nvSpPr>
          <p:cNvPr id="7" name="TextBox 6">
            <a:extLst>
              <a:ext uri="{FF2B5EF4-FFF2-40B4-BE49-F238E27FC236}">
                <a16:creationId xmlns:a16="http://schemas.microsoft.com/office/drawing/2014/main" id="{A39934A7-8A13-4EBE-8867-CF15CC431143}"/>
              </a:ext>
            </a:extLst>
          </p:cNvPr>
          <p:cNvSpPr txBox="1"/>
          <p:nvPr/>
        </p:nvSpPr>
        <p:spPr>
          <a:xfrm>
            <a:off x="1556239" y="4906080"/>
            <a:ext cx="4146456" cy="369332"/>
          </a:xfrm>
          <a:prstGeom prst="rect">
            <a:avLst/>
          </a:prstGeom>
          <a:noFill/>
        </p:spPr>
        <p:txBody>
          <a:bodyPr wrap="none" rtlCol="0">
            <a:spAutoFit/>
          </a:bodyPr>
          <a:lstStyle/>
          <a:p>
            <a:r>
              <a:rPr lang="en-US" dirty="0"/>
              <a:t>10% output with series compensation OFF</a:t>
            </a:r>
          </a:p>
        </p:txBody>
      </p:sp>
      <p:pic>
        <p:nvPicPr>
          <p:cNvPr id="9" name="Picture 8">
            <a:extLst>
              <a:ext uri="{FF2B5EF4-FFF2-40B4-BE49-F238E27FC236}">
                <a16:creationId xmlns:a16="http://schemas.microsoft.com/office/drawing/2014/main" id="{EE1652E0-C131-48B4-A577-B6D95C9D3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065" y="1815110"/>
            <a:ext cx="5387807" cy="2804403"/>
          </a:xfrm>
          <a:prstGeom prst="rect">
            <a:avLst/>
          </a:prstGeom>
        </p:spPr>
      </p:pic>
      <p:sp>
        <p:nvSpPr>
          <p:cNvPr id="10" name="TextBox 9">
            <a:extLst>
              <a:ext uri="{FF2B5EF4-FFF2-40B4-BE49-F238E27FC236}">
                <a16:creationId xmlns:a16="http://schemas.microsoft.com/office/drawing/2014/main" id="{44D22F22-4C5B-424E-A9DD-8F894C4FA0EE}"/>
              </a:ext>
            </a:extLst>
          </p:cNvPr>
          <p:cNvSpPr txBox="1"/>
          <p:nvPr/>
        </p:nvSpPr>
        <p:spPr>
          <a:xfrm>
            <a:off x="6869723" y="4906080"/>
            <a:ext cx="4083939" cy="369332"/>
          </a:xfrm>
          <a:prstGeom prst="rect">
            <a:avLst/>
          </a:prstGeom>
          <a:noFill/>
        </p:spPr>
        <p:txBody>
          <a:bodyPr wrap="none" rtlCol="0">
            <a:spAutoFit/>
          </a:bodyPr>
          <a:lstStyle/>
          <a:p>
            <a:r>
              <a:rPr lang="en-US" dirty="0"/>
              <a:t>10% output with series compensation ON</a:t>
            </a:r>
          </a:p>
        </p:txBody>
      </p:sp>
    </p:spTree>
    <p:extLst>
      <p:ext uri="{BB962C8B-B14F-4D97-AF65-F5344CB8AC3E}">
        <p14:creationId xmlns:p14="http://schemas.microsoft.com/office/powerpoint/2010/main" val="23539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651</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Building Wind Farms Next to Series Capacitor Banks: Lessons Learned </vt:lpstr>
      <vt:lpstr>Overview</vt:lpstr>
      <vt:lpstr>Contents</vt:lpstr>
      <vt:lpstr>Introduction</vt:lpstr>
      <vt:lpstr>Frequency Scan Analysis  </vt:lpstr>
      <vt:lpstr>Grid side scan</vt:lpstr>
      <vt:lpstr>Grid side scan</vt:lpstr>
      <vt:lpstr>Project side frequency scan </vt:lpstr>
      <vt:lpstr>Project side frequency scan </vt:lpstr>
      <vt:lpstr>Project side frequency scan </vt:lpstr>
      <vt:lpstr>Combined Frequency Scan </vt:lpstr>
      <vt:lpstr>Detailed EMT analysis </vt:lpstr>
      <vt:lpstr>Detailed EMT analysis - Results</vt:lpstr>
      <vt:lpstr>Explanation of trip event </vt:lpstr>
      <vt:lpstr>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Wind Farms Next to Series Capacitor Banks: Lessons Learned</dc:title>
  <dc:creator>Ahmad Abdullah</dc:creator>
  <cp:lastModifiedBy>Ahmad Abdullah</cp:lastModifiedBy>
  <cp:revision>14</cp:revision>
  <dcterms:created xsi:type="dcterms:W3CDTF">2017-09-21T14:07:36Z</dcterms:created>
  <dcterms:modified xsi:type="dcterms:W3CDTF">2017-09-21T18:47:36Z</dcterms:modified>
</cp:coreProperties>
</file>