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C000EB"/>
        </a:fontRef>
        <a:srgbClr val="C000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D1DDF4"/>
          </a:solidFill>
        </a:fill>
      </a:tcStyle>
    </a:wholeTbl>
    <a:band2H>
      <a:tcTxStyle b="def" i="def"/>
      <a:tcStyle>
        <a:tcBdr/>
        <a:fill>
          <a:solidFill>
            <a:srgbClr val="EAEFFA"/>
          </a:solidFill>
        </a:fill>
      </a:tcStyle>
    </a:band2H>
    <a:firstCol>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1"/>
          </a:solidFill>
        </a:fill>
      </a:tcStyle>
    </a:firstCol>
    <a:la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381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1"/>
          </a:solidFill>
        </a:fill>
      </a:tcStyle>
    </a:lastRow>
    <a:fir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381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1"/>
          </a:solidFill>
        </a:fill>
      </a:tcStyle>
    </a:firstRow>
  </a:tblStyle>
  <a:tblStyle styleId="{C7B018BB-80A7-4F77-B60F-C8B233D01FF8}" styleName="">
    <a:tblBg/>
    <a:wholeTbl>
      <a:tcTxStyle b="off" i="off">
        <a:fontRef idx="minor">
          <a:srgbClr val="C000EB"/>
        </a:fontRef>
        <a:srgbClr val="C000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CBEACC"/>
          </a:solidFill>
        </a:fill>
      </a:tcStyle>
    </a:wholeTbl>
    <a:band2H>
      <a:tcTxStyle b="def" i="def"/>
      <a:tcStyle>
        <a:tcBdr/>
        <a:fill>
          <a:solidFill>
            <a:srgbClr val="E7F5E7"/>
          </a:solidFill>
        </a:fill>
      </a:tcStyle>
    </a:band2H>
    <a:firstCol>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3"/>
          </a:solidFill>
        </a:fill>
      </a:tcStyle>
    </a:firstCol>
    <a:la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381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3"/>
          </a:solidFill>
        </a:fill>
      </a:tcStyle>
    </a:lastRow>
    <a:fir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381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3"/>
          </a:solidFill>
        </a:fill>
      </a:tcStyle>
    </a:firstRow>
  </a:tblStyle>
  <a:tblStyle styleId="{EEE7283C-3CF3-47DC-8721-378D4A62B228}" styleName="">
    <a:tblBg/>
    <a:wholeTbl>
      <a:tcTxStyle b="off" i="off">
        <a:fontRef idx="minor">
          <a:srgbClr val="C000EB"/>
        </a:fontRef>
        <a:srgbClr val="C000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E4D2F1"/>
          </a:solidFill>
        </a:fill>
      </a:tcStyle>
    </a:wholeTbl>
    <a:band2H>
      <a:tcTxStyle b="def" i="def"/>
      <a:tcStyle>
        <a:tcBdr/>
        <a:fill>
          <a:solidFill>
            <a:srgbClr val="F2EAF8"/>
          </a:solidFill>
        </a:fill>
      </a:tcStyle>
    </a:band2H>
    <a:firstCol>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6"/>
          </a:solidFill>
        </a:fill>
      </a:tcStyle>
    </a:firstCol>
    <a:la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381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6"/>
          </a:solidFill>
        </a:fill>
      </a:tcStyle>
    </a:lastRow>
    <a:fir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381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chemeClr val="accent6"/>
          </a:solidFill>
        </a:fill>
      </a:tcStyle>
    </a:firstRow>
  </a:tblStyle>
  <a:tblStyle styleId="{CF821DB8-F4EB-4A41-A1BA-3FCAFE7338EE}" styleName="">
    <a:tblBg/>
    <a:wholeTbl>
      <a:tcTxStyle b="off" i="off">
        <a:fontRef idx="minor">
          <a:srgbClr val="C000EB"/>
        </a:fontRef>
        <a:srgbClr val="C000E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6FB"/>
          </a:solidFill>
        </a:fill>
      </a:tcStyle>
    </a:wholeTbl>
    <a:band2H>
      <a:tcTxStyle b="def" i="def"/>
      <a:tcStyle>
        <a:tcBdr/>
        <a:fill>
          <a:solidFill>
            <a:srgbClr val="EBEBEB"/>
          </a:solidFill>
        </a:fill>
      </a:tcStyle>
    </a:band2H>
    <a:firstCol>
      <a:tcTxStyle b="on" i="off">
        <a:fontRef idx="minor">
          <a:srgbClr val="EBEBEB"/>
        </a:fontRef>
        <a:srgbClr val="EBEBE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C000EB"/>
        </a:fontRef>
        <a:srgbClr val="C000EB"/>
      </a:tcTxStyle>
      <a:tcStyle>
        <a:tcBdr>
          <a:left>
            <a:ln w="12700" cap="flat">
              <a:noFill/>
              <a:miter lim="400000"/>
            </a:ln>
          </a:left>
          <a:right>
            <a:ln w="12700" cap="flat">
              <a:noFill/>
              <a:miter lim="400000"/>
            </a:ln>
          </a:right>
          <a:top>
            <a:ln w="50800" cap="flat">
              <a:solidFill>
                <a:srgbClr val="C000EB"/>
              </a:solidFill>
              <a:prstDash val="solid"/>
              <a:round/>
            </a:ln>
          </a:top>
          <a:bottom>
            <a:ln w="25400" cap="flat">
              <a:solidFill>
                <a:srgbClr val="C000EB"/>
              </a:solidFill>
              <a:prstDash val="solid"/>
              <a:round/>
            </a:ln>
          </a:bottom>
          <a:insideH>
            <a:ln w="12700" cap="flat">
              <a:noFill/>
              <a:miter lim="400000"/>
            </a:ln>
          </a:insideH>
          <a:insideV>
            <a:ln w="12700" cap="flat">
              <a:noFill/>
              <a:miter lim="400000"/>
            </a:ln>
          </a:insideV>
        </a:tcBdr>
        <a:fill>
          <a:solidFill>
            <a:srgbClr val="EBEBEB"/>
          </a:solidFill>
        </a:fill>
      </a:tcStyle>
    </a:lastRow>
    <a:firstRow>
      <a:tcTxStyle b="on" i="off">
        <a:fontRef idx="minor">
          <a:srgbClr val="EBEBEB"/>
        </a:fontRef>
        <a:srgbClr val="EBEBEB"/>
      </a:tcTxStyle>
      <a:tcStyle>
        <a:tcBdr>
          <a:left>
            <a:ln w="12700" cap="flat">
              <a:noFill/>
              <a:miter lim="400000"/>
            </a:ln>
          </a:left>
          <a:right>
            <a:ln w="12700" cap="flat">
              <a:noFill/>
              <a:miter lim="400000"/>
            </a:ln>
          </a:right>
          <a:top>
            <a:ln w="25400" cap="flat">
              <a:solidFill>
                <a:srgbClr val="C000EB"/>
              </a:solidFill>
              <a:prstDash val="solid"/>
              <a:round/>
            </a:ln>
          </a:top>
          <a:bottom>
            <a:ln w="25400" cap="flat">
              <a:solidFill>
                <a:srgbClr val="C000E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C000EB"/>
        </a:fontRef>
        <a:srgbClr val="C000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E8CAF7"/>
          </a:solidFill>
        </a:fill>
      </a:tcStyle>
    </a:wholeTbl>
    <a:band2H>
      <a:tcTxStyle b="def" i="def"/>
      <a:tcStyle>
        <a:tcBdr/>
        <a:fill>
          <a:solidFill>
            <a:srgbClr val="F4E6FB"/>
          </a:solidFill>
        </a:fill>
      </a:tcStyle>
    </a:band2H>
    <a:firstCol>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C000EB"/>
          </a:solidFill>
        </a:fill>
      </a:tcStyle>
    </a:firstCol>
    <a:la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381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C000EB"/>
          </a:solidFill>
        </a:fill>
      </a:tcStyle>
    </a:lastRow>
    <a:fir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381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C000EB"/>
          </a:solidFill>
        </a:fill>
      </a:tcStyle>
    </a:firstRow>
  </a:tblStyle>
  <a:tblStyle styleId="{2708684C-4D16-4618-839F-0558EEFCDFE6}" styleName="">
    <a:tblBg/>
    <a:wholeTbl>
      <a:tcTxStyle b="off"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EBEBEB">
              <a:alpha val="20000"/>
            </a:srgbClr>
          </a:solidFill>
        </a:fill>
      </a:tcStyle>
    </a:wholeTbl>
    <a:band2H>
      <a:tcTxStyle b="def" i="def"/>
      <a:tcStyle>
        <a:tcBdr/>
        <a:fill>
          <a:solidFill>
            <a:srgbClr val="FFFFFF"/>
          </a:solidFill>
        </a:fill>
      </a:tcStyle>
    </a:band2H>
    <a:firstCol>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solidFill>
            <a:srgbClr val="EBEBEB">
              <a:alpha val="20000"/>
            </a:srgbClr>
          </a:solidFill>
        </a:fill>
      </a:tcStyle>
    </a:firstCol>
    <a:la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50800" cap="flat">
              <a:solidFill>
                <a:srgbClr val="EBEBEB"/>
              </a:solidFill>
              <a:prstDash val="solid"/>
              <a:round/>
            </a:ln>
          </a:top>
          <a:bottom>
            <a:ln w="127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noFill/>
        </a:fill>
      </a:tcStyle>
    </a:lastRow>
    <a:firstRow>
      <a:tcTxStyle b="on" i="off">
        <a:fontRef idx="minor">
          <a:srgbClr val="EBEBEB"/>
        </a:fontRef>
        <a:srgbClr val="EBEBEB"/>
      </a:tcTxStyle>
      <a:tcStyle>
        <a:tcBdr>
          <a:left>
            <a:ln w="12700" cap="flat">
              <a:solidFill>
                <a:srgbClr val="EBEBEB"/>
              </a:solidFill>
              <a:prstDash val="solid"/>
              <a:round/>
            </a:ln>
          </a:left>
          <a:right>
            <a:ln w="12700" cap="flat">
              <a:solidFill>
                <a:srgbClr val="EBEBEB"/>
              </a:solidFill>
              <a:prstDash val="solid"/>
              <a:round/>
            </a:ln>
          </a:right>
          <a:top>
            <a:ln w="12700" cap="flat">
              <a:solidFill>
                <a:srgbClr val="EBEBEB"/>
              </a:solidFill>
              <a:prstDash val="solid"/>
              <a:round/>
            </a:ln>
          </a:top>
          <a:bottom>
            <a:ln w="25400" cap="flat">
              <a:solidFill>
                <a:srgbClr val="EBEBEB"/>
              </a:solidFill>
              <a:prstDash val="solid"/>
              <a:round/>
            </a:ln>
          </a:bottom>
          <a:insideH>
            <a:ln w="12700" cap="flat">
              <a:solidFill>
                <a:srgbClr val="EBEBEB"/>
              </a:solidFill>
              <a:prstDash val="solid"/>
              <a:round/>
            </a:ln>
          </a:insideH>
          <a:insideV>
            <a:ln w="12700" cap="flat">
              <a:solidFill>
                <a:srgbClr val="EBEBE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762000" y="2463800"/>
            <a:ext cx="11480800" cy="2540000"/>
          </a:xfrm>
          <a:prstGeom prst="rect">
            <a:avLst/>
          </a:prstGeom>
        </p:spPr>
        <p:txBody>
          <a:bodyPr anchor="b"/>
          <a:lstStyle/>
          <a:p>
            <a:pPr/>
            <a:r>
              <a:t>Title Text</a:t>
            </a:r>
          </a:p>
        </p:txBody>
      </p:sp>
      <p:sp>
        <p:nvSpPr>
          <p:cNvPr id="12" name="Shape 12"/>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
          </p:nvPr>
        </p:nvSpPr>
        <p:spPr>
          <a:xfrm>
            <a:off x="1270000" y="6362700"/>
            <a:ext cx="10464800" cy="461060"/>
          </a:xfrm>
          <a:prstGeom prst="rect">
            <a:avLst/>
          </a:prstGeom>
        </p:spPr>
        <p:txBody>
          <a:bodyPr anchor="t"/>
          <a:lstStyle>
            <a:lvl1pPr marL="0" indent="0" algn="ctr">
              <a:lnSpc>
                <a:spcPct val="110000"/>
              </a:lnSpc>
              <a:spcBef>
                <a:spcPts val="0"/>
              </a:spcBef>
              <a:buSzTx/>
              <a:buNone/>
              <a:defRPr b="1" i="1" sz="2400">
                <a:solidFill>
                  <a:srgbClr val="FFFFFF"/>
                </a:solidFill>
                <a:latin typeface="+mn-lt"/>
                <a:ea typeface="+mn-ea"/>
                <a:cs typeface="+mn-cs"/>
                <a:sym typeface="Helvetica Neue"/>
              </a:defRPr>
            </a:lvl1pPr>
          </a:lstStyle>
          <a:p>
            <a:pPr/>
            <a:r>
              <a:t>–Johnny Appleseed</a:t>
            </a:r>
          </a:p>
        </p:txBody>
      </p:sp>
      <p:sp>
        <p:nvSpPr>
          <p:cNvPr id="94" name="Shape 94"/>
          <p:cNvSpPr/>
          <p:nvPr>
            <p:ph type="body" sz="quarter" idx="13"/>
          </p:nvPr>
        </p:nvSpPr>
        <p:spPr>
          <a:xfrm>
            <a:off x="1270000" y="4305300"/>
            <a:ext cx="10464800" cy="647700"/>
          </a:xfrm>
          <a:prstGeom prst="rect">
            <a:avLst/>
          </a:prstGeom>
        </p:spPr>
        <p:txBody>
          <a:bodyPr/>
          <a:lstStyle/>
          <a:p>
            <a:pPr marL="0" indent="0" algn="ctr">
              <a:lnSpc>
                <a:spcPct val="110000"/>
              </a:lnSpc>
              <a:spcBef>
                <a:spcPts val="0"/>
              </a:spcBef>
              <a:buSzTx/>
              <a:buNone/>
              <a:defRPr b="1" sz="3600">
                <a:solidFill>
                  <a:srgbClr val="FFFFFF"/>
                </a:solidFill>
                <a:effectLst>
                  <a:outerShdw sx="100000" sy="100000" kx="0" ky="0" algn="b" rotWithShape="0" blurRad="50800" dist="25400" dir="5400000">
                    <a:srgbClr val="020202"/>
                  </a:outerShdw>
                </a:effectLst>
                <a:latin typeface="+mn-lt"/>
                <a:ea typeface="+mn-ea"/>
                <a:cs typeface="+mn-cs"/>
                <a:sym typeface="Helvetica Neue"/>
              </a:defRPr>
            </a:pPr>
          </a:p>
        </p:txBody>
      </p:sp>
      <p:sp>
        <p:nvSpPr>
          <p:cNvPr id="95" name="Shape 95"/>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104900" y="758937"/>
            <a:ext cx="10795000" cy="5943603"/>
          </a:xfrm>
          <a:prstGeom prst="rect">
            <a:avLst/>
          </a:prstGeom>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1" name="Shape 21"/>
          <p:cNvSpPr/>
          <p:nvPr>
            <p:ph type="title"/>
          </p:nvPr>
        </p:nvSpPr>
        <p:spPr>
          <a:xfrm>
            <a:off x="762000" y="6883400"/>
            <a:ext cx="11480800" cy="1079500"/>
          </a:xfrm>
          <a:prstGeom prst="rect">
            <a:avLst/>
          </a:prstGeom>
        </p:spPr>
        <p:txBody>
          <a:bodyPr anchor="b"/>
          <a:lstStyle/>
          <a:p>
            <a:pPr/>
            <a:r>
              <a:t>Title Text</a:t>
            </a:r>
          </a:p>
        </p:txBody>
      </p:sp>
      <p:sp>
        <p:nvSpPr>
          <p:cNvPr id="22" name="Shape 22"/>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762000" y="3517900"/>
            <a:ext cx="11480800" cy="2717800"/>
          </a:xfrm>
          <a:prstGeom prst="rect">
            <a:avLst/>
          </a:prstGeom>
        </p:spPr>
        <p:txBody>
          <a:bodyPr/>
          <a:lstStyle/>
          <a:p>
            <a:pPr/>
            <a:r>
              <a:t>Title Text</a:t>
            </a:r>
          </a:p>
        </p:txBody>
      </p:sp>
      <p:sp>
        <p:nvSpPr>
          <p:cNvPr id="31" name="Shape 31"/>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654800" y="419100"/>
            <a:ext cx="5588000" cy="8648700"/>
          </a:xfrm>
          <a:prstGeom prst="rect">
            <a:avLst/>
          </a:prstGeom>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39" name="Shape 39"/>
          <p:cNvSpPr/>
          <p:nvPr>
            <p:ph type="title"/>
          </p:nvPr>
        </p:nvSpPr>
        <p:spPr>
          <a:xfrm>
            <a:off x="762000" y="419100"/>
            <a:ext cx="5384800" cy="4597400"/>
          </a:xfrm>
          <a:prstGeom prst="rect">
            <a:avLst/>
          </a:prstGeom>
        </p:spPr>
        <p:txBody>
          <a:bodyPr anchor="b"/>
          <a:lstStyle>
            <a:lvl1pPr>
              <a:defRPr sz="5200"/>
            </a:lvl1pPr>
          </a:lstStyle>
          <a:p>
            <a:pPr/>
            <a:r>
              <a:t>Title Text</a:t>
            </a:r>
          </a:p>
        </p:txBody>
      </p:sp>
      <p:sp>
        <p:nvSpPr>
          <p:cNvPr id="40" name="Shape 40"/>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654800" y="2374900"/>
            <a:ext cx="5588000" cy="6807200"/>
          </a:xfrm>
          <a:prstGeom prst="rect">
            <a:avLst/>
          </a:prstGeom>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762000" y="965200"/>
            <a:ext cx="11480800" cy="782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680200" y="5626100"/>
            <a:ext cx="5588000" cy="3441700"/>
          </a:xfrm>
          <a:prstGeom prst="rect">
            <a:avLst/>
          </a:prstGeom>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4" name="Shape 84"/>
          <p:cNvSpPr/>
          <p:nvPr>
            <p:ph type="pic" sz="half" idx="14"/>
          </p:nvPr>
        </p:nvSpPr>
        <p:spPr>
          <a:xfrm>
            <a:off x="6680200" y="419100"/>
            <a:ext cx="5588000" cy="4914900"/>
          </a:xfrm>
          <a:prstGeom prst="rect">
            <a:avLst/>
          </a:prstGeom>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Shape 85"/>
          <p:cNvSpPr/>
          <p:nvPr>
            <p:ph type="pic" sz="half" idx="15"/>
          </p:nvPr>
        </p:nvSpPr>
        <p:spPr>
          <a:xfrm>
            <a:off x="762000" y="419100"/>
            <a:ext cx="5588000" cy="8648700"/>
          </a:xfrm>
          <a:prstGeom prst="rect">
            <a:avLst/>
          </a:prstGeom>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74600"/>
          </a:xfrm>
          <a:prstGeom prst="rect">
            <a:avLst/>
          </a:prstGeom>
          <a:ln w="12700">
            <a:miter lim="400000"/>
          </a:ln>
        </p:spPr>
        <p:txBody>
          <a:bodyPr wrap="none" lIns="50800" tIns="50800" rIns="50800" bIns="50800">
            <a:spAutoFit/>
          </a:bodyPr>
          <a:lstStyle>
            <a:lvl1pPr>
              <a:defRPr sz="1800">
                <a:solidFill>
                  <a:srgbClr val="EBEBEB"/>
                </a:solidFill>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linefollower Cover.jpg"/>
          <p:cNvPicPr>
            <a:picLocks noChangeAspect="1"/>
          </p:cNvPicPr>
          <p:nvPr>
            <p:ph type="pic" idx="13"/>
          </p:nvPr>
        </p:nvPicPr>
        <p:blipFill>
          <a:blip r:embed="rId2">
            <a:extLst/>
          </a:blip>
          <a:srcRect l="0" t="12983" r="0" b="12983"/>
          <a:stretch>
            <a:fillRect/>
          </a:stretch>
        </p:blipFill>
        <p:spPr>
          <a:xfrm>
            <a:off x="1104900" y="758937"/>
            <a:ext cx="10795000" cy="5943603"/>
          </a:xfrm>
          <a:prstGeom prst="rect">
            <a:avLst/>
          </a:prstGeom>
        </p:spPr>
      </p:pic>
      <p:sp>
        <p:nvSpPr>
          <p:cNvPr id="120" name="Shape 120"/>
          <p:cNvSpPr/>
          <p:nvPr>
            <p:ph type="title"/>
          </p:nvPr>
        </p:nvSpPr>
        <p:spPr>
          <a:prstGeom prst="rect">
            <a:avLst/>
          </a:prstGeom>
          <a:gradFill>
            <a:gsLst>
              <a:gs pos="0">
                <a:srgbClr val="D71B00"/>
              </a:gs>
              <a:gs pos="100000">
                <a:schemeClr val="accent5">
                  <a:hueOff val="-395856"/>
                  <a:satOff val="2790"/>
                  <a:lumOff val="40347"/>
                </a:schemeClr>
              </a:gs>
            </a:gsLst>
            <a:lin ang="16200000"/>
          </a:gradFill>
          <a:ln w="9525">
            <a:solidFill>
              <a:srgbClr val="D21A00"/>
            </a:solidFill>
            <a:round/>
          </a:ln>
          <a:effectLst>
            <a:outerShdw sx="100000" sy="100000" kx="0" ky="0" algn="b" rotWithShape="0" blurRad="50800" dist="25400" dir="5400000">
              <a:srgbClr val="000000">
                <a:alpha val="50000"/>
              </a:srgbClr>
            </a:outerShdw>
          </a:effectLst>
        </p:spPr>
        <p:txBody>
          <a:bodyPr/>
          <a:lstStyle>
            <a:lvl1pPr>
              <a:defRPr b="0" sz="3800">
                <a:solidFill>
                  <a:srgbClr val="EBEBEB"/>
                </a:solidFill>
              </a:defRPr>
            </a:lvl1pPr>
          </a:lstStyle>
          <a:p>
            <a:pPr/>
            <a:r>
              <a:t>Line Follower Robot </a:t>
            </a:r>
            <a:endParaRPr sz="1200"/>
          </a:p>
        </p:txBody>
      </p:sp>
      <p:sp>
        <p:nvSpPr>
          <p:cNvPr id="121" name="Shape 121"/>
          <p:cNvSpPr/>
          <p:nvPr>
            <p:ph type="sldNum" sz="quarter" idx="4294967295"/>
          </p:nvPr>
        </p:nvSpPr>
        <p:spPr>
          <a:xfrm>
            <a:off x="6375348" y="9245599"/>
            <a:ext cx="241403" cy="374601"/>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4294967295"/>
          </p:nvPr>
        </p:nvSpPr>
        <p:spPr>
          <a:xfrm>
            <a:off x="762000" y="696118"/>
            <a:ext cx="11480800" cy="8079582"/>
          </a:xfrm>
          <a:prstGeom prst="rect">
            <a:avLst/>
          </a:prstGeom>
        </p:spPr>
        <p:txBody>
          <a:bodyPr/>
          <a:lstStyle/>
          <a:p>
            <a:pPr marL="0" indent="0">
              <a:spcBef>
                <a:spcPts val="3200"/>
              </a:spcBef>
              <a:buSzTx/>
              <a:buNone/>
              <a:defRPr sz="2800"/>
            </a:pPr>
            <a:r>
              <a:t>Mechanics and Hardware </a:t>
            </a:r>
            <a:endParaRPr sz="1200"/>
          </a:p>
          <a:p>
            <a:pPr marL="0" indent="0">
              <a:spcBef>
                <a:spcPts val="3200"/>
              </a:spcBef>
              <a:buSzTx/>
              <a:buNone/>
              <a:defRPr sz="2800"/>
            </a:pPr>
            <a:r>
              <a:t>We designed the care body on SolidWorks , then assembeled the to insure it is fine , finally saved it as .dfx Figure . </a:t>
            </a:r>
            <a:endParaRPr sz="1200"/>
          </a:p>
          <a:p>
            <a:pPr marL="0" indent="0">
              <a:spcBef>
                <a:spcPts val="3200"/>
              </a:spcBef>
              <a:buSzTx/>
              <a:buNone/>
              <a:defRPr sz="2800"/>
            </a:pPr>
            <a:r>
              <a:t>After that we moved to Laser cutter and used ”moshi” prog to control the machine. </a:t>
            </a:r>
            <a:endParaRPr sz="1200"/>
          </a:p>
        </p:txBody>
      </p:sp>
      <p:sp>
        <p:nvSpPr>
          <p:cNvPr id="156" name="Shape 15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965200" y="520700"/>
            <a:ext cx="11480800" cy="2717800"/>
          </a:xfrm>
          <a:prstGeom prst="rect">
            <a:avLst/>
          </a:prstGeom>
          <a:solidFill>
            <a:srgbClr val="EBEBEB"/>
          </a:solidFill>
          <a:ln w="25400">
            <a:solidFill>
              <a:schemeClr val="accent1"/>
            </a:solidFill>
            <a:round/>
          </a:ln>
          <a:effectLst>
            <a:outerShdw sx="100000" sy="100000" kx="0" ky="0" algn="b" rotWithShape="0" blurRad="50800" dist="25400" dir="5400000">
              <a:srgbClr val="000000">
                <a:alpha val="50000"/>
              </a:srgbClr>
            </a:outerShdw>
          </a:effectLst>
        </p:spPr>
        <p:txBody>
          <a:bodyPr/>
          <a:lstStyle>
            <a:lvl1pPr>
              <a:defRPr b="0" sz="3800">
                <a:solidFill>
                  <a:srgbClr val="C000EB"/>
                </a:solidFill>
              </a:defRPr>
            </a:lvl1pPr>
          </a:lstStyle>
          <a:p>
            <a:pPr/>
            <a:r>
              <a:t>ch.5 Conclusion </a:t>
            </a:r>
            <a:endParaRPr sz="1200"/>
          </a:p>
        </p:txBody>
      </p:sp>
      <p:sp>
        <p:nvSpPr>
          <p:cNvPr id="159" name="Shape 159"/>
          <p:cNvSpPr/>
          <p:nvPr>
            <p:ph type="body" idx="4294967295"/>
          </p:nvPr>
        </p:nvSpPr>
        <p:spPr>
          <a:xfrm>
            <a:off x="937380" y="3467946"/>
            <a:ext cx="11414923" cy="5635415"/>
          </a:xfrm>
          <a:prstGeom prst="rect">
            <a:avLst/>
          </a:prstGeom>
        </p:spPr>
        <p:txBody>
          <a:bodyPr/>
          <a:lstStyle/>
          <a:p>
            <a:pPr marL="0" indent="0">
              <a:spcBef>
                <a:spcPts val="3200"/>
              </a:spcBef>
              <a:buSzTx/>
              <a:buNone/>
              <a:defRPr sz="2800"/>
            </a:pPr>
            <a:r>
              <a:t>We finished with important , critical instructions:</a:t>
            </a:r>
            <a:br/>
            <a:r>
              <a:t>-Time managment is critical.</a:t>
            </a:r>
            <a:br/>
            <a:r>
              <a:t>-Use external power supply with the motors (for more than one ) to avoid </a:t>
            </a:r>
          </a:p>
          <a:p>
            <a:pPr marL="0" indent="0">
              <a:spcBef>
                <a:spcPts val="3200"/>
              </a:spcBef>
              <a:buSzTx/>
              <a:buNone/>
              <a:defRPr sz="2800"/>
            </a:pPr>
            <a:r>
              <a:t>mess up the arduino kit.</a:t>
            </a:r>
            <a:br/>
            <a:r>
              <a:t>-Profishinal coumentaion is very important. -Confirm using the laser cutting machine. -Confirm using H-bridge IC </a:t>
            </a:r>
          </a:p>
        </p:txBody>
      </p:sp>
      <p:sp>
        <p:nvSpPr>
          <p:cNvPr id="160" name="Shape 160"/>
          <p:cNvSpPr/>
          <p:nvPr>
            <p:ph type="sldNum" sz="quarter" idx="4294967295"/>
          </p:nvPr>
        </p:nvSpPr>
        <p:spPr>
          <a:xfrm>
            <a:off x="6311798" y="9251950"/>
            <a:ext cx="368504" cy="374600"/>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762000" y="304800"/>
            <a:ext cx="11480800" cy="2717800"/>
          </a:xfrm>
          <a:prstGeom prst="rect">
            <a:avLst/>
          </a:prstGeom>
          <a:solidFill>
            <a:srgbClr val="EBEBEB"/>
          </a:solidFill>
          <a:ln w="25400">
            <a:solidFill>
              <a:schemeClr val="accent1"/>
            </a:solidFill>
            <a:round/>
          </a:ln>
          <a:effectLst>
            <a:outerShdw sx="100000" sy="100000" kx="0" ky="0" algn="b" rotWithShape="0" blurRad="50800" dist="25400" dir="5400000">
              <a:srgbClr val="000000">
                <a:alpha val="50000"/>
              </a:srgbClr>
            </a:outerShdw>
          </a:effectLst>
        </p:spPr>
        <p:txBody>
          <a:bodyPr/>
          <a:lstStyle>
            <a:lvl1pPr>
              <a:defRPr sz="5200">
                <a:solidFill>
                  <a:srgbClr val="FF2600"/>
                </a:solidFill>
              </a:defRPr>
            </a:lvl1pPr>
          </a:lstStyle>
          <a:p>
            <a:pPr/>
            <a:r>
              <a:t>ch.6References </a:t>
            </a:r>
            <a:endParaRPr sz="1200"/>
          </a:p>
        </p:txBody>
      </p:sp>
      <p:sp>
        <p:nvSpPr>
          <p:cNvPr id="163" name="Shape 163"/>
          <p:cNvSpPr/>
          <p:nvPr>
            <p:ph type="body" idx="4294967295"/>
          </p:nvPr>
        </p:nvSpPr>
        <p:spPr>
          <a:xfrm>
            <a:off x="977464" y="3467946"/>
            <a:ext cx="11374839" cy="5635415"/>
          </a:xfrm>
          <a:prstGeom prst="rect">
            <a:avLst/>
          </a:prstGeom>
        </p:spPr>
        <p:txBody>
          <a:bodyPr/>
          <a:lstStyle/>
          <a:p>
            <a:pPr marL="0" indent="0">
              <a:spcBef>
                <a:spcPts val="3200"/>
              </a:spcBef>
              <a:buSzTx/>
              <a:buNone/>
              <a:defRPr b="1" i="1" sz="3100">
                <a:latin typeface="+mn-lt"/>
                <a:ea typeface="+mn-ea"/>
                <a:cs typeface="+mn-cs"/>
                <a:sym typeface="Helvetica Neue"/>
              </a:defRPr>
            </a:pPr>
            <a:r>
              <a:t>https : //en.wikipedia.org/wiki/Autonomous</a:t>
            </a:r>
            <a:r>
              <a:rPr baseline="-9677"/>
              <a:t>r</a:t>
            </a:r>
            <a:r>
              <a:t>obot https : //www.youtube.com</a:t>
            </a:r>
            <a:br/>
            <a:r>
              <a:t>https : //www.arduino.cc </a:t>
            </a:r>
          </a:p>
        </p:txBody>
      </p:sp>
      <p:sp>
        <p:nvSpPr>
          <p:cNvPr id="164" name="Shape 164"/>
          <p:cNvSpPr/>
          <p:nvPr>
            <p:ph type="sldNum" sz="quarter" idx="4294967295"/>
          </p:nvPr>
        </p:nvSpPr>
        <p:spPr>
          <a:xfrm>
            <a:off x="6311798" y="9251950"/>
            <a:ext cx="368504" cy="374600"/>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755649" y="495300"/>
            <a:ext cx="11480801" cy="2717800"/>
          </a:xfrm>
          <a:prstGeom prst="rect">
            <a:avLst/>
          </a:prstGeom>
        </p:spPr>
        <p:txBody>
          <a:bodyPr/>
          <a:lstStyle>
            <a:lvl1pPr>
              <a:defRPr b="0" sz="3800">
                <a:solidFill>
                  <a:schemeClr val="accent1">
                    <a:lumOff val="9117"/>
                  </a:schemeClr>
                </a:solidFill>
              </a:defRPr>
            </a:lvl1pPr>
          </a:lstStyle>
          <a:p>
            <a:pPr/>
            <a:r>
              <a:t>Line Follower Robot </a:t>
            </a:r>
            <a:endParaRPr sz="1200"/>
          </a:p>
        </p:txBody>
      </p:sp>
      <p:sp>
        <p:nvSpPr>
          <p:cNvPr id="124" name="Shape 124"/>
          <p:cNvSpPr/>
          <p:nvPr>
            <p:ph type="sldNum" sz="quarter" idx="4294967295"/>
          </p:nvPr>
        </p:nvSpPr>
        <p:spPr>
          <a:xfrm>
            <a:off x="6375348" y="9251949"/>
            <a:ext cx="241403" cy="374601"/>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
        <p:nvSpPr>
          <p:cNvPr id="125" name="Shape 125"/>
          <p:cNvSpPr/>
          <p:nvPr>
            <p:ph type="body" idx="4294967295"/>
          </p:nvPr>
        </p:nvSpPr>
        <p:spPr>
          <a:xfrm>
            <a:off x="1424842" y="3467946"/>
            <a:ext cx="10927461" cy="5635415"/>
          </a:xfrm>
          <a:prstGeom prst="rect">
            <a:avLst/>
          </a:prstGeom>
        </p:spPr>
        <p:txBody>
          <a:bodyPr/>
          <a:lstStyle/>
          <a:p>
            <a:pPr lvl="1"/>
            <a:r>
              <a:t>by:  Ahmad Samir </a:t>
            </a:r>
          </a:p>
          <a:p>
            <a:pPr lvl="1"/>
            <a:r>
              <a:t>Abderhman Shazly</a:t>
            </a:r>
          </a:p>
          <a:p>
            <a:pPr lvl="1"/>
            <a:r>
              <a:t>18-9-2017</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647700" y="342900"/>
            <a:ext cx="11480800" cy="2146300"/>
          </a:xfrm>
          <a:prstGeom prst="rect">
            <a:avLst/>
          </a:prstGeom>
          <a:blipFill>
            <a:blip r:embed="rId2"/>
          </a:blipFill>
          <a:effectLst>
            <a:outerShdw sx="100000" sy="100000" kx="0" ky="0" algn="b" rotWithShape="0" blurRad="50800" dist="25400" dir="5400000">
              <a:srgbClr val="000000">
                <a:alpha val="50000"/>
              </a:srgbClr>
            </a:outerShdw>
          </a:effectLst>
        </p:spPr>
        <p:txBody>
          <a:bodyPr/>
          <a:lstStyle>
            <a:lvl1pPr>
              <a:defRPr b="0" sz="3000">
                <a:effectLst>
                  <a:outerShdw sx="100000" sy="100000" kx="0" ky="0" algn="b" rotWithShape="0" blurRad="38100" dist="12700" dir="5400000">
                    <a:srgbClr val="000000">
                      <a:alpha val="80000"/>
                    </a:srgbClr>
                  </a:outerShdw>
                </a:effectLst>
                <a:latin typeface="Helvetica Neue Medium"/>
                <a:ea typeface="Helvetica Neue Medium"/>
                <a:cs typeface="Helvetica Neue Medium"/>
                <a:sym typeface="Helvetica Neue Medium"/>
              </a:defRPr>
            </a:lvl1pPr>
          </a:lstStyle>
          <a:p>
            <a:pPr/>
            <a:r>
              <a:t>Components</a:t>
            </a:r>
          </a:p>
        </p:txBody>
      </p:sp>
      <p:sp>
        <p:nvSpPr>
          <p:cNvPr id="128" name="Shape 128"/>
          <p:cNvSpPr/>
          <p:nvPr>
            <p:ph type="body" sz="half" idx="4294967295"/>
          </p:nvPr>
        </p:nvSpPr>
        <p:spPr>
          <a:xfrm>
            <a:off x="762000" y="2714575"/>
            <a:ext cx="11480800" cy="3756820"/>
          </a:xfrm>
          <a:prstGeom prst="rect">
            <a:avLst/>
          </a:prstGeom>
        </p:spPr>
        <p:txBody>
          <a:bodyPr/>
          <a:lstStyle/>
          <a:p>
            <a:pPr marL="217261" indent="-217261" defTabSz="312313">
              <a:spcBef>
                <a:spcPts val="2200"/>
              </a:spcBef>
              <a:defRPr sz="1782">
                <a:effectLst>
                  <a:outerShdw sx="100000" sy="100000" kx="0" ky="0" algn="b" rotWithShape="0" blurRad="27432" dist="13578" dir="5400000">
                    <a:srgbClr val="000000"/>
                  </a:outerShdw>
                </a:effectLst>
              </a:defRPr>
            </a:pPr>
            <a:r>
              <a:t>Arduino ( )</a:t>
            </a:r>
          </a:p>
          <a:p>
            <a:pPr marL="217261" indent="-217261" defTabSz="312313">
              <a:spcBef>
                <a:spcPts val="2200"/>
              </a:spcBef>
              <a:defRPr sz="1782">
                <a:effectLst>
                  <a:outerShdw sx="100000" sy="100000" kx="0" ky="0" algn="b" rotWithShape="0" blurRad="27432" dist="13578" dir="5400000">
                    <a:srgbClr val="000000"/>
                  </a:outerShdw>
                </a:effectLst>
              </a:defRPr>
            </a:pPr>
            <a:r>
              <a:t>IR Sensors ( 2 )</a:t>
            </a:r>
          </a:p>
          <a:p>
            <a:pPr marL="217261" indent="-217261" defTabSz="312313">
              <a:spcBef>
                <a:spcPts val="2200"/>
              </a:spcBef>
              <a:defRPr sz="1782">
                <a:effectLst>
                  <a:outerShdw sx="100000" sy="100000" kx="0" ky="0" algn="b" rotWithShape="0" blurRad="27432" dist="13578" dir="5400000">
                    <a:srgbClr val="000000"/>
                  </a:outerShdw>
                </a:effectLst>
              </a:defRPr>
            </a:pPr>
            <a:r>
              <a:t>L293D </a:t>
            </a:r>
            <a:r>
              <a:t>H-bridge</a:t>
            </a:r>
          </a:p>
          <a:p>
            <a:pPr marL="217261" indent="-217261" defTabSz="312313">
              <a:spcBef>
                <a:spcPts val="2200"/>
              </a:spcBef>
              <a:defRPr sz="1782">
                <a:effectLst>
                  <a:outerShdw sx="100000" sy="100000" kx="0" ky="0" algn="b" rotWithShape="0" blurRad="27432" dist="13578" dir="5400000">
                    <a:srgbClr val="000000"/>
                  </a:outerShdw>
                </a:effectLst>
              </a:defRPr>
            </a:pPr>
            <a:r>
              <a:t>Motors ( 2 )</a:t>
            </a:r>
          </a:p>
          <a:p>
            <a:pPr marL="217261" indent="-217261" defTabSz="312313">
              <a:spcBef>
                <a:spcPts val="2200"/>
              </a:spcBef>
              <a:defRPr sz="1782">
                <a:effectLst>
                  <a:outerShdw sx="100000" sy="100000" kx="0" ky="0" algn="b" rotWithShape="0" blurRad="27432" dist="13578" dir="5400000">
                    <a:srgbClr val="000000"/>
                  </a:outerShdw>
                </a:effectLst>
              </a:defRPr>
            </a:pPr>
            <a:r>
              <a:t>Wheels (2)</a:t>
            </a:r>
          </a:p>
          <a:p>
            <a:pPr marL="217261" indent="-217261" defTabSz="312313">
              <a:spcBef>
                <a:spcPts val="2200"/>
              </a:spcBef>
              <a:defRPr sz="1782">
                <a:effectLst>
                  <a:outerShdw sx="100000" sy="100000" kx="0" ky="0" algn="b" rotWithShape="0" blurRad="27432" dist="13578" dir="5400000">
                    <a:srgbClr val="000000"/>
                  </a:outerShdw>
                </a:effectLst>
              </a:defRPr>
            </a:pPr>
            <a:r>
              <a:t>Caster wheel</a:t>
            </a:r>
          </a:p>
          <a:p>
            <a:pPr marL="217261" indent="-217261" defTabSz="312313">
              <a:spcBef>
                <a:spcPts val="2200"/>
              </a:spcBef>
              <a:defRPr sz="1782">
                <a:effectLst>
                  <a:outerShdw sx="100000" sy="100000" kx="0" ky="0" algn="b" rotWithShape="0" blurRad="27432" dist="13578" dir="5400000">
                    <a:srgbClr val="000000"/>
                  </a:outerShdw>
                </a:effectLst>
              </a:defRPr>
            </a:pPr>
            <a:r>
              <a:t>Bread board</a:t>
            </a:r>
          </a:p>
        </p:txBody>
      </p:sp>
      <p:sp>
        <p:nvSpPr>
          <p:cNvPr id="129" name="Shape 129"/>
          <p:cNvSpPr/>
          <p:nvPr>
            <p:ph type="sldNum" sz="quarter" idx="4294967295"/>
          </p:nvPr>
        </p:nvSpPr>
        <p:spPr>
          <a:xfrm>
            <a:off x="6375348" y="9258299"/>
            <a:ext cx="241403" cy="374601"/>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14:warp dir="ou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28"/>
                                        </p:tgtEl>
                                        <p:attrNameLst>
                                          <p:attrName>style.visibility</p:attrName>
                                        </p:attrNameLst>
                                      </p:cBhvr>
                                      <p:to>
                                        <p:strVal val="visible"/>
                                      </p:to>
                                    </p:set>
                                    <p:anim calcmode="lin" valueType="num">
                                      <p:cBhvr>
                                        <p:cTn id="7" dur="2500" fill="hold"/>
                                        <p:tgtEl>
                                          <p:spTgt spid="128"/>
                                        </p:tgtEl>
                                        <p:attrNameLst>
                                          <p:attrName>ppt_w</p:attrName>
                                        </p:attrNameLst>
                                      </p:cBhvr>
                                      <p:tavLst>
                                        <p:tav tm="0">
                                          <p:val>
                                            <p:strVal val="4*#ppt_w"/>
                                          </p:val>
                                        </p:tav>
                                        <p:tav tm="100000">
                                          <p:val>
                                            <p:strVal val="#ppt_w"/>
                                          </p:val>
                                        </p:tav>
                                      </p:tavLst>
                                    </p:anim>
                                    <p:anim calcmode="lin" valueType="num">
                                      <p:cBhvr>
                                        <p:cTn id="8" dur="2500" fill="hold"/>
                                        <p:tgtEl>
                                          <p:spTgt spid="12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a:blipFill>
            <a:blip r:embed="rId2"/>
          </a:blipFill>
          <a:effectLst>
            <a:outerShdw sx="100000" sy="100000" kx="0" ky="0" algn="b" rotWithShape="0" blurRad="50800" dist="25400" dir="5400000">
              <a:srgbClr val="000000">
                <a:alpha val="50000"/>
              </a:srgbClr>
            </a:outerShdw>
          </a:effectLst>
        </p:spPr>
        <p:txBody>
          <a:bodyPr/>
          <a:lstStyle>
            <a:lvl1pPr>
              <a:defRPr b="0" sz="3000">
                <a:effectLst>
                  <a:outerShdw sx="100000" sy="100000" kx="0" ky="0" algn="b" rotWithShape="0" blurRad="38100" dist="12700" dir="5400000">
                    <a:srgbClr val="000000">
                      <a:alpha val="80000"/>
                    </a:srgbClr>
                  </a:outerShdw>
                </a:effectLst>
                <a:latin typeface="Helvetica Neue Medium"/>
                <a:ea typeface="Helvetica Neue Medium"/>
                <a:cs typeface="Helvetica Neue Medium"/>
                <a:sym typeface="Helvetica Neue Medium"/>
              </a:defRPr>
            </a:lvl1pPr>
          </a:lstStyle>
          <a:p>
            <a:pPr/>
            <a:r>
              <a:t>Abstract</a:t>
            </a:r>
          </a:p>
        </p:txBody>
      </p:sp>
      <p:sp>
        <p:nvSpPr>
          <p:cNvPr id="132" name="Shape 132"/>
          <p:cNvSpPr/>
          <p:nvPr>
            <p:ph type="body" idx="4294967295"/>
          </p:nvPr>
        </p:nvSpPr>
        <p:spPr>
          <a:prstGeom prst="rect">
            <a:avLst/>
          </a:prstGeom>
        </p:spPr>
        <p:txBody>
          <a:bodyPr/>
          <a:lstStyle/>
          <a:p>
            <a:pPr marL="0" indent="0" defTabSz="508254">
              <a:spcBef>
                <a:spcPts val="2700"/>
              </a:spcBef>
              <a:buSzTx/>
              <a:buNone/>
              <a:defRPr sz="2436">
                <a:effectLst>
                  <a:outerShdw sx="100000" sy="100000" kx="0" ky="0" algn="b" rotWithShape="0" blurRad="44196" dist="22098" dir="5400000">
                    <a:srgbClr val="000000"/>
                  </a:outerShdw>
                </a:effectLst>
              </a:defRPr>
            </a:pPr>
            <a:r>
              <a:t>Line follower is an autonomous robot which follows either black line in white area or white line in black area. Robot must be able to detect particular line and keep following it. </a:t>
            </a:r>
            <a:endParaRPr sz="1044"/>
          </a:p>
          <a:p>
            <a:pPr marL="0" indent="0" defTabSz="508254">
              <a:spcBef>
                <a:spcPts val="2700"/>
              </a:spcBef>
              <a:buSzTx/>
              <a:buNone/>
              <a:defRPr sz="2436">
                <a:effectLst>
                  <a:outerShdw sx="100000" sy="100000" kx="0" ky="0" algn="b" rotWithShape="0" blurRad="44196" dist="22098" dir="5400000">
                    <a:srgbClr val="000000"/>
                  </a:outerShdw>
                </a:effectLst>
              </a:defRPr>
            </a:pPr>
            <a:r>
              <a:t>Figure 1: Working of Line Follower </a:t>
            </a:r>
            <a:endParaRPr sz="1044"/>
          </a:p>
          <a:p>
            <a:pPr marL="0" indent="0" defTabSz="508254">
              <a:spcBef>
                <a:spcPts val="2700"/>
              </a:spcBef>
              <a:buSzTx/>
              <a:buNone/>
              <a:defRPr sz="2436">
                <a:effectLst>
                  <a:outerShdw sx="100000" sy="100000" kx="0" ky="0" algn="b" rotWithShape="0" blurRad="44196" dist="22098" dir="5400000">
                    <a:srgbClr val="000000"/>
                  </a:outerShdw>
                </a:effectLst>
              </a:defRPr>
            </a:pPr>
            <a:r>
              <a:t>For special situations such as cross overs where robot can have more than one path which can be followed, predefined path must be followed by the robot. </a:t>
            </a:r>
            <a:endParaRPr sz="1044"/>
          </a:p>
          <a:p>
            <a:pPr marL="0" indent="0" defTabSz="508254">
              <a:spcBef>
                <a:spcPts val="2700"/>
              </a:spcBef>
              <a:buSzTx/>
              <a:buNone/>
              <a:defRPr sz="2436">
                <a:effectLst>
                  <a:outerShdw sx="100000" sy="100000" kx="0" ky="0" algn="b" rotWithShape="0" blurRad="44196" dist="22098" dir="5400000">
                    <a:srgbClr val="000000"/>
                  </a:outerShdw>
                </a:effectLst>
              </a:defRPr>
            </a:pPr>
            <a:r>
              <a:t>In our project , we asked to design the line follower robot to follow black line in white area and take right or left turn whenever cross overs turn arrives. </a:t>
            </a:r>
            <a:endParaRPr sz="1044"/>
          </a:p>
          <a:p>
            <a:pPr marL="0" indent="0" defTabSz="508254">
              <a:spcBef>
                <a:spcPts val="2700"/>
              </a:spcBef>
              <a:buSzTx/>
              <a:buNone/>
              <a:defRPr sz="2436">
                <a:effectLst>
                  <a:outerShdw sx="100000" sy="100000" kx="0" ky="0" algn="b" rotWithShape="0" blurRad="44196" dist="22098" dir="5400000">
                    <a:srgbClr val="000000"/>
                  </a:outerShdw>
                </a:effectLst>
              </a:defRPr>
            </a:pPr>
            <a:r>
              <a:t>(a) Black line </a:t>
            </a:r>
            <a:endParaRPr sz="1044"/>
          </a:p>
          <a:p>
            <a:pPr marL="0" indent="0" defTabSz="508254">
              <a:spcBef>
                <a:spcPts val="2700"/>
              </a:spcBef>
              <a:buSzTx/>
              <a:buNone/>
              <a:defRPr sz="2436">
                <a:effectLst>
                  <a:outerShdw sx="100000" sy="100000" kx="0" ky="0" algn="b" rotWithShape="0" blurRad="44196" dist="22098" dir="5400000">
                    <a:srgbClr val="000000"/>
                  </a:outerShdw>
                </a:effectLst>
              </a:defRPr>
            </a:pPr>
            <a:r>
              <a:rPr sz="1131"/>
              <a:t>(b) white line</a:t>
            </a:r>
            <a:br>
              <a:rPr sz="1131"/>
            </a:br>
            <a:r>
              <a:t>Figure 2: Different area - Line Follow </a:t>
            </a:r>
            <a:endParaRPr sz="1044"/>
          </a:p>
        </p:txBody>
      </p:sp>
      <p:sp>
        <p:nvSpPr>
          <p:cNvPr id="133" name="Shape 133"/>
          <p:cNvSpPr/>
          <p:nvPr>
            <p:ph type="sldNum" sz="quarter" idx="4294967295"/>
          </p:nvPr>
        </p:nvSpPr>
        <p:spPr>
          <a:xfrm>
            <a:off x="6375348" y="9258299"/>
            <a:ext cx="241403" cy="374601"/>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2"/>
                                        </p:tgtEl>
                                        <p:attrNameLst>
                                          <p:attrName>style.visibility</p:attrName>
                                        </p:attrNameLst>
                                      </p:cBhvr>
                                      <p:to>
                                        <p:strVal val="visible"/>
                                      </p:to>
                                    </p:set>
                                    <p:animEffect filter="dissolve" transition="in">
                                      <p:cBhvr>
                                        <p:cTn id="7"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a:blipFill>
            <a:blip r:embed="rId2"/>
          </a:blipFill>
          <a:effectLst>
            <a:outerShdw sx="100000" sy="100000" kx="0" ky="0" algn="b" rotWithShape="0" blurRad="50800" dist="25400" dir="5400000">
              <a:srgbClr val="000000">
                <a:alpha val="50000"/>
              </a:srgbClr>
            </a:outerShdw>
          </a:effectLst>
        </p:spPr>
        <p:txBody>
          <a:bodyPr/>
          <a:lstStyle>
            <a:lvl1pPr>
              <a:defRPr b="0" sz="3000">
                <a:effectLst>
                  <a:outerShdw sx="100000" sy="100000" kx="0" ky="0" algn="b" rotWithShape="0" blurRad="38100" dist="12700" dir="5400000">
                    <a:srgbClr val="000000">
                      <a:alpha val="80000"/>
                    </a:srgbClr>
                  </a:outerShdw>
                </a:effectLst>
                <a:latin typeface="Helvetica Neue Medium"/>
                <a:ea typeface="Helvetica Neue Medium"/>
                <a:cs typeface="Helvetica Neue Medium"/>
                <a:sym typeface="Helvetica Neue Medium"/>
              </a:defRPr>
            </a:lvl1pPr>
          </a:lstStyle>
          <a:p>
            <a:pPr/>
            <a:r>
              <a:t>Content</a:t>
            </a:r>
          </a:p>
        </p:txBody>
      </p:sp>
      <p:sp>
        <p:nvSpPr>
          <p:cNvPr id="136" name="Shape 136"/>
          <p:cNvSpPr/>
          <p:nvPr>
            <p:ph type="body" idx="4294967295"/>
          </p:nvPr>
        </p:nvSpPr>
        <p:spPr>
          <a:prstGeom prst="rect">
            <a:avLst/>
          </a:prstGeom>
        </p:spPr>
        <p:txBody>
          <a:bodyPr anchor="t"/>
          <a:lstStyle/>
          <a:p>
            <a:pPr/>
            <a:r>
              <a:t>1.Introduction ………………………………6</a:t>
            </a:r>
          </a:p>
          <a:p>
            <a:pPr/>
            <a:r>
              <a:t>2.Planning……………………………………7</a:t>
            </a:r>
          </a:p>
          <a:p>
            <a:pPr/>
            <a:r>
              <a:t>3.Learning…………………………………..8</a:t>
            </a:r>
          </a:p>
          <a:p>
            <a:pPr/>
            <a:r>
              <a:t>4.Excuting…………………………………..9</a:t>
            </a:r>
          </a:p>
          <a:p>
            <a:pPr/>
            <a:r>
              <a:t>5.Conclusion………………………………..11</a:t>
            </a:r>
          </a:p>
          <a:p>
            <a:pPr/>
            <a:r>
              <a:t>6.References………………………………..12</a:t>
            </a:r>
          </a:p>
        </p:txBody>
      </p:sp>
      <p:sp>
        <p:nvSpPr>
          <p:cNvPr id="137" name="Shape 137"/>
          <p:cNvSpPr/>
          <p:nvPr>
            <p:ph type="sldNum" sz="quarter" idx="4294967295"/>
          </p:nvPr>
        </p:nvSpPr>
        <p:spPr>
          <a:xfrm>
            <a:off x="6375348" y="9258299"/>
            <a:ext cx="241403" cy="374601"/>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14:rippl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36"/>
                                        </p:tgtEl>
                                        <p:attrNameLst>
                                          <p:attrName>style.visibility</p:attrName>
                                        </p:attrNameLst>
                                      </p:cBhvr>
                                      <p:to>
                                        <p:strVal val="visible"/>
                                      </p:to>
                                    </p:set>
                                    <p:anim calcmode="lin" valueType="num">
                                      <p:cBhvr>
                                        <p:cTn id="7" dur="2500" fill="hold"/>
                                        <p:tgtEl>
                                          <p:spTgt spid="136"/>
                                        </p:tgtEl>
                                        <p:attrNameLst>
                                          <p:attrName>ppt_w</p:attrName>
                                        </p:attrNameLst>
                                      </p:cBhvr>
                                      <p:tavLst>
                                        <p:tav tm="0">
                                          <p:val>
                                            <p:strVal val="4*#ppt_w"/>
                                          </p:val>
                                        </p:tav>
                                        <p:tav tm="100000">
                                          <p:val>
                                            <p:strVal val="#ppt_w"/>
                                          </p:val>
                                        </p:tav>
                                      </p:tavLst>
                                    </p:anim>
                                    <p:anim calcmode="lin" valueType="num">
                                      <p:cBhvr>
                                        <p:cTn id="8" dur="2500" fill="hold"/>
                                        <p:tgtEl>
                                          <p:spTgt spid="1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body" idx="4294967295"/>
          </p:nvPr>
        </p:nvSpPr>
        <p:spPr>
          <a:xfrm>
            <a:off x="762000" y="2589113"/>
            <a:ext cx="11480800" cy="6186588"/>
          </a:xfrm>
          <a:prstGeom prst="rect">
            <a:avLst/>
          </a:prstGeom>
        </p:spPr>
        <p:txBody>
          <a:bodyPr anchor="t"/>
          <a:lstStyle/>
          <a:p>
            <a:pPr marL="0" indent="0" defTabSz="457200">
              <a:lnSpc>
                <a:spcPts val="3800"/>
              </a:lnSpc>
              <a:spcBef>
                <a:spcPts val="1200"/>
              </a:spcBef>
              <a:buSzTx/>
              <a:buNone/>
              <a:defRPr b="1" sz="1800">
                <a:solidFill>
                  <a:srgbClr val="FFFFFF"/>
                </a:solidFill>
                <a:effectLst/>
                <a:latin typeface="Times"/>
                <a:ea typeface="Times"/>
                <a:cs typeface="Times"/>
                <a:sym typeface="Times"/>
              </a:defRPr>
            </a:pPr>
            <a:r>
              <a:t>An autonomous robot is a robot that performs behaviors or tasks with a high degree of autonomy, which is particularly desirable in fields such as space- flight, household maintenance (such as cleaning), waste water treatment and delivering goods and services. </a:t>
            </a:r>
          </a:p>
          <a:p>
            <a:pPr marL="0" indent="0" defTabSz="457200">
              <a:lnSpc>
                <a:spcPts val="3800"/>
              </a:lnSpc>
              <a:spcBef>
                <a:spcPts val="1200"/>
              </a:spcBef>
              <a:buSzTx/>
              <a:buNone/>
              <a:defRPr b="1" sz="1800">
                <a:solidFill>
                  <a:srgbClr val="FFFFFF"/>
                </a:solidFill>
                <a:effectLst/>
                <a:latin typeface="Times"/>
                <a:ea typeface="Times"/>
                <a:cs typeface="Times"/>
                <a:sym typeface="Times"/>
              </a:defRPr>
            </a:pPr>
            <a:r>
              <a:t>Some modern factory robots are ”autonomous” within the strict confines of their direct environment. It may not be that every degree of freedom exists in their surrounding environment, but the factory robot’s workplace is challenging and can often contain chaotic, unpredicted variables. The exact orientation and position of the next object of work and (in the more advanced factories) even the type of object and the required task must be determined. This can vary unpredictably (at least from the robot’s point of view).</a:t>
            </a:r>
          </a:p>
        </p:txBody>
      </p:sp>
      <p:sp>
        <p:nvSpPr>
          <p:cNvPr id="140" name="Shape 140"/>
          <p:cNvSpPr/>
          <p:nvPr>
            <p:ph type="title"/>
          </p:nvPr>
        </p:nvSpPr>
        <p:spPr>
          <a:prstGeom prst="rect">
            <a:avLst/>
          </a:prstGeom>
          <a:blipFill>
            <a:blip r:embed="rId2"/>
          </a:blipFill>
          <a:effectLst>
            <a:outerShdw sx="100000" sy="100000" kx="0" ky="0" algn="b" rotWithShape="0" blurRad="50800" dist="25400" dir="5400000">
              <a:srgbClr val="000000">
                <a:alpha val="50000"/>
              </a:srgbClr>
            </a:outerShdw>
          </a:effectLst>
        </p:spPr>
        <p:txBody>
          <a:bodyPr/>
          <a:lstStyle>
            <a:lvl1pPr>
              <a:defRPr sz="3800">
                <a:solidFill>
                  <a:srgbClr val="D41D04"/>
                </a:solidFill>
                <a:effectLst>
                  <a:outerShdw sx="100000" sy="100000" kx="0" ky="0" algn="b" rotWithShape="0" blurRad="50800" dist="25400" dir="5400000">
                    <a:srgbClr val="000000">
                      <a:alpha val="80000"/>
                    </a:srgbClr>
                  </a:outerShdw>
                </a:effectLst>
              </a:defRPr>
            </a:lvl1pPr>
          </a:lstStyle>
          <a:p>
            <a:pPr/>
            <a:r>
              <a:t>ch1 Introduction</a:t>
            </a:r>
          </a:p>
        </p:txBody>
      </p:sp>
      <p:sp>
        <p:nvSpPr>
          <p:cNvPr id="141" name="Shape 141"/>
          <p:cNvSpPr/>
          <p:nvPr>
            <p:ph type="sldNum" sz="quarter" idx="4294967295"/>
          </p:nvPr>
        </p:nvSpPr>
        <p:spPr>
          <a:xfrm>
            <a:off x="6375349" y="9258300"/>
            <a:ext cx="241402" cy="374600"/>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14:flip dir="r"/>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39"/>
                                        </p:tgtEl>
                                        <p:attrNameLst>
                                          <p:attrName>style.visibility</p:attrName>
                                        </p:attrNameLst>
                                      </p:cBhvr>
                                      <p:to>
                                        <p:strVal val="visible"/>
                                      </p:to>
                                    </p:set>
                                    <p:anim calcmode="lin" valueType="num">
                                      <p:cBhvr>
                                        <p:cTn id="7" dur="1375" fill="hold"/>
                                        <p:tgtEl>
                                          <p:spTgt spid="139"/>
                                        </p:tgtEl>
                                        <p:attrNameLst>
                                          <p:attrName>ppt_w</p:attrName>
                                        </p:attrNameLst>
                                      </p:cBhvr>
                                      <p:tavLst>
                                        <p:tav tm="0">
                                          <p:val>
                                            <p:fltVal val="0"/>
                                          </p:val>
                                        </p:tav>
                                        <p:tav tm="100000">
                                          <p:val>
                                            <p:strVal val="#ppt_w"/>
                                          </p:val>
                                        </p:tav>
                                      </p:tavLst>
                                    </p:anim>
                                    <p:anim calcmode="lin" valueType="num">
                                      <p:cBhvr>
                                        <p:cTn id="8" dur="1375" fill="hold"/>
                                        <p:tgtEl>
                                          <p:spTgt spid="1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body" idx="4294967295"/>
          </p:nvPr>
        </p:nvSpPr>
        <p:spPr>
          <a:xfrm>
            <a:off x="762000" y="2489671"/>
            <a:ext cx="11480800" cy="5809260"/>
          </a:xfrm>
          <a:prstGeom prst="rect">
            <a:avLst/>
          </a:prstGeom>
        </p:spPr>
        <p:txBody>
          <a:bodyPr anchor="t"/>
          <a:lstStyle/>
          <a:p>
            <a:pPr marL="354284" indent="-354284" defTabSz="455675">
              <a:spcBef>
                <a:spcPts val="0"/>
              </a:spcBef>
              <a:defRPr b="1" sz="2651">
                <a:solidFill>
                  <a:srgbClr val="EFE879"/>
                </a:solidFill>
                <a:effectLst>
                  <a:outerShdw sx="100000" sy="100000" kx="0" ky="0" algn="b" rotWithShape="0" blurRad="39624" dist="19812" dir="5400000">
                    <a:srgbClr val="000000">
                      <a:alpha val="80000"/>
                    </a:srgbClr>
                  </a:outerShdw>
                </a:effectLst>
                <a:latin typeface="+mn-lt"/>
                <a:ea typeface="+mn-ea"/>
                <a:cs typeface="+mn-cs"/>
                <a:sym typeface="Helvetica Neue"/>
              </a:defRPr>
            </a:pPr>
          </a:p>
          <a:p>
            <a:pPr lvl="2" marL="0" indent="356615" defTabSz="455675">
              <a:spcBef>
                <a:spcPts val="3200"/>
              </a:spcBef>
              <a:buSzTx/>
              <a:buNone/>
              <a:defRPr b="1" sz="1637">
                <a:effectLst>
                  <a:outerShdw sx="100000" sy="100000" kx="0" ky="0" algn="b" rotWithShape="0" blurRad="39624" dist="19812" dir="5400000">
                    <a:srgbClr val="000000"/>
                  </a:outerShdw>
                </a:effectLst>
                <a:latin typeface="+mn-lt"/>
                <a:ea typeface="+mn-ea"/>
                <a:cs typeface="+mn-cs"/>
                <a:sym typeface="Helvetica Neue"/>
              </a:defRPr>
            </a:pPr>
            <a:r>
              <a:rPr>
                <a:solidFill>
                  <a:srgbClr val="EFE879"/>
                </a:solidFill>
                <a:effectLst>
                  <a:outerShdw sx="100000" sy="100000" kx="0" ky="0" algn="b" rotWithShape="0" blurRad="39624" dist="19812" dir="5400000">
                    <a:srgbClr val="000000">
                      <a:alpha val="80000"/>
                    </a:srgbClr>
                  </a:outerShdw>
                </a:effectLst>
              </a:rPr>
              <a:t>-</a:t>
            </a:r>
            <a:r>
              <a:rPr>
                <a:solidFill>
                  <a:srgbClr val="FFFB00"/>
                </a:solidFill>
              </a:rPr>
              <a:t>we start sarshing on the internet web sites to collect more information about ”Line Follower Robot” , to avoid mistakes .</a:t>
            </a:r>
            <a:r>
              <a:t> </a:t>
            </a:r>
          </a:p>
          <a:p>
            <a:pPr lvl="2" marL="0" indent="356615" defTabSz="455675">
              <a:spcBef>
                <a:spcPts val="3200"/>
              </a:spcBef>
              <a:buSzTx/>
              <a:buNone/>
              <a:defRPr sz="2651">
                <a:solidFill>
                  <a:srgbClr val="FFFB00"/>
                </a:solidFill>
                <a:effectLst>
                  <a:outerShdw sx="100000" sy="100000" kx="0" ky="0" algn="b" rotWithShape="0" blurRad="39624" dist="19812" dir="5400000">
                    <a:srgbClr val="000000"/>
                  </a:outerShdw>
                </a:effectLst>
              </a:defRPr>
            </a:pPr>
            <a:r>
              <a:t>so our goals : </a:t>
            </a:r>
            <a:endParaRPr sz="935"/>
          </a:p>
          <a:p>
            <a:pPr lvl="2" marL="0" indent="356615" defTabSz="455675">
              <a:spcBef>
                <a:spcPts val="3200"/>
              </a:spcBef>
              <a:buSzTx/>
              <a:buNone/>
              <a:defRPr sz="2651">
                <a:solidFill>
                  <a:srgbClr val="FFFB00"/>
                </a:solidFill>
                <a:effectLst>
                  <a:outerShdw sx="100000" sy="100000" kx="0" ky="0" algn="b" rotWithShape="0" blurRad="39624" dist="19812" dir="5400000">
                    <a:srgbClr val="000000"/>
                  </a:outerShdw>
                </a:effectLst>
              </a:defRPr>
            </a:pPr>
            <a:r>
              <a:t>1-Use minimum components</a:t>
            </a:r>
            <a:br/>
            <a:r>
              <a:t>2-Write an efficient orginzed code</a:t>
            </a:r>
            <a:br/>
            <a:r>
              <a:t>3-Build a butiful car model</a:t>
            </a:r>
            <a:br/>
            <a:r>
              <a:t>4-Write a good profitional documentation 5-Make a good presentation</a:t>
            </a:r>
            <a:br/>
            <a:r>
              <a:t>and nice to have :</a:t>
            </a:r>
            <a:br/>
            <a:r>
              <a:t>6-Make a PCB instead of using bread-board </a:t>
            </a:r>
            <a:endParaRPr sz="935"/>
          </a:p>
        </p:txBody>
      </p:sp>
      <p:sp>
        <p:nvSpPr>
          <p:cNvPr id="144" name="Shape 144"/>
          <p:cNvSpPr/>
          <p:nvPr>
            <p:ph type="title"/>
          </p:nvPr>
        </p:nvSpPr>
        <p:spPr>
          <a:prstGeom prst="rect">
            <a:avLst/>
          </a:prstGeom>
          <a:blipFill>
            <a:blip r:embed="rId2"/>
          </a:blipFill>
          <a:effectLst>
            <a:outerShdw sx="100000" sy="100000" kx="0" ky="0" algn="b" rotWithShape="0" blurRad="50800" dist="25400" dir="5400000">
              <a:srgbClr val="000000">
                <a:alpha val="50000"/>
              </a:srgbClr>
            </a:outerShdw>
          </a:effectLst>
        </p:spPr>
        <p:txBody>
          <a:bodyPr/>
          <a:lstStyle>
            <a:lvl1pPr>
              <a:defRPr sz="3800">
                <a:solidFill>
                  <a:srgbClr val="D41D04"/>
                </a:solidFill>
                <a:effectLst>
                  <a:outerShdw sx="100000" sy="100000" kx="0" ky="0" algn="b" rotWithShape="0" blurRad="50800" dist="25400" dir="5400000">
                    <a:srgbClr val="000000">
                      <a:alpha val="80000"/>
                    </a:srgbClr>
                  </a:outerShdw>
                </a:effectLst>
              </a:defRPr>
            </a:lvl1pPr>
          </a:lstStyle>
          <a:p>
            <a:pPr/>
            <a:r>
              <a:t>ch2 Planning</a:t>
            </a:r>
          </a:p>
        </p:txBody>
      </p:sp>
      <p:sp>
        <p:nvSpPr>
          <p:cNvPr id="145" name="Shape 145"/>
          <p:cNvSpPr/>
          <p:nvPr>
            <p:ph type="sldNum" sz="quarter" idx="4294967295"/>
          </p:nvPr>
        </p:nvSpPr>
        <p:spPr>
          <a:xfrm>
            <a:off x="6375349" y="9258300"/>
            <a:ext cx="241402" cy="374600"/>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143"/>
                                        </p:tgtEl>
                                        <p:attrNameLst>
                                          <p:attrName>style.visibility</p:attrName>
                                        </p:attrNameLst>
                                      </p:cBhvr>
                                      <p:to>
                                        <p:strVal val="visible"/>
                                      </p:to>
                                    </p:set>
                                    <p:anim calcmode="lin" valueType="num">
                                      <p:cBhvr>
                                        <p:cTn id="7" dur="1000" fill="hold"/>
                                        <p:tgtEl>
                                          <p:spTgt spid="143"/>
                                        </p:tgtEl>
                                        <p:attrNameLst>
                                          <p:attrName>ppt_w</p:attrName>
                                        </p:attrNameLst>
                                      </p:cBhvr>
                                      <p:tavLst>
                                        <p:tav tm="0">
                                          <p:val>
                                            <p:fltVal val="0"/>
                                          </p:val>
                                        </p:tav>
                                        <p:tav tm="100000">
                                          <p:val>
                                            <p:strVal val="#ppt_w"/>
                                          </p:val>
                                        </p:tav>
                                      </p:tavLst>
                                    </p:anim>
                                    <p:anim calcmode="lin" valueType="num">
                                      <p:cBhvr>
                                        <p:cTn id="8" dur="1000" fill="hold"/>
                                        <p:tgtEl>
                                          <p:spTgt spid="143"/>
                                        </p:tgtEl>
                                        <p:attrNameLst>
                                          <p:attrName>ppt_h</p:attrName>
                                        </p:attrNameLst>
                                      </p:cBhvr>
                                      <p:tavLst>
                                        <p:tav tm="0">
                                          <p:val>
                                            <p:fltVal val="0"/>
                                          </p:val>
                                        </p:tav>
                                        <p:tav tm="100000">
                                          <p:val>
                                            <p:strVal val="#ppt_h"/>
                                          </p:val>
                                        </p:tav>
                                      </p:tavLst>
                                    </p:anim>
                                    <p:anim calcmode="lin" valueType="num">
                                      <p:cBhvr>
                                        <p:cTn id="9" dur="1000" fill="hold"/>
                                        <p:tgtEl>
                                          <p:spTgt spid="14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body" idx="4294967295"/>
          </p:nvPr>
        </p:nvSpPr>
        <p:spPr>
          <a:xfrm>
            <a:off x="762000" y="2985839"/>
            <a:ext cx="11480800" cy="5789862"/>
          </a:xfrm>
          <a:prstGeom prst="rect">
            <a:avLst/>
          </a:prstGeom>
        </p:spPr>
        <p:txBody>
          <a:bodyPr anchor="t"/>
          <a:lstStyle/>
          <a:p>
            <a:pPr marL="0" indent="0" defTabSz="572516">
              <a:spcBef>
                <a:spcPts val="3100"/>
              </a:spcBef>
              <a:buSzTx/>
              <a:buNone/>
              <a:defRPr sz="2450">
                <a:solidFill>
                  <a:srgbClr val="D6D6D6"/>
                </a:solidFill>
                <a:effectLst>
                  <a:outerShdw sx="100000" sy="100000" kx="0" ky="0" algn="b" rotWithShape="0" blurRad="49784" dist="24892" dir="5400000">
                    <a:srgbClr val="000000"/>
                  </a:outerShdw>
                </a:effectLst>
              </a:defRPr>
            </a:pPr>
            <a:r>
              <a:t>First of all we start to analyze and devide the project into pecies , software and hardware. </a:t>
            </a:r>
          </a:p>
          <a:p>
            <a:pPr marL="0" indent="0" defTabSz="572516">
              <a:spcBef>
                <a:spcPts val="3100"/>
              </a:spcBef>
              <a:buSzTx/>
              <a:buNone/>
              <a:defRPr sz="2450">
                <a:effectLst>
                  <a:outerShdw sx="100000" sy="100000" kx="0" ky="0" algn="b" rotWithShape="0" blurRad="49784" dist="24892" dir="5400000">
                    <a:srgbClr val="000000"/>
                  </a:outerShdw>
                </a:effectLst>
              </a:defRPr>
            </a:pPr>
            <a:r>
              <a:t>At software part we build a small circuit by H-bridge to test the motors and sensros to make sure it works.Then we connect the arduino and wrote a simple code to choose a sutable speed of motors which modify later in trial model. </a:t>
            </a:r>
          </a:p>
          <a:p>
            <a:pPr marL="0" indent="0" defTabSz="572516">
              <a:spcBef>
                <a:spcPts val="3100"/>
              </a:spcBef>
              <a:buSzTx/>
              <a:buNone/>
              <a:defRPr sz="2450">
                <a:solidFill>
                  <a:srgbClr val="D6D6D6"/>
                </a:solidFill>
                <a:effectLst>
                  <a:outerShdw sx="100000" sy="100000" kx="0" ky="0" algn="b" rotWithShape="0" blurRad="49784" dist="24892" dir="5400000">
                    <a:srgbClr val="000000"/>
                  </a:outerShdw>
                </a:effectLst>
              </a:defRPr>
            </a:pPr>
            <a:r>
              <a:t>From the other side at the hardware , there was available an olde model its design was near to our design and we were allowed to try the road three times , so we used in it experimental try to test the software and to avoid hardware mistakes that may meet us. </a:t>
            </a:r>
          </a:p>
          <a:p>
            <a:pPr marL="0" indent="0" defTabSz="448055">
              <a:lnSpc>
                <a:spcPts val="3400"/>
              </a:lnSpc>
              <a:spcBef>
                <a:spcPts val="1100"/>
              </a:spcBef>
              <a:buSzTx/>
              <a:buNone/>
              <a:defRPr sz="1470">
                <a:solidFill>
                  <a:srgbClr val="000000"/>
                </a:solidFill>
                <a:effectLst/>
                <a:latin typeface="Times"/>
                <a:ea typeface="Times"/>
                <a:cs typeface="Times"/>
                <a:sym typeface="Times"/>
              </a:defRPr>
            </a:pPr>
          </a:p>
          <a:p>
            <a:pPr marL="0" indent="0" defTabSz="572516">
              <a:spcBef>
                <a:spcPts val="3100"/>
              </a:spcBef>
              <a:buSzTx/>
              <a:buNone/>
              <a:defRPr sz="2450">
                <a:effectLst>
                  <a:outerShdw sx="100000" sy="100000" kx="0" ky="0" algn="b" rotWithShape="0" blurRad="49784" dist="24892" dir="5400000">
                    <a:srgbClr val="000000"/>
                  </a:outerShdw>
                </a:effectLst>
              </a:defRPr>
            </a:pPr>
            <a:endParaRPr sz="1176"/>
          </a:p>
        </p:txBody>
      </p:sp>
      <p:sp>
        <p:nvSpPr>
          <p:cNvPr id="148" name="Shape 148"/>
          <p:cNvSpPr/>
          <p:nvPr>
            <p:ph type="title"/>
          </p:nvPr>
        </p:nvSpPr>
        <p:spPr>
          <a:prstGeom prst="rect">
            <a:avLst/>
          </a:prstGeom>
          <a:blipFill>
            <a:blip r:embed="rId2"/>
          </a:blipFill>
          <a:effectLst>
            <a:outerShdw sx="100000" sy="100000" kx="0" ky="0" algn="b" rotWithShape="0" blurRad="50800" dist="25400" dir="5400000">
              <a:srgbClr val="000000">
                <a:alpha val="50000"/>
              </a:srgbClr>
            </a:outerShdw>
          </a:effectLst>
        </p:spPr>
        <p:txBody>
          <a:bodyPr/>
          <a:lstStyle>
            <a:lvl1pPr>
              <a:defRPr sz="3800">
                <a:solidFill>
                  <a:srgbClr val="D41D04"/>
                </a:solidFill>
                <a:effectLst>
                  <a:outerShdw sx="100000" sy="100000" kx="0" ky="0" algn="b" rotWithShape="0" blurRad="50800" dist="25400" dir="5400000">
                    <a:srgbClr val="000000">
                      <a:alpha val="80000"/>
                    </a:srgbClr>
                  </a:outerShdw>
                </a:effectLst>
              </a:defRPr>
            </a:lvl1pPr>
          </a:lstStyle>
          <a:p>
            <a:pPr/>
            <a:r>
              <a:t>ch3 Learning</a:t>
            </a:r>
          </a:p>
        </p:txBody>
      </p:sp>
      <p:sp>
        <p:nvSpPr>
          <p:cNvPr id="149" name="Shape 149"/>
          <p:cNvSpPr/>
          <p:nvPr>
            <p:ph type="sldNum" sz="quarter" idx="4294967295"/>
          </p:nvPr>
        </p:nvSpPr>
        <p:spPr>
          <a:xfrm>
            <a:off x="6375349" y="9258300"/>
            <a:ext cx="241402" cy="374600"/>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147"/>
                                        </p:tgtEl>
                                        <p:attrNameLst>
                                          <p:attrName>style.visibility</p:attrName>
                                        </p:attrNameLst>
                                      </p:cBhvr>
                                      <p:to>
                                        <p:strVal val="visible"/>
                                      </p:to>
                                    </p:set>
                                    <p:anim calcmode="lin" valueType="num">
                                      <p:cBhvr>
                                        <p:cTn id="7" dur="1500" fill="hold"/>
                                        <p:tgtEl>
                                          <p:spTgt spid="147"/>
                                        </p:tgtEl>
                                        <p:attrNameLst>
                                          <p:attrName>ppt_w</p:attrName>
                                        </p:attrNameLst>
                                      </p:cBhvr>
                                      <p:tavLst>
                                        <p:tav tm="0" fmla="#ppt_w*sin(2.5*pi*$)">
                                          <p:val>
                                            <p:fltVal val="0"/>
                                          </p:val>
                                        </p:tav>
                                        <p:tav tm="100000">
                                          <p:val>
                                            <p:fltVal val="1"/>
                                          </p:val>
                                        </p:tav>
                                      </p:tavLst>
                                    </p:anim>
                                    <p:anim calcmode="lin" valueType="num">
                                      <p:cBhvr>
                                        <p:cTn id="8" dur="1500" fill="hold"/>
                                        <p:tgtEl>
                                          <p:spTgt spid="1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762000" y="457200"/>
            <a:ext cx="11480800" cy="2717800"/>
          </a:xfrm>
          <a:prstGeom prst="rect">
            <a:avLst/>
          </a:prstGeom>
          <a:solidFill>
            <a:srgbClr val="EBEBEB"/>
          </a:solidFill>
          <a:ln w="25400">
            <a:solidFill>
              <a:schemeClr val="accent1"/>
            </a:solidFill>
            <a:round/>
          </a:ln>
          <a:effectLst>
            <a:outerShdw sx="100000" sy="100000" kx="0" ky="0" algn="b" rotWithShape="0" blurRad="50800" dist="25400" dir="5400000">
              <a:srgbClr val="000000">
                <a:alpha val="50000"/>
              </a:srgbClr>
            </a:outerShdw>
          </a:effectLst>
        </p:spPr>
        <p:txBody>
          <a:bodyPr/>
          <a:lstStyle>
            <a:lvl1pPr>
              <a:defRPr sz="5200">
                <a:solidFill>
                  <a:srgbClr val="FF2600"/>
                </a:solidFill>
              </a:defRPr>
            </a:lvl1pPr>
          </a:lstStyle>
          <a:p>
            <a:pPr/>
            <a:r>
              <a:t>ch4.Executing </a:t>
            </a:r>
            <a:endParaRPr sz="1200"/>
          </a:p>
        </p:txBody>
      </p:sp>
      <p:sp>
        <p:nvSpPr>
          <p:cNvPr id="152" name="Shape 152"/>
          <p:cNvSpPr/>
          <p:nvPr>
            <p:ph type="body" idx="4294967295"/>
          </p:nvPr>
        </p:nvSpPr>
        <p:spPr>
          <a:xfrm>
            <a:off x="652497" y="3467946"/>
            <a:ext cx="11699806" cy="5635415"/>
          </a:xfrm>
          <a:prstGeom prst="rect">
            <a:avLst/>
          </a:prstGeom>
        </p:spPr>
        <p:txBody>
          <a:bodyPr/>
          <a:lstStyle/>
          <a:p>
            <a:pPr marL="0" indent="0">
              <a:spcBef>
                <a:spcPts val="3200"/>
              </a:spcBef>
              <a:buSzTx/>
              <a:buNone/>
              <a:defRPr sz="2800"/>
            </a:pPr>
            <a:r>
              <a:t> Electric and Software </a:t>
            </a:r>
            <a:endParaRPr sz="1200"/>
          </a:p>
          <a:p>
            <a:pPr marL="0" indent="0">
              <a:spcBef>
                <a:spcPts val="3200"/>
              </a:spcBef>
              <a:buSzTx/>
              <a:buNone/>
              <a:defRPr sz="2800"/>
            </a:pPr>
            <a:r>
              <a:t>Building a Semi-Final Circuit via a bread-board and other components.Figure 4.1 </a:t>
            </a:r>
            <a:endParaRPr sz="1200"/>
          </a:p>
          <a:p>
            <a:pPr marL="0" indent="0">
              <a:spcBef>
                <a:spcPts val="3200"/>
              </a:spcBef>
              <a:buSzTx/>
              <a:buNone/>
              <a:defRPr sz="2800"/>
            </a:pPr>
            <a:r>
              <a:t>Then write a sutabale code Figure 4.2, after that we tested that code Fig4.3 (a) , we recogize the field reason which was the sensor placed from the motors and its installation Fig4.3 (b) and fixed it temporarily and keeped in mind in design stage. </a:t>
            </a:r>
            <a:endParaRPr sz="1200"/>
          </a:p>
        </p:txBody>
      </p:sp>
      <p:sp>
        <p:nvSpPr>
          <p:cNvPr id="153" name="Shape 153"/>
          <p:cNvSpPr/>
          <p:nvPr>
            <p:ph type="sldNum" sz="quarter" idx="4294967295"/>
          </p:nvPr>
        </p:nvSpPr>
        <p:spPr>
          <a:xfrm>
            <a:off x="6375349" y="9251950"/>
            <a:ext cx="241402" cy="374600"/>
          </a:xfrm>
          <a:prstGeom prst="rect">
            <a:avLst/>
          </a:prstGeom>
          <a:extLst>
            <a:ext uri="{C572A759-6A51-4108-AA02-DFA0A04FC94B}">
              <ma14:wrappingTextBoxFlag xmlns:ma14="http://schemas.microsoft.com/office/mac/drawingml/2011/main" val="1"/>
            </a:ext>
          </a:extLst>
        </p:spPr>
        <p:txBody>
          <a:bodyPr/>
          <a:lstStyle/>
          <a:p>
            <a:pPr>
              <a:defRPr>
                <a:effectLst/>
              </a:defRPr>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ew_Template2">
  <a:themeElements>
    <a:clrScheme name="New_Template2">
      <a:dk1>
        <a:srgbClr val="EBEBEB"/>
      </a:dk1>
      <a:lt1>
        <a:srgbClr val="C000EB"/>
      </a:lt1>
      <a:dk2>
        <a:srgbClr val="A7A7A7"/>
      </a:dk2>
      <a:lt2>
        <a:srgbClr val="535353"/>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a:ea typeface="Helvetica"/>
        <a:cs typeface="Helvetica"/>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BEBEB"/>
        </a:solidFill>
        <a:ln w="25400" cap="flat">
          <a:solidFill>
            <a:schemeClr val="accent1"/>
          </a:solidFill>
          <a:prstDash val="solid"/>
          <a:round/>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A7A7A7"/>
      </a:dk2>
      <a:lt2>
        <a:srgbClr val="535353"/>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a:ea typeface="Helvetica"/>
        <a:cs typeface="Helvetica"/>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BEBEB"/>
        </a:solidFill>
        <a:ln w="25400" cap="flat">
          <a:solidFill>
            <a:schemeClr val="accent1"/>
          </a:solidFill>
          <a:prstDash val="solid"/>
          <a:round/>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C000EB"/>
            </a:solidFill>
            <a:effectLst>
              <a:outerShdw sx="100000" sy="100000" kx="0" ky="0" algn="b" rotWithShape="0" blurRad="50800" dist="25400" dir="5400000">
                <a:srgbClr val="000000"/>
              </a:outerShdw>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